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4" r:id="rId5"/>
    <p:sldId id="271" r:id="rId6"/>
    <p:sldId id="264" r:id="rId7"/>
    <p:sldId id="281" r:id="rId8"/>
    <p:sldId id="278" r:id="rId9"/>
    <p:sldId id="269" r:id="rId10"/>
    <p:sldId id="265" r:id="rId11"/>
    <p:sldId id="262" r:id="rId12"/>
    <p:sldId id="274" r:id="rId13"/>
    <p:sldId id="272" r:id="rId14"/>
    <p:sldId id="277" r:id="rId15"/>
    <p:sldId id="273" r:id="rId16"/>
    <p:sldId id="275" r:id="rId17"/>
    <p:sldId id="276" r:id="rId18"/>
    <p:sldId id="280" r:id="rId19"/>
    <p:sldId id="259" r:id="rId20"/>
    <p:sldId id="288" r:id="rId21"/>
    <p:sldId id="289" r:id="rId22"/>
    <p:sldId id="290" r:id="rId23"/>
    <p:sldId id="282" r:id="rId24"/>
    <p:sldId id="291" r:id="rId25"/>
    <p:sldId id="292" r:id="rId26"/>
    <p:sldId id="293" r:id="rId27"/>
    <p:sldId id="261" r:id="rId28"/>
    <p:sldId id="297" r:id="rId29"/>
    <p:sldId id="298" r:id="rId30"/>
    <p:sldId id="296" r:id="rId31"/>
    <p:sldId id="306" r:id="rId32"/>
    <p:sldId id="284" r:id="rId33"/>
    <p:sldId id="299" r:id="rId34"/>
    <p:sldId id="300" r:id="rId35"/>
    <p:sldId id="303" r:id="rId36"/>
    <p:sldId id="285" r:id="rId37"/>
    <p:sldId id="302" r:id="rId38"/>
    <p:sldId id="286" r:id="rId39"/>
    <p:sldId id="287" r:id="rId40"/>
    <p:sldId id="301" r:id="rId41"/>
    <p:sldId id="304" r:id="rId42"/>
    <p:sldId id="305" r:id="rId43"/>
    <p:sldId id="266" r:id="rId44"/>
  </p:sldIdLst>
  <p:sldSz cx="12192000" cy="6858000"/>
  <p:notesSz cx="7099300" cy="10234613"/>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79" d="100"/>
          <a:sy n="79" d="100"/>
        </p:scale>
        <p:origin x="-84" y="-768"/>
      </p:cViewPr>
      <p:guideLst>
        <p:guide orient="horz" pos="2183"/>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8E7016-F1B7-4DF2-810A-ECA370CF4F1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C70D9A-9DD7-495B-888D-CF461712B9B4}"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96B73B-8147-4D10-B5A1-63986637E227}"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562E67-7D8F-42DD-A615-22894877D637}"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A780DA-769A-4566-9ADA-080BF943705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4336F8-E2C4-40A8-ABD9-8A7F12A7F484}"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352D3E-8E6B-4014-BFF5-3AC9A0C1E662}"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7D4B8-79A9-4741-AF8A-D88D6E1491F9}"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C6E785-CD13-4286-A061-0F628668642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465AE4-3F68-444C-9EF4-31E7B9965088}"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D8132A-EC62-4069-A7F3-1B5098A4689E}" type="datetimeFigureOut">
              <a:rPr lang="en-US"/>
              <a:pPr>
                <a:defRPr/>
              </a:pPr>
              <a:t>10/30/2015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1883CF-7D92-477D-BDE2-8629DD74F3A4}"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FEBBE6E-5BAF-47B6-8824-1F0FFADF55D9}" type="datetimeFigureOut">
              <a:rPr lang="en-US"/>
              <a:pPr>
                <a:defRPr/>
              </a:pPr>
              <a:t>10/30/2015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8B6D228-C967-4445-B4ED-4776DA7354F7}"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3B3C1CB-E686-4818-87E1-417A592A130B}" type="datetimeFigureOut">
              <a:rPr lang="en-US"/>
              <a:pPr>
                <a:defRPr/>
              </a:pPr>
              <a:t>10/30/2015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46F5B0-D04C-4B0B-AB8A-0870AB274539}"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465FA0-4261-4D48-9217-0C33FD3BCAC4}" type="datetimeFigureOut">
              <a:rPr lang="en-US"/>
              <a:pPr>
                <a:defRPr/>
              </a:pPr>
              <a:t>10/30/2015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FB68B0-1DAC-4D71-93C1-5A0523001B13}"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068D66-56AB-4DFD-9270-8C4E0E2B55F9}" type="datetimeFigureOut">
              <a:rPr lang="en-US"/>
              <a:pPr>
                <a:defRPr/>
              </a:pPr>
              <a:t>10/30/2015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1C25EF-4FD4-46AF-82A4-C79B2EFBDF93}"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B28978-CB90-4F5B-BF30-16B9E85B184E}" type="datetimeFigureOut">
              <a:rPr lang="en-US"/>
              <a:pPr>
                <a:defRPr/>
              </a:pPr>
              <a:t>10/30/2015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C88137-2267-4D61-AF97-6C46A42D4203}"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86D6FA4-E192-4915-B4AF-B932C5994077}" type="datetimeFigureOut">
              <a:rPr lang="en-US"/>
              <a:pPr>
                <a:defRPr/>
              </a:pPr>
              <a:t>10/30/2015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D7F7756-300E-4830-B279-D79959FA49B9}"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lfns.it/recupero/problemi.ht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lfns.it/recupero/problemi.ht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2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2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
          <p:cNvSpPr>
            <a:spLocks noChangeArrowheads="1"/>
          </p:cNvSpPr>
          <p:nvPr/>
        </p:nvSpPr>
        <p:spPr bwMode="auto">
          <a:xfrm>
            <a:off x="3716338" y="1004888"/>
            <a:ext cx="6021387" cy="1446212"/>
          </a:xfrm>
          <a:prstGeom prst="rect">
            <a:avLst/>
          </a:prstGeom>
          <a:noFill/>
          <a:ln w="9525">
            <a:noFill/>
            <a:miter lim="800000"/>
            <a:headEnd/>
            <a:tailEnd/>
          </a:ln>
        </p:spPr>
        <p:txBody>
          <a:bodyPr>
            <a:spAutoFit/>
          </a:bodyPr>
          <a:lstStyle/>
          <a:p>
            <a:r>
              <a:rPr lang="it-IT" sz="4400">
                <a:latin typeface="Calibri" pitchFamily="34" charset="0"/>
              </a:rPr>
              <a:t>Esempi di problemi di meccanica quantistica</a:t>
            </a:r>
            <a:endParaRPr lang="en-US" sz="4400">
              <a:latin typeface="Calibri" pitchFamily="34" charset="0"/>
            </a:endParaRPr>
          </a:p>
        </p:txBody>
      </p:sp>
      <p:sp>
        <p:nvSpPr>
          <p:cNvPr id="13314" name="TextBox 4"/>
          <p:cNvSpPr txBox="1">
            <a:spLocks noChangeArrowheads="1"/>
          </p:cNvSpPr>
          <p:nvPr/>
        </p:nvSpPr>
        <p:spPr bwMode="auto">
          <a:xfrm>
            <a:off x="4030663" y="3429000"/>
            <a:ext cx="3800475" cy="646113"/>
          </a:xfrm>
          <a:prstGeom prst="rect">
            <a:avLst/>
          </a:prstGeom>
          <a:noFill/>
          <a:ln w="9525">
            <a:noFill/>
            <a:miter lim="800000"/>
            <a:headEnd/>
            <a:tailEnd/>
          </a:ln>
        </p:spPr>
        <p:txBody>
          <a:bodyPr>
            <a:spAutoFit/>
          </a:bodyPr>
          <a:lstStyle/>
          <a:p>
            <a:pPr algn="ctr"/>
            <a:r>
              <a:rPr lang="en-US">
                <a:latin typeface="Calibri" pitchFamily="34" charset="0"/>
              </a:rPr>
              <a:t>Massimiliano Malgieri </a:t>
            </a:r>
          </a:p>
          <a:p>
            <a:pPr algn="ctr"/>
            <a:r>
              <a:rPr lang="en-US">
                <a:latin typeface="Calibri" pitchFamily="34" charset="0"/>
              </a:rPr>
              <a:t>Pasquale Onorato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79450" y="1381125"/>
          <a:ext cx="10515600" cy="914400"/>
        </p:xfrm>
        <a:graphic>
          <a:graphicData uri="http://schemas.openxmlformats.org/drawingml/2006/table">
            <a:tbl>
              <a:tblPr/>
              <a:tblGrid>
                <a:gridCol w="10515600"/>
              </a:tblGrid>
              <a:tr h="0">
                <a:tc>
                  <a:txBody>
                    <a:bodyPr/>
                    <a:lstStyle/>
                    <a:p>
                      <a:pPr algn="just"/>
                      <a:r>
                        <a:rPr lang="it-IT" dirty="0"/>
                        <a:t>Una cella fotoelettrica a vuoto </a:t>
                      </a:r>
                      <a:r>
                        <a:rPr lang="it-IT" dirty="0" smtClean="0"/>
                        <a:t> </a:t>
                      </a:r>
                      <a:r>
                        <a:rPr lang="it-IT" dirty="0"/>
                        <a:t>è costituita da una lamina piana di materiale fotosensibile e da una griglia metallica </a:t>
                      </a:r>
                      <a:r>
                        <a:rPr lang="it-IT" dirty="0" smtClean="0"/>
                        <a:t>funzionante </a:t>
                      </a:r>
                      <a:r>
                        <a:rPr lang="it-IT" dirty="0"/>
                        <a:t>da anodo, parallela alla lamina precedente e distante da essa </a:t>
                      </a:r>
                      <a:r>
                        <a:rPr lang="it-IT" dirty="0" smtClean="0"/>
                        <a:t>d=3.0 mm</a:t>
                      </a:r>
                      <a:r>
                        <a:rPr lang="it-IT" dirty="0"/>
                        <a:t>. Tra i due elettrodi è applicata una d.d.p. </a:t>
                      </a:r>
                      <a:r>
                        <a:rPr lang="it-IT" dirty="0" smtClean="0"/>
                        <a:t>V=100 V (che accelera gli elettroni), </a:t>
                      </a:r>
                      <a:r>
                        <a:rPr lang="it-IT" dirty="0"/>
                        <a:t>sufficiente per stabilire la saturazione. </a:t>
                      </a:r>
                    </a:p>
                  </a:txBody>
                  <a:tcPr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679450" y="2381250"/>
          <a:ext cx="10515600" cy="2286000"/>
        </p:xfrm>
        <a:graphic>
          <a:graphicData uri="http://schemas.openxmlformats.org/drawingml/2006/table">
            <a:tbl>
              <a:tblPr/>
              <a:tblGrid>
                <a:gridCol w="10515600"/>
              </a:tblGrid>
              <a:tr h="0">
                <a:tc>
                  <a:txBody>
                    <a:bodyPr/>
                    <a:lstStyle/>
                    <a:p>
                      <a:r>
                        <a:rPr lang="it-IT" dirty="0"/>
                        <a:t>Quando la cellula è colpita da luce monocromatica di lunghezza d’onda </a:t>
                      </a:r>
                      <a:r>
                        <a:rPr lang="it-IT" dirty="0" smtClean="0"/>
                        <a:t>λ=500</a:t>
                      </a:r>
                      <a:r>
                        <a:rPr lang="it-IT" baseline="0" dirty="0" smtClean="0"/>
                        <a:t> nm</a:t>
                      </a:r>
                      <a:r>
                        <a:rPr lang="it-IT" dirty="0" smtClean="0"/>
                        <a:t> </a:t>
                      </a:r>
                      <a:r>
                        <a:rPr lang="it-IT" dirty="0"/>
                        <a:t>emessa da una sorgente posta a </a:t>
                      </a:r>
                      <a:r>
                        <a:rPr lang="it-IT" dirty="0" smtClean="0"/>
                        <a:t>L</a:t>
                      </a:r>
                      <a:r>
                        <a:rPr lang="it-IT" baseline="-25000" dirty="0" smtClean="0"/>
                        <a:t>1</a:t>
                      </a:r>
                      <a:r>
                        <a:rPr lang="it-IT" dirty="0" smtClean="0"/>
                        <a:t>=60 cm </a:t>
                      </a:r>
                      <a:r>
                        <a:rPr lang="it-IT" dirty="0"/>
                        <a:t>da essa, nello strumento inserito tra anodo e batteria si registra una corrente </a:t>
                      </a:r>
                      <a:r>
                        <a:rPr lang="it-IT" dirty="0" smtClean="0"/>
                        <a:t>i</a:t>
                      </a:r>
                      <a:r>
                        <a:rPr lang="it-IT" baseline="-25000" dirty="0" smtClean="0"/>
                        <a:t>1</a:t>
                      </a:r>
                      <a:r>
                        <a:rPr lang="it-IT" dirty="0" smtClean="0"/>
                        <a:t>=30 </a:t>
                      </a:r>
                      <a:r>
                        <a:rPr lang="it-IT" dirty="0" err="1" smtClean="0"/>
                        <a:t>μA</a:t>
                      </a:r>
                      <a:r>
                        <a:rPr lang="it-IT" dirty="0"/>
                        <a:t>. Calcolare:</a:t>
                      </a:r>
                    </a:p>
                    <a:p>
                      <a:r>
                        <a:rPr lang="it-IT" dirty="0"/>
                        <a:t>a) il numero degli elettroni che in media, in un minuto, giungono sull’anodo;</a:t>
                      </a:r>
                    </a:p>
                    <a:p>
                      <a:r>
                        <a:rPr lang="it-IT" dirty="0"/>
                        <a:t>b) il valore dell’intensità di corrente, quando la sorgente viene allontanata dalla lamina fotosensibile, fino a una distanza </a:t>
                      </a:r>
                      <a:r>
                        <a:rPr lang="it-IT" dirty="0" smtClean="0"/>
                        <a:t>L</a:t>
                      </a:r>
                      <a:r>
                        <a:rPr lang="it-IT" baseline="-25000" dirty="0" smtClean="0"/>
                        <a:t>2</a:t>
                      </a:r>
                      <a:r>
                        <a:rPr lang="it-IT" dirty="0" smtClean="0"/>
                        <a:t>=90 cm</a:t>
                      </a:r>
                      <a:r>
                        <a:rPr lang="it-IT" dirty="0"/>
                        <a:t>;</a:t>
                      </a:r>
                    </a:p>
                    <a:p>
                      <a:r>
                        <a:rPr lang="it-IT" dirty="0"/>
                        <a:t>c) il tempo che in media impiega un elettrone ad attraversare lo spazio vuoto tra lastra fotosensibile e griglia, sapendo che il lavoro di estrazione è </a:t>
                      </a:r>
                      <a:r>
                        <a:rPr lang="it-IT" dirty="0" smtClean="0"/>
                        <a:t>W</a:t>
                      </a:r>
                      <a:r>
                        <a:rPr lang="it-IT" baseline="-25000" dirty="0" smtClean="0"/>
                        <a:t>0</a:t>
                      </a:r>
                      <a:r>
                        <a:rPr lang="it-IT" dirty="0" smtClean="0"/>
                        <a:t>=2,0 </a:t>
                      </a:r>
                      <a:r>
                        <a:rPr lang="it-IT" dirty="0" err="1" smtClean="0"/>
                        <a:t>eV</a:t>
                      </a:r>
                      <a:endParaRPr lang="it-IT" dirty="0"/>
                    </a:p>
                  </a:txBody>
                  <a:tcPr anchor="ctr">
                    <a:lnL>
                      <a:noFill/>
                    </a:lnL>
                    <a:lnR>
                      <a:noFill/>
                    </a:lnR>
                    <a:lnT>
                      <a:noFill/>
                    </a:lnT>
                    <a:lnB>
                      <a:noFill/>
                    </a:lnB>
                  </a:tcPr>
                </a:tc>
              </a:tr>
            </a:tbl>
          </a:graphicData>
        </a:graphic>
      </p:graphicFrame>
      <p:sp>
        <p:nvSpPr>
          <p:cNvPr id="22533" name="Rectangle 6"/>
          <p:cNvSpPr>
            <a:spLocks noChangeArrowheads="1"/>
          </p:cNvSpPr>
          <p:nvPr/>
        </p:nvSpPr>
        <p:spPr bwMode="auto">
          <a:xfrm>
            <a:off x="679450" y="617538"/>
            <a:ext cx="10833100" cy="368300"/>
          </a:xfrm>
          <a:prstGeom prst="rect">
            <a:avLst/>
          </a:prstGeom>
          <a:noFill/>
          <a:ln w="9525">
            <a:noFill/>
            <a:miter lim="800000"/>
            <a:headEnd/>
            <a:tailEnd/>
          </a:ln>
        </p:spPr>
        <p:txBody>
          <a:bodyPr wrap="none">
            <a:spAutoFit/>
          </a:bodyPr>
          <a:lstStyle/>
          <a:p>
            <a:r>
              <a:rPr lang="en-US">
                <a:latin typeface="Calibri" pitchFamily="34" charset="0"/>
              </a:rPr>
              <a:t>Dal sito </a:t>
            </a:r>
            <a:r>
              <a:rPr lang="en-US">
                <a:latin typeface="Calibri" pitchFamily="34" charset="0"/>
                <a:hlinkClick r:id="rId2"/>
              </a:rPr>
              <a:t>http://www.lfns.it/recupero/problemi.htm</a:t>
            </a:r>
            <a:r>
              <a:rPr lang="en-US">
                <a:latin typeface="Calibri" pitchFamily="34" charset="0"/>
              </a:rPr>
              <a:t>, </a:t>
            </a:r>
            <a:r>
              <a:rPr lang="it-IT">
                <a:latin typeface="Calibri" pitchFamily="34" charset="0"/>
              </a:rPr>
              <a:t>Scuola Estiva di Fisica Istituto Polivalente G. Perlasca, Idro (Bs)</a:t>
            </a:r>
            <a:endParaRPr lang="en-US">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ChangeArrowheads="1"/>
          </p:cNvSpPr>
          <p:nvPr/>
        </p:nvSpPr>
        <p:spPr bwMode="auto">
          <a:xfrm>
            <a:off x="679450" y="1231900"/>
            <a:ext cx="10396538" cy="3138488"/>
          </a:xfrm>
          <a:prstGeom prst="rect">
            <a:avLst/>
          </a:prstGeom>
          <a:noFill/>
          <a:ln w="9525">
            <a:noFill/>
            <a:miter lim="800000"/>
            <a:headEnd/>
            <a:tailEnd/>
          </a:ln>
        </p:spPr>
        <p:txBody>
          <a:bodyPr>
            <a:spAutoFit/>
          </a:bodyPr>
          <a:lstStyle/>
          <a:p>
            <a:pPr algn="just"/>
            <a:r>
              <a:rPr lang="it-IT">
                <a:latin typeface="Calibri" pitchFamily="34" charset="0"/>
              </a:rPr>
              <a:t>Il catodo di una fotocellula è in Cesio e viene illuminato contemporaneamente da due radiazioni monocromatiche di lunghezza d’onda rispettivamente λ</a:t>
            </a:r>
            <a:r>
              <a:rPr lang="it-IT" baseline="-25000">
                <a:latin typeface="Calibri" pitchFamily="34" charset="0"/>
              </a:rPr>
              <a:t>1</a:t>
            </a:r>
            <a:r>
              <a:rPr lang="it-IT">
                <a:latin typeface="Calibri" pitchFamily="34" charset="0"/>
              </a:rPr>
              <a:t>=248nm e λ</a:t>
            </a:r>
            <a:r>
              <a:rPr lang="it-IT" baseline="-25000">
                <a:latin typeface="Calibri" pitchFamily="34" charset="0"/>
              </a:rPr>
              <a:t>2</a:t>
            </a:r>
            <a:r>
              <a:rPr lang="it-IT">
                <a:latin typeface="Calibri" pitchFamily="34" charset="0"/>
              </a:rPr>
              <a:t>=714nm. Il lavoro di estrazione del Cesio è W</a:t>
            </a:r>
            <a:r>
              <a:rPr lang="it-IT" baseline="-25000">
                <a:latin typeface="Calibri" pitchFamily="34" charset="0"/>
              </a:rPr>
              <a:t>0</a:t>
            </a:r>
            <a:r>
              <a:rPr lang="it-IT">
                <a:latin typeface="Calibri" pitchFamily="34" charset="0"/>
              </a:rPr>
              <a:t>=1.90 eV,</a:t>
            </a:r>
          </a:p>
          <a:p>
            <a:pPr algn="just"/>
            <a:r>
              <a:rPr lang="it-IT">
                <a:latin typeface="Calibri" pitchFamily="34" charset="0"/>
              </a:rPr>
              <a:t>Dimostrare che una solo di queste radiazioni produce effetto fotoelettrico.</a:t>
            </a:r>
          </a:p>
          <a:p>
            <a:pPr algn="just"/>
            <a:r>
              <a:rPr lang="it-IT">
                <a:latin typeface="Calibri" pitchFamily="34" charset="0"/>
              </a:rPr>
              <a:t>a) Calcolare la velocità massima con la quale i fotoelettroni vengono emessi dal catodo.</a:t>
            </a:r>
          </a:p>
          <a:p>
            <a:pPr algn="just"/>
            <a:r>
              <a:rPr lang="it-IT">
                <a:latin typeface="Calibri" pitchFamily="34" charset="0"/>
              </a:rPr>
              <a:t>b) Calcolare la tensione di arresto.</a:t>
            </a:r>
          </a:p>
          <a:p>
            <a:pPr algn="just"/>
            <a:r>
              <a:rPr lang="it-IT">
                <a:latin typeface="Calibri" pitchFamily="34" charset="0"/>
              </a:rPr>
              <a:t>c) Rappresentare lo schema del circuito, dove sono rappresentati i poli del generatore e il verso della corrente fotoelettrica, quando esiste.</a:t>
            </a:r>
          </a:p>
          <a:p>
            <a:pPr algn="just"/>
            <a:r>
              <a:rPr lang="it-IT">
                <a:latin typeface="Calibri" pitchFamily="34" charset="0"/>
              </a:rPr>
              <a:t>d) La potenza della radiazione che incide sulla fotocellula è P=2,00 mW, e l’intensità di corrente di saturazione i</a:t>
            </a:r>
            <a:r>
              <a:rPr lang="it-IT" baseline="-25000">
                <a:latin typeface="Calibri" pitchFamily="34" charset="0"/>
              </a:rPr>
              <a:t>S</a:t>
            </a:r>
            <a:r>
              <a:rPr lang="it-IT">
                <a:latin typeface="Calibri" pitchFamily="34" charset="0"/>
              </a:rPr>
              <a:t>=1,00</a:t>
            </a:r>
            <a:r>
              <a:rPr lang="it-IT" baseline="30000">
                <a:latin typeface="Calibri" pitchFamily="34" charset="0"/>
              </a:rPr>
              <a:t>.</a:t>
            </a:r>
            <a:r>
              <a:rPr lang="it-IT">
                <a:latin typeface="Calibri" pitchFamily="34" charset="0"/>
              </a:rPr>
              <a:t>10</a:t>
            </a:r>
            <a:r>
              <a:rPr lang="it-IT" baseline="30000">
                <a:latin typeface="Calibri" pitchFamily="34" charset="0"/>
              </a:rPr>
              <a:t>-6</a:t>
            </a:r>
            <a:r>
              <a:rPr lang="it-IT">
                <a:latin typeface="Calibri" pitchFamily="34" charset="0"/>
              </a:rPr>
              <a:t>A. Determinare l’efficienza quantistica della fotocellula (rapporto fra il numero di fotoni efficaci e quello dei fotoni incidenti).</a:t>
            </a:r>
          </a:p>
        </p:txBody>
      </p:sp>
      <p:sp>
        <p:nvSpPr>
          <p:cNvPr id="23554" name="Rectangle 4"/>
          <p:cNvSpPr>
            <a:spLocks noChangeArrowheads="1"/>
          </p:cNvSpPr>
          <p:nvPr/>
        </p:nvSpPr>
        <p:spPr bwMode="auto">
          <a:xfrm>
            <a:off x="679450" y="488950"/>
            <a:ext cx="10833100" cy="368300"/>
          </a:xfrm>
          <a:prstGeom prst="rect">
            <a:avLst/>
          </a:prstGeom>
          <a:noFill/>
          <a:ln w="9525">
            <a:noFill/>
            <a:miter lim="800000"/>
            <a:headEnd/>
            <a:tailEnd/>
          </a:ln>
        </p:spPr>
        <p:txBody>
          <a:bodyPr wrap="none">
            <a:spAutoFit/>
          </a:bodyPr>
          <a:lstStyle/>
          <a:p>
            <a:r>
              <a:rPr lang="en-US">
                <a:latin typeface="Calibri" pitchFamily="34" charset="0"/>
              </a:rPr>
              <a:t>Dal sito </a:t>
            </a:r>
            <a:r>
              <a:rPr lang="en-US">
                <a:latin typeface="Calibri" pitchFamily="34" charset="0"/>
                <a:hlinkClick r:id="rId2"/>
              </a:rPr>
              <a:t>http://www.lfns.it/recupero/problemi.htm</a:t>
            </a:r>
            <a:r>
              <a:rPr lang="en-US">
                <a:latin typeface="Calibri" pitchFamily="34" charset="0"/>
              </a:rPr>
              <a:t>, </a:t>
            </a:r>
            <a:r>
              <a:rPr lang="it-IT">
                <a:latin typeface="Calibri" pitchFamily="34" charset="0"/>
              </a:rPr>
              <a:t>Scuola Estiva di Fisica Istituto Polivalente G. Perlasca, Idro (Bs)</a:t>
            </a:r>
            <a:endParaRPr lang="en-US">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p:cNvPicPr>
          <p:nvPr/>
        </p:nvPicPr>
        <p:blipFill>
          <a:blip r:embed="rId2"/>
          <a:srcRect/>
          <a:stretch>
            <a:fillRect/>
          </a:stretch>
        </p:blipFill>
        <p:spPr bwMode="auto">
          <a:xfrm>
            <a:off x="292100" y="1101725"/>
            <a:ext cx="7667625" cy="3352800"/>
          </a:xfrm>
          <a:prstGeom prst="rect">
            <a:avLst/>
          </a:prstGeom>
          <a:noFill/>
          <a:ln w="9525">
            <a:noFill/>
            <a:miter lim="800000"/>
            <a:headEnd/>
            <a:tailEnd/>
          </a:ln>
        </p:spPr>
      </p:pic>
      <p:pic>
        <p:nvPicPr>
          <p:cNvPr id="24578" name="Picture 4"/>
          <p:cNvPicPr>
            <a:picLocks noChangeAspect="1"/>
          </p:cNvPicPr>
          <p:nvPr/>
        </p:nvPicPr>
        <p:blipFill>
          <a:blip r:embed="rId3"/>
          <a:srcRect/>
          <a:stretch>
            <a:fillRect/>
          </a:stretch>
        </p:blipFill>
        <p:spPr bwMode="auto">
          <a:xfrm>
            <a:off x="1214438" y="276225"/>
            <a:ext cx="5546725" cy="825500"/>
          </a:xfrm>
          <a:prstGeom prst="rect">
            <a:avLst/>
          </a:prstGeom>
          <a:noFill/>
          <a:ln w="9525">
            <a:noFill/>
            <a:miter lim="800000"/>
            <a:headEnd/>
            <a:tailEnd/>
          </a:ln>
        </p:spPr>
      </p:pic>
      <p:pic>
        <p:nvPicPr>
          <p:cNvPr id="24579" name="Picture 5"/>
          <p:cNvPicPr>
            <a:picLocks noChangeAspect="1"/>
          </p:cNvPicPr>
          <p:nvPr/>
        </p:nvPicPr>
        <p:blipFill>
          <a:blip r:embed="rId4"/>
          <a:srcRect/>
          <a:stretch>
            <a:fillRect/>
          </a:stretch>
        </p:blipFill>
        <p:spPr bwMode="auto">
          <a:xfrm>
            <a:off x="382588" y="4895850"/>
            <a:ext cx="4267200" cy="766763"/>
          </a:xfrm>
          <a:prstGeom prst="rect">
            <a:avLst/>
          </a:prstGeom>
          <a:noFill/>
          <a:ln w="9525">
            <a:noFill/>
            <a:miter lim="800000"/>
            <a:headEnd/>
            <a:tailEnd/>
          </a:ln>
        </p:spPr>
      </p:pic>
      <p:pic>
        <p:nvPicPr>
          <p:cNvPr id="24580" name="Picture 6"/>
          <p:cNvPicPr>
            <a:picLocks noChangeAspect="1"/>
          </p:cNvPicPr>
          <p:nvPr/>
        </p:nvPicPr>
        <p:blipFill>
          <a:blip r:embed="rId5"/>
          <a:srcRect/>
          <a:stretch>
            <a:fillRect/>
          </a:stretch>
        </p:blipFill>
        <p:spPr bwMode="auto">
          <a:xfrm>
            <a:off x="4905375" y="4454525"/>
            <a:ext cx="6926263" cy="177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7" name="Rectangle 3"/>
          <p:cNvSpPr>
            <a:spLocks noChangeArrowheads="1"/>
          </p:cNvSpPr>
          <p:nvPr/>
        </p:nvSpPr>
        <p:spPr bwMode="auto">
          <a:xfrm>
            <a:off x="511175" y="327025"/>
            <a:ext cx="8936038" cy="584200"/>
          </a:xfrm>
          <a:prstGeom prst="rect">
            <a:avLst/>
          </a:prstGeom>
          <a:noFill/>
          <a:ln w="9525">
            <a:noFill/>
            <a:miter lim="800000"/>
            <a:headEnd/>
            <a:tailEnd/>
          </a:ln>
        </p:spPr>
        <p:txBody>
          <a:bodyPr>
            <a:spAutoFit/>
          </a:bodyPr>
          <a:lstStyle/>
          <a:p>
            <a:r>
              <a:rPr lang="it-IT" sz="3200">
                <a:solidFill>
                  <a:srgbClr val="000000"/>
                </a:solidFill>
                <a:latin typeface="Calibri" pitchFamily="34" charset="0"/>
              </a:rPr>
              <a:t>L’effetto Compton e la quantità di moto del fotone</a:t>
            </a:r>
            <a:endParaRPr lang="en-US" sz="3200">
              <a:solidFill>
                <a:srgbClr val="000000"/>
              </a:solidFill>
              <a:latin typeface="Calibri" pitchFamily="34" charset="0"/>
            </a:endParaRPr>
          </a:p>
        </p:txBody>
      </p:sp>
      <p:sp>
        <p:nvSpPr>
          <p:cNvPr id="4128" name="TextBox 4"/>
          <p:cNvSpPr txBox="1">
            <a:spLocks noChangeArrowheads="1"/>
          </p:cNvSpPr>
          <p:nvPr/>
        </p:nvSpPr>
        <p:spPr bwMode="auto">
          <a:xfrm>
            <a:off x="863600" y="1058863"/>
            <a:ext cx="7834313" cy="646112"/>
          </a:xfrm>
          <a:prstGeom prst="rect">
            <a:avLst/>
          </a:prstGeom>
          <a:noFill/>
          <a:ln w="9525">
            <a:noFill/>
            <a:miter lim="800000"/>
            <a:headEnd/>
            <a:tailEnd/>
          </a:ln>
        </p:spPr>
        <p:txBody>
          <a:bodyPr>
            <a:spAutoFit/>
          </a:bodyPr>
          <a:lstStyle/>
          <a:p>
            <a:pPr algn="just"/>
            <a:r>
              <a:rPr lang="it-IT">
                <a:solidFill>
                  <a:srgbClr val="000000"/>
                </a:solidFill>
                <a:latin typeface="Calibri" pitchFamily="34" charset="0"/>
              </a:rPr>
              <a:t>La maggior parte degli esercizi richiedono solo di utilizzare la formula </a:t>
            </a:r>
          </a:p>
          <a:p>
            <a:pPr algn="just"/>
            <a:endParaRPr lang="it-IT">
              <a:solidFill>
                <a:srgbClr val="000000"/>
              </a:solidFill>
              <a:latin typeface="Calibri" pitchFamily="34" charset="0"/>
            </a:endParaRPr>
          </a:p>
        </p:txBody>
      </p:sp>
      <p:graphicFrame>
        <p:nvGraphicFramePr>
          <p:cNvPr id="4126" name="Object 30"/>
          <p:cNvGraphicFramePr>
            <a:graphicFrameLocks noChangeAspect="1"/>
          </p:cNvGraphicFramePr>
          <p:nvPr/>
        </p:nvGraphicFramePr>
        <p:xfrm>
          <a:off x="4913313" y="1484313"/>
          <a:ext cx="2365375" cy="723900"/>
        </p:xfrm>
        <a:graphic>
          <a:graphicData uri="http://schemas.openxmlformats.org/presentationml/2006/ole">
            <p:oleObj spid="_x0000_s4126" name="Equation" r:id="rId3" imgW="1409400" imgH="431640" progId="">
              <p:embed/>
            </p:oleObj>
          </a:graphicData>
        </a:graphic>
      </p:graphicFrame>
      <p:pic>
        <p:nvPicPr>
          <p:cNvPr id="4129" name="Picture 2"/>
          <p:cNvPicPr>
            <a:picLocks noChangeAspect="1"/>
          </p:cNvPicPr>
          <p:nvPr/>
        </p:nvPicPr>
        <p:blipFill>
          <a:blip r:embed="rId4"/>
          <a:srcRect/>
          <a:stretch>
            <a:fillRect/>
          </a:stretch>
        </p:blipFill>
        <p:spPr bwMode="auto">
          <a:xfrm>
            <a:off x="9645650" y="269875"/>
            <a:ext cx="2205038" cy="6391275"/>
          </a:xfrm>
          <a:prstGeom prst="rect">
            <a:avLst/>
          </a:prstGeom>
          <a:noFill/>
          <a:ln w="9525">
            <a:noFill/>
            <a:miter lim="800000"/>
            <a:headEnd/>
            <a:tailEnd/>
          </a:ln>
        </p:spPr>
      </p:pic>
      <p:sp>
        <p:nvSpPr>
          <p:cNvPr id="4130" name="Rectangle 5"/>
          <p:cNvSpPr>
            <a:spLocks noChangeArrowheads="1"/>
          </p:cNvSpPr>
          <p:nvPr/>
        </p:nvSpPr>
        <p:spPr bwMode="auto">
          <a:xfrm>
            <a:off x="1370013" y="2265363"/>
            <a:ext cx="6096000" cy="646112"/>
          </a:xfrm>
          <a:prstGeom prst="rect">
            <a:avLst/>
          </a:prstGeom>
          <a:noFill/>
          <a:ln w="9525">
            <a:noFill/>
            <a:miter lim="800000"/>
            <a:headEnd/>
            <a:tailEnd/>
          </a:ln>
        </p:spPr>
        <p:txBody>
          <a:bodyPr>
            <a:spAutoFit/>
          </a:bodyPr>
          <a:lstStyle/>
          <a:p>
            <a:r>
              <a:rPr lang="it-IT">
                <a:latin typeface="Calibri" pitchFamily="34" charset="0"/>
              </a:rPr>
              <a:t>I dati originali ottenuti da inviando un fascio collimato di raggi X (</a:t>
            </a:r>
            <a:r>
              <a:rPr lang="el-GR">
                <a:latin typeface="Calibri" pitchFamily="34" charset="0"/>
              </a:rPr>
              <a:t>λ</a:t>
            </a:r>
            <a:r>
              <a:rPr lang="en-US">
                <a:latin typeface="Calibri" pitchFamily="34" charset="0"/>
              </a:rPr>
              <a:t> ≈ 70 pm) </a:t>
            </a:r>
            <a:r>
              <a:rPr lang="it-IT">
                <a:latin typeface="Calibri" pitchFamily="34" charset="0"/>
              </a:rPr>
              <a:t>su un bersaglio di grafite.</a:t>
            </a:r>
            <a:endParaRPr lang="en-US">
              <a:latin typeface="Calibri" pitchFamily="34" charset="0"/>
            </a:endParaRPr>
          </a:p>
        </p:txBody>
      </p:sp>
      <p:sp>
        <p:nvSpPr>
          <p:cNvPr id="10" name="Notched Right Arrow 9"/>
          <p:cNvSpPr/>
          <p:nvPr/>
        </p:nvSpPr>
        <p:spPr>
          <a:xfrm>
            <a:off x="7627938" y="2525713"/>
            <a:ext cx="1619250" cy="26352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132" name="Picture 11"/>
          <p:cNvPicPr>
            <a:picLocks noChangeAspect="1"/>
          </p:cNvPicPr>
          <p:nvPr/>
        </p:nvPicPr>
        <p:blipFill>
          <a:blip r:embed="rId5"/>
          <a:srcRect/>
          <a:stretch>
            <a:fillRect/>
          </a:stretch>
        </p:blipFill>
        <p:spPr bwMode="auto">
          <a:xfrm>
            <a:off x="198438" y="4445000"/>
            <a:ext cx="4868862" cy="1920875"/>
          </a:xfrm>
          <a:prstGeom prst="rect">
            <a:avLst/>
          </a:prstGeom>
          <a:noFill/>
          <a:ln w="9525">
            <a:noFill/>
            <a:miter lim="800000"/>
            <a:headEnd/>
            <a:tailEnd/>
          </a:ln>
        </p:spPr>
      </p:pic>
      <p:pic>
        <p:nvPicPr>
          <p:cNvPr id="4133" name="Picture 12"/>
          <p:cNvPicPr>
            <a:picLocks noChangeAspect="1"/>
          </p:cNvPicPr>
          <p:nvPr/>
        </p:nvPicPr>
        <p:blipFill>
          <a:blip r:embed="rId6"/>
          <a:srcRect/>
          <a:stretch>
            <a:fillRect/>
          </a:stretch>
        </p:blipFill>
        <p:spPr bwMode="auto">
          <a:xfrm>
            <a:off x="5067300" y="4433888"/>
            <a:ext cx="4333875" cy="1931987"/>
          </a:xfrm>
          <a:prstGeom prst="rect">
            <a:avLst/>
          </a:prstGeom>
          <a:noFill/>
          <a:ln w="9525">
            <a:noFill/>
            <a:miter lim="800000"/>
            <a:headEnd/>
            <a:tailEnd/>
          </a:ln>
        </p:spPr>
      </p:pic>
      <p:sp>
        <p:nvSpPr>
          <p:cNvPr id="14" name="Rectangle 13"/>
          <p:cNvSpPr/>
          <p:nvPr/>
        </p:nvSpPr>
        <p:spPr>
          <a:xfrm>
            <a:off x="1376363" y="3074988"/>
            <a:ext cx="6096000" cy="923925"/>
          </a:xfrm>
          <a:prstGeom prst="rect">
            <a:avLst/>
          </a:prstGeom>
        </p:spPr>
        <p:txBody>
          <a:bodyPr>
            <a:spAutoFit/>
          </a:bodyPr>
          <a:lstStyle/>
          <a:p>
            <a:pPr fontAlgn="auto">
              <a:spcBef>
                <a:spcPts val="0"/>
              </a:spcBef>
              <a:spcAft>
                <a:spcPts val="0"/>
              </a:spcAft>
              <a:defRPr/>
            </a:pPr>
            <a:r>
              <a:rPr lang="en-US" dirty="0" err="1">
                <a:latin typeface="Calibri" panose="020F0502020204030204" pitchFamily="34" charset="0"/>
              </a:rPr>
              <a:t>Nel</a:t>
            </a:r>
            <a:r>
              <a:rPr lang="en-US" dirty="0">
                <a:latin typeface="Calibri" panose="020F0502020204030204" pitchFamily="34" charset="0"/>
              </a:rPr>
              <a:t> </a:t>
            </a:r>
            <a:r>
              <a:rPr lang="en-US" dirty="0" err="1">
                <a:latin typeface="Calibri" panose="020F0502020204030204" pitchFamily="34" charset="0"/>
              </a:rPr>
              <a:t>formulare</a:t>
            </a:r>
            <a:r>
              <a:rPr lang="en-US" dirty="0">
                <a:latin typeface="Calibri" panose="020F0502020204030204" pitchFamily="34" charset="0"/>
              </a:rPr>
              <a:t> </a:t>
            </a:r>
            <a:r>
              <a:rPr lang="en-US" dirty="0" err="1">
                <a:latin typeface="Calibri" panose="020F0502020204030204" pitchFamily="34" charset="0"/>
              </a:rPr>
              <a:t>gli</a:t>
            </a:r>
            <a:r>
              <a:rPr lang="en-US" dirty="0">
                <a:latin typeface="Calibri" panose="020F0502020204030204" pitchFamily="34" charset="0"/>
              </a:rPr>
              <a:t> </a:t>
            </a:r>
            <a:r>
              <a:rPr lang="en-US" dirty="0" err="1">
                <a:latin typeface="Calibri" panose="020F0502020204030204" pitchFamily="34" charset="0"/>
              </a:rPr>
              <a:t>esercizi</a:t>
            </a:r>
            <a:r>
              <a:rPr lang="en-US" dirty="0">
                <a:latin typeface="Calibri" panose="020F0502020204030204" pitchFamily="34" charset="0"/>
              </a:rPr>
              <a:t> fare </a:t>
            </a:r>
            <a:r>
              <a:rPr lang="en-US" dirty="0" err="1">
                <a:latin typeface="Calibri" panose="020F0502020204030204" pitchFamily="34" charset="0"/>
              </a:rPr>
              <a:t>attenzione</a:t>
            </a:r>
            <a:r>
              <a:rPr lang="en-US" dirty="0">
                <a:latin typeface="Calibri" panose="020F0502020204030204" pitchFamily="34" charset="0"/>
              </a:rPr>
              <a:t> a :</a:t>
            </a:r>
          </a:p>
          <a:p>
            <a:pPr marL="285750" indent="-285750" fontAlgn="auto">
              <a:spcBef>
                <a:spcPts val="0"/>
              </a:spcBef>
              <a:spcAft>
                <a:spcPts val="0"/>
              </a:spcAft>
              <a:buFont typeface="Arial" panose="020B0604020202020204" pitchFamily="34" charset="0"/>
              <a:buChar char="•"/>
              <a:defRPr/>
            </a:pPr>
            <a:r>
              <a:rPr lang="en-US" dirty="0">
                <a:latin typeface="Calibri" panose="020F0502020204030204" pitchFamily="34" charset="0"/>
              </a:rPr>
              <a:t>Come “</a:t>
            </a:r>
            <a:r>
              <a:rPr lang="en-US" dirty="0" err="1">
                <a:latin typeface="Calibri" panose="020F0502020204030204" pitchFamily="34" charset="0"/>
              </a:rPr>
              <a:t>ambientarli</a:t>
            </a:r>
            <a:r>
              <a:rPr lang="en-US" dirty="0">
                <a:latin typeface="Calibri" panose="020F0502020204030204" pitchFamily="34" charset="0"/>
              </a:rPr>
              <a:t>”</a:t>
            </a:r>
          </a:p>
          <a:p>
            <a:pPr marL="285750" indent="-285750" fontAlgn="auto">
              <a:spcBef>
                <a:spcPts val="0"/>
              </a:spcBef>
              <a:spcAft>
                <a:spcPts val="0"/>
              </a:spcAft>
              <a:buFont typeface="Arial" panose="020B0604020202020204" pitchFamily="34" charset="0"/>
              <a:buChar char="•"/>
              <a:defRPr/>
            </a:pPr>
            <a:r>
              <a:rPr lang="en-US" dirty="0" err="1">
                <a:latin typeface="Calibri" panose="020F0502020204030204" pitchFamily="34" charset="0"/>
              </a:rPr>
              <a:t>Cifre</a:t>
            </a:r>
            <a:r>
              <a:rPr lang="en-US" dirty="0">
                <a:latin typeface="Calibri" panose="020F0502020204030204" pitchFamily="34" charset="0"/>
              </a:rPr>
              <a:t> </a:t>
            </a:r>
            <a:r>
              <a:rPr lang="en-US" dirty="0" err="1">
                <a:latin typeface="Calibri" panose="020F0502020204030204" pitchFamily="34" charset="0"/>
              </a:rPr>
              <a:t>significative</a:t>
            </a:r>
            <a:endParaRPr lang="en-US" dirty="0">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p:cNvPicPr>
          <p:nvPr/>
        </p:nvPicPr>
        <p:blipFill>
          <a:blip r:embed="rId2"/>
          <a:srcRect/>
          <a:stretch>
            <a:fillRect/>
          </a:stretch>
        </p:blipFill>
        <p:spPr bwMode="auto">
          <a:xfrm>
            <a:off x="142875" y="1470025"/>
            <a:ext cx="5953125" cy="2238375"/>
          </a:xfrm>
          <a:prstGeom prst="rect">
            <a:avLst/>
          </a:prstGeom>
          <a:noFill/>
          <a:ln w="9525">
            <a:noFill/>
            <a:miter lim="800000"/>
            <a:headEnd/>
            <a:tailEnd/>
          </a:ln>
        </p:spPr>
      </p:pic>
      <p:pic>
        <p:nvPicPr>
          <p:cNvPr id="27650" name="Picture 5"/>
          <p:cNvPicPr>
            <a:picLocks noChangeAspect="1"/>
          </p:cNvPicPr>
          <p:nvPr/>
        </p:nvPicPr>
        <p:blipFill>
          <a:blip r:embed="rId3"/>
          <a:srcRect/>
          <a:stretch>
            <a:fillRect/>
          </a:stretch>
        </p:blipFill>
        <p:spPr bwMode="auto">
          <a:xfrm>
            <a:off x="115888" y="3708400"/>
            <a:ext cx="5667375" cy="2057400"/>
          </a:xfrm>
          <a:prstGeom prst="rect">
            <a:avLst/>
          </a:prstGeom>
          <a:noFill/>
          <a:ln w="9525">
            <a:noFill/>
            <a:miter lim="800000"/>
            <a:headEnd/>
            <a:tailEnd/>
          </a:ln>
        </p:spPr>
      </p:pic>
      <p:sp>
        <p:nvSpPr>
          <p:cNvPr id="27651" name="TextBox 7"/>
          <p:cNvSpPr txBox="1">
            <a:spLocks noChangeArrowheads="1"/>
          </p:cNvSpPr>
          <p:nvPr/>
        </p:nvSpPr>
        <p:spPr bwMode="auto">
          <a:xfrm>
            <a:off x="4376738" y="317500"/>
            <a:ext cx="3438525" cy="800100"/>
          </a:xfrm>
          <a:prstGeom prst="rect">
            <a:avLst/>
          </a:prstGeom>
          <a:noFill/>
          <a:ln w="9525">
            <a:noFill/>
            <a:miter lim="800000"/>
            <a:headEnd/>
            <a:tailEnd/>
          </a:ln>
        </p:spPr>
        <p:txBody>
          <a:bodyPr>
            <a:spAutoFit/>
          </a:bodyPr>
          <a:lstStyle/>
          <a:p>
            <a:pPr algn="just"/>
            <a:r>
              <a:rPr lang="it-IT" sz="2800">
                <a:solidFill>
                  <a:srgbClr val="000000"/>
                </a:solidFill>
                <a:latin typeface="Calibri" pitchFamily="34" charset="0"/>
              </a:rPr>
              <a:t>Problemi meno usuali</a:t>
            </a:r>
          </a:p>
          <a:p>
            <a:pPr algn="just"/>
            <a:endParaRPr lang="it-IT">
              <a:solidFill>
                <a:srgbClr val="000000"/>
              </a:solidFill>
              <a:latin typeface="Calibri" pitchFamily="34" charset="0"/>
            </a:endParaRPr>
          </a:p>
        </p:txBody>
      </p:sp>
      <p:pic>
        <p:nvPicPr>
          <p:cNvPr id="27652" name="Picture 8"/>
          <p:cNvPicPr>
            <a:picLocks noChangeAspect="1"/>
          </p:cNvPicPr>
          <p:nvPr/>
        </p:nvPicPr>
        <p:blipFill>
          <a:blip r:embed="rId4"/>
          <a:srcRect/>
          <a:stretch>
            <a:fillRect/>
          </a:stretch>
        </p:blipFill>
        <p:spPr bwMode="auto">
          <a:xfrm>
            <a:off x="7121525" y="1177925"/>
            <a:ext cx="4929188" cy="1411288"/>
          </a:xfrm>
          <a:prstGeom prst="rect">
            <a:avLst/>
          </a:prstGeom>
          <a:noFill/>
          <a:ln w="9525">
            <a:noFill/>
            <a:miter lim="800000"/>
            <a:headEnd/>
            <a:tailEnd/>
          </a:ln>
        </p:spPr>
      </p:pic>
      <p:sp>
        <p:nvSpPr>
          <p:cNvPr id="27653" name="Rectangle 9"/>
          <p:cNvSpPr>
            <a:spLocks noChangeArrowheads="1"/>
          </p:cNvSpPr>
          <p:nvPr/>
        </p:nvSpPr>
        <p:spPr bwMode="auto">
          <a:xfrm>
            <a:off x="2273300" y="1101725"/>
            <a:ext cx="1692275" cy="368300"/>
          </a:xfrm>
          <a:prstGeom prst="rect">
            <a:avLst/>
          </a:prstGeom>
          <a:noFill/>
          <a:ln w="9525">
            <a:noFill/>
            <a:miter lim="800000"/>
            <a:headEnd/>
            <a:tailEnd/>
          </a:ln>
        </p:spPr>
        <p:txBody>
          <a:bodyPr wrap="none">
            <a:spAutoFit/>
          </a:bodyPr>
          <a:lstStyle/>
          <a:p>
            <a:r>
              <a:rPr lang="it-IT">
                <a:latin typeface="Calibri" pitchFamily="34" charset="0"/>
              </a:rPr>
              <a:t>Cutnell-Johnson</a:t>
            </a:r>
            <a:endParaRPr lang="en-US">
              <a:latin typeface="Calibri" pitchFamily="34" charset="0"/>
            </a:endParaRPr>
          </a:p>
        </p:txBody>
      </p:sp>
      <p:sp>
        <p:nvSpPr>
          <p:cNvPr id="27654" name="Rectangle 10"/>
          <p:cNvSpPr>
            <a:spLocks noChangeArrowheads="1"/>
          </p:cNvSpPr>
          <p:nvPr/>
        </p:nvSpPr>
        <p:spPr bwMode="auto">
          <a:xfrm>
            <a:off x="8947150" y="808038"/>
            <a:ext cx="900113" cy="369887"/>
          </a:xfrm>
          <a:prstGeom prst="rect">
            <a:avLst/>
          </a:prstGeom>
          <a:noFill/>
          <a:ln w="9525">
            <a:noFill/>
            <a:miter lim="800000"/>
            <a:headEnd/>
            <a:tailEnd/>
          </a:ln>
        </p:spPr>
        <p:txBody>
          <a:bodyPr wrap="none">
            <a:spAutoFit/>
          </a:bodyPr>
          <a:lstStyle/>
          <a:p>
            <a:r>
              <a:rPr lang="it-IT">
                <a:latin typeface="Calibri" pitchFamily="34" charset="0"/>
              </a:rPr>
              <a:t>Romeni</a:t>
            </a:r>
            <a:endParaRPr lang="en-US">
              <a:latin typeface="Calibri" pitchFamily="34" charset="0"/>
            </a:endParaRPr>
          </a:p>
        </p:txBody>
      </p:sp>
      <p:pic>
        <p:nvPicPr>
          <p:cNvPr id="27655" name="Picture 11"/>
          <p:cNvPicPr>
            <a:picLocks noChangeAspect="1"/>
          </p:cNvPicPr>
          <p:nvPr/>
        </p:nvPicPr>
        <p:blipFill>
          <a:blip r:embed="rId5"/>
          <a:srcRect/>
          <a:stretch>
            <a:fillRect/>
          </a:stretch>
        </p:blipFill>
        <p:spPr bwMode="auto">
          <a:xfrm>
            <a:off x="6970713" y="3465513"/>
            <a:ext cx="5080000" cy="2865437"/>
          </a:xfrm>
          <a:prstGeom prst="rect">
            <a:avLst/>
          </a:prstGeom>
          <a:noFill/>
          <a:ln w="9525">
            <a:noFill/>
            <a:miter lim="800000"/>
            <a:headEnd/>
            <a:tailEnd/>
          </a:ln>
        </p:spPr>
      </p:pic>
      <p:sp>
        <p:nvSpPr>
          <p:cNvPr id="27656" name="Rectangle 12"/>
          <p:cNvSpPr>
            <a:spLocks noChangeArrowheads="1"/>
          </p:cNvSpPr>
          <p:nvPr/>
        </p:nvSpPr>
        <p:spPr bwMode="auto">
          <a:xfrm>
            <a:off x="9010650" y="2843213"/>
            <a:ext cx="836613" cy="368300"/>
          </a:xfrm>
          <a:prstGeom prst="rect">
            <a:avLst/>
          </a:prstGeom>
          <a:noFill/>
          <a:ln w="9525">
            <a:noFill/>
            <a:miter lim="800000"/>
            <a:headEnd/>
            <a:tailEnd/>
          </a:ln>
        </p:spPr>
        <p:txBody>
          <a:bodyPr wrap="none">
            <a:spAutoFit/>
          </a:bodyPr>
          <a:lstStyle/>
          <a:p>
            <a:r>
              <a:rPr lang="it-IT">
                <a:latin typeface="Calibri" pitchFamily="34" charset="0"/>
              </a:rPr>
              <a:t>Walker</a:t>
            </a:r>
            <a:endParaRPr lang="en-US">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0" name="Picture 1"/>
          <p:cNvPicPr>
            <a:picLocks noChangeAspect="1"/>
          </p:cNvPicPr>
          <p:nvPr/>
        </p:nvPicPr>
        <p:blipFill>
          <a:blip r:embed="rId3"/>
          <a:srcRect/>
          <a:stretch>
            <a:fillRect/>
          </a:stretch>
        </p:blipFill>
        <p:spPr bwMode="auto">
          <a:xfrm>
            <a:off x="560388" y="68263"/>
            <a:ext cx="4413250" cy="836612"/>
          </a:xfrm>
          <a:prstGeom prst="rect">
            <a:avLst/>
          </a:prstGeom>
          <a:noFill/>
          <a:ln w="9525">
            <a:noFill/>
            <a:miter lim="800000"/>
            <a:headEnd/>
            <a:tailEnd/>
          </a:ln>
        </p:spPr>
      </p:pic>
      <p:pic>
        <p:nvPicPr>
          <p:cNvPr id="5191" name="Picture 5"/>
          <p:cNvPicPr>
            <a:picLocks noChangeAspect="1"/>
          </p:cNvPicPr>
          <p:nvPr/>
        </p:nvPicPr>
        <p:blipFill>
          <a:blip r:embed="rId4"/>
          <a:srcRect/>
          <a:stretch>
            <a:fillRect/>
          </a:stretch>
        </p:blipFill>
        <p:spPr bwMode="auto">
          <a:xfrm>
            <a:off x="577850" y="925513"/>
            <a:ext cx="4279900" cy="5726112"/>
          </a:xfrm>
          <a:prstGeom prst="rect">
            <a:avLst/>
          </a:prstGeom>
          <a:noFill/>
          <a:ln w="9525">
            <a:noFill/>
            <a:miter lim="800000"/>
            <a:headEnd/>
            <a:tailEnd/>
          </a:ln>
        </p:spPr>
      </p:pic>
      <p:sp>
        <p:nvSpPr>
          <p:cNvPr id="5192" name="Rectangle 6"/>
          <p:cNvSpPr>
            <a:spLocks noChangeArrowheads="1"/>
          </p:cNvSpPr>
          <p:nvPr/>
        </p:nvSpPr>
        <p:spPr bwMode="auto">
          <a:xfrm>
            <a:off x="6096000" y="409575"/>
            <a:ext cx="3759200" cy="369888"/>
          </a:xfrm>
          <a:prstGeom prst="rect">
            <a:avLst/>
          </a:prstGeom>
          <a:noFill/>
          <a:ln w="9525">
            <a:noFill/>
            <a:miter lim="800000"/>
            <a:headEnd/>
            <a:tailEnd/>
          </a:ln>
        </p:spPr>
        <p:txBody>
          <a:bodyPr wrap="none">
            <a:spAutoFit/>
          </a:bodyPr>
          <a:lstStyle/>
          <a:p>
            <a:r>
              <a:rPr lang="it-IT">
                <a:latin typeface="Calibri" pitchFamily="34" charset="0"/>
              </a:rPr>
              <a:t>Da «L'Amaldi per i Licei Scientifici.Blu»</a:t>
            </a:r>
            <a:endParaRPr lang="en-US">
              <a:latin typeface="Calibri" pitchFamily="34" charset="0"/>
            </a:endParaRPr>
          </a:p>
        </p:txBody>
      </p:sp>
      <p:graphicFrame>
        <p:nvGraphicFramePr>
          <p:cNvPr id="5188" name="Object 68"/>
          <p:cNvGraphicFramePr>
            <a:graphicFrameLocks noChangeAspect="1"/>
          </p:cNvGraphicFramePr>
          <p:nvPr/>
        </p:nvGraphicFramePr>
        <p:xfrm>
          <a:off x="5383213" y="2141538"/>
          <a:ext cx="5784850" cy="747712"/>
        </p:xfrm>
        <a:graphic>
          <a:graphicData uri="http://schemas.openxmlformats.org/presentationml/2006/ole">
            <p:oleObj spid="_x0000_s5188" name="Equation" r:id="rId5" imgW="3759200" imgH="482600" progId="">
              <p:embed/>
            </p:oleObj>
          </a:graphicData>
        </a:graphic>
      </p:graphicFrame>
      <p:sp>
        <p:nvSpPr>
          <p:cNvPr id="5193" name="Rectangle 11"/>
          <p:cNvSpPr>
            <a:spLocks noChangeArrowheads="1"/>
          </p:cNvSpPr>
          <p:nvPr/>
        </p:nvSpPr>
        <p:spPr bwMode="auto">
          <a:xfrm>
            <a:off x="5789613" y="925513"/>
            <a:ext cx="4856162" cy="922337"/>
          </a:xfrm>
          <a:prstGeom prst="rect">
            <a:avLst/>
          </a:prstGeom>
          <a:noFill/>
          <a:ln w="9525">
            <a:noFill/>
            <a:miter lim="800000"/>
            <a:headEnd/>
            <a:tailEnd/>
          </a:ln>
        </p:spPr>
        <p:txBody>
          <a:bodyPr>
            <a:spAutoFit/>
          </a:bodyPr>
          <a:lstStyle/>
          <a:p>
            <a:pPr algn="just"/>
            <a:r>
              <a:rPr lang="it-IT">
                <a:latin typeface="Calibri" pitchFamily="34" charset="0"/>
              </a:rPr>
              <a:t>Questo esercizio richiede essenzialmente di calcolare la formula approssimata, non relativistica dell’effetto Compton.</a:t>
            </a:r>
          </a:p>
        </p:txBody>
      </p:sp>
      <p:sp>
        <p:nvSpPr>
          <p:cNvPr id="5194" name="Rectangle 26"/>
          <p:cNvSpPr>
            <a:spLocks noChangeArrowheads="1"/>
          </p:cNvSpPr>
          <p:nvPr/>
        </p:nvSpPr>
        <p:spPr bwMode="auto">
          <a:xfrm>
            <a:off x="5848350" y="3181350"/>
            <a:ext cx="4856163" cy="646113"/>
          </a:xfrm>
          <a:prstGeom prst="rect">
            <a:avLst/>
          </a:prstGeom>
          <a:noFill/>
          <a:ln w="9525">
            <a:noFill/>
            <a:miter lim="800000"/>
            <a:headEnd/>
            <a:tailEnd/>
          </a:ln>
        </p:spPr>
        <p:txBody>
          <a:bodyPr>
            <a:spAutoFit/>
          </a:bodyPr>
          <a:lstStyle/>
          <a:p>
            <a:pPr algn="just"/>
            <a:r>
              <a:rPr lang="it-IT">
                <a:latin typeface="Calibri" pitchFamily="34" charset="0"/>
              </a:rPr>
              <a:t>Se la lunghezza d’onda del fotone non è troppo piccola si può approssimare  </a:t>
            </a:r>
          </a:p>
        </p:txBody>
      </p:sp>
      <p:graphicFrame>
        <p:nvGraphicFramePr>
          <p:cNvPr id="5189" name="Object 69"/>
          <p:cNvGraphicFramePr>
            <a:graphicFrameLocks noChangeAspect="1"/>
          </p:cNvGraphicFramePr>
          <p:nvPr/>
        </p:nvGraphicFramePr>
        <p:xfrm>
          <a:off x="7378700" y="4070350"/>
          <a:ext cx="1193800" cy="666750"/>
        </p:xfrm>
        <a:graphic>
          <a:graphicData uri="http://schemas.openxmlformats.org/presentationml/2006/ole">
            <p:oleObj spid="_x0000_s5189" name="Equation" r:id="rId6" imgW="749160" imgH="419040" progId="">
              <p:embed/>
            </p:oleObj>
          </a:graphicData>
        </a:graphic>
      </p:graphicFrame>
      <p:sp>
        <p:nvSpPr>
          <p:cNvPr id="5195" name="Rectangle 30"/>
          <p:cNvSpPr>
            <a:spLocks noChangeArrowheads="1"/>
          </p:cNvSpPr>
          <p:nvPr/>
        </p:nvSpPr>
        <p:spPr bwMode="auto">
          <a:xfrm>
            <a:off x="5848350" y="5010150"/>
            <a:ext cx="4856163" cy="1200150"/>
          </a:xfrm>
          <a:prstGeom prst="rect">
            <a:avLst/>
          </a:prstGeom>
          <a:noFill/>
          <a:ln w="9525">
            <a:noFill/>
            <a:miter lim="800000"/>
            <a:headEnd/>
            <a:tailEnd/>
          </a:ln>
        </p:spPr>
        <p:txBody>
          <a:bodyPr>
            <a:spAutoFit/>
          </a:bodyPr>
          <a:lstStyle/>
          <a:p>
            <a:pPr algn="just"/>
            <a:r>
              <a:rPr lang="it-IT">
                <a:latin typeface="Calibri" pitchFamily="34" charset="0"/>
              </a:rPr>
              <a:t>Ritrovando la formula esatta. La formula è sufficiente ad esempio per interpretare i dati originali di Compton (ottenuta per raggi X) ma non per lo scattering di raggi </a:t>
            </a:r>
            <a:r>
              <a:rPr lang="el-GR">
                <a:latin typeface="Calibri" pitchFamily="34" charset="0"/>
              </a:rPr>
              <a:t>ϒ</a:t>
            </a:r>
            <a:r>
              <a:rPr lang="en-US">
                <a:latin typeface="Calibri" pitchFamily="34" charset="0"/>
              </a:rPr>
              <a:t> (più energetici).</a:t>
            </a:r>
            <a:endParaRPr lang="it-IT">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p:cNvPicPr>
          <p:nvPr/>
        </p:nvPicPr>
        <p:blipFill>
          <a:blip r:embed="rId2"/>
          <a:srcRect/>
          <a:stretch>
            <a:fillRect/>
          </a:stretch>
        </p:blipFill>
        <p:spPr bwMode="auto">
          <a:xfrm>
            <a:off x="320675" y="1482725"/>
            <a:ext cx="3709988" cy="946150"/>
          </a:xfrm>
          <a:prstGeom prst="rect">
            <a:avLst/>
          </a:prstGeom>
          <a:noFill/>
          <a:ln w="9525">
            <a:noFill/>
            <a:miter lim="800000"/>
            <a:headEnd/>
            <a:tailEnd/>
          </a:ln>
        </p:spPr>
      </p:pic>
      <p:pic>
        <p:nvPicPr>
          <p:cNvPr id="30722" name="Picture 4"/>
          <p:cNvPicPr>
            <a:picLocks noChangeAspect="1"/>
          </p:cNvPicPr>
          <p:nvPr/>
        </p:nvPicPr>
        <p:blipFill>
          <a:blip r:embed="rId3"/>
          <a:srcRect/>
          <a:stretch>
            <a:fillRect/>
          </a:stretch>
        </p:blipFill>
        <p:spPr bwMode="auto">
          <a:xfrm>
            <a:off x="4197350" y="304800"/>
            <a:ext cx="7856538" cy="3748088"/>
          </a:xfrm>
          <a:prstGeom prst="rect">
            <a:avLst/>
          </a:prstGeom>
          <a:noFill/>
          <a:ln w="9525">
            <a:noFill/>
            <a:miter lim="800000"/>
            <a:headEnd/>
            <a:tailEnd/>
          </a:ln>
        </p:spPr>
      </p:pic>
      <p:pic>
        <p:nvPicPr>
          <p:cNvPr id="30723" name="Picture 7"/>
          <p:cNvPicPr>
            <a:picLocks noChangeAspect="1"/>
          </p:cNvPicPr>
          <p:nvPr/>
        </p:nvPicPr>
        <p:blipFill>
          <a:blip r:embed="rId4"/>
          <a:srcRect/>
          <a:stretch>
            <a:fillRect/>
          </a:stretch>
        </p:blipFill>
        <p:spPr bwMode="auto">
          <a:xfrm>
            <a:off x="4197350" y="4606925"/>
            <a:ext cx="7853363" cy="792163"/>
          </a:xfrm>
          <a:prstGeom prst="rect">
            <a:avLst/>
          </a:prstGeom>
          <a:noFill/>
          <a:ln w="9525">
            <a:noFill/>
            <a:miter lim="800000"/>
            <a:headEnd/>
            <a:tailEnd/>
          </a:ln>
        </p:spPr>
      </p:pic>
      <p:pic>
        <p:nvPicPr>
          <p:cNvPr id="30724" name="Picture 8"/>
          <p:cNvPicPr>
            <a:picLocks noChangeAspect="1"/>
          </p:cNvPicPr>
          <p:nvPr/>
        </p:nvPicPr>
        <p:blipFill>
          <a:blip r:embed="rId5"/>
          <a:srcRect/>
          <a:stretch>
            <a:fillRect/>
          </a:stretch>
        </p:blipFill>
        <p:spPr bwMode="auto">
          <a:xfrm>
            <a:off x="320675" y="4456113"/>
            <a:ext cx="3670300" cy="1079500"/>
          </a:xfrm>
          <a:prstGeom prst="rect">
            <a:avLst/>
          </a:prstGeom>
          <a:noFill/>
          <a:ln w="9525">
            <a:noFill/>
            <a:miter lim="800000"/>
            <a:headEnd/>
            <a:tailEnd/>
          </a:ln>
        </p:spPr>
      </p:pic>
      <p:sp>
        <p:nvSpPr>
          <p:cNvPr id="30725" name="Rectangle 9"/>
          <p:cNvSpPr>
            <a:spLocks noChangeArrowheads="1"/>
          </p:cNvSpPr>
          <p:nvPr/>
        </p:nvSpPr>
        <p:spPr bwMode="auto">
          <a:xfrm>
            <a:off x="4767263" y="5768975"/>
            <a:ext cx="6713537" cy="369888"/>
          </a:xfrm>
          <a:prstGeom prst="rect">
            <a:avLst/>
          </a:prstGeom>
          <a:noFill/>
          <a:ln w="9525">
            <a:noFill/>
            <a:miter lim="800000"/>
            <a:headEnd/>
            <a:tailEnd/>
          </a:ln>
        </p:spPr>
        <p:txBody>
          <a:bodyPr wrap="none">
            <a:spAutoFit/>
          </a:bodyPr>
          <a:lstStyle/>
          <a:p>
            <a:r>
              <a:rPr lang="en-US">
                <a:latin typeface="Calibri" pitchFamily="34" charset="0"/>
              </a:rPr>
              <a:t>Con il numero di cifre significative proposto il problema perde senso!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ChangeArrowheads="1"/>
          </p:cNvSpPr>
          <p:nvPr/>
        </p:nvSpPr>
        <p:spPr bwMode="auto">
          <a:xfrm>
            <a:off x="638175" y="254000"/>
            <a:ext cx="6972300" cy="585788"/>
          </a:xfrm>
          <a:prstGeom prst="rect">
            <a:avLst/>
          </a:prstGeom>
          <a:noFill/>
          <a:ln w="9525">
            <a:noFill/>
            <a:miter lim="800000"/>
            <a:headEnd/>
            <a:tailEnd/>
          </a:ln>
        </p:spPr>
        <p:txBody>
          <a:bodyPr>
            <a:spAutoFit/>
          </a:bodyPr>
          <a:lstStyle/>
          <a:p>
            <a:r>
              <a:rPr lang="it-IT" sz="3200">
                <a:latin typeface="Calibri" pitchFamily="34" charset="0"/>
              </a:rPr>
              <a:t>La lunghezza d’onda di De Broglie</a:t>
            </a:r>
            <a:endParaRPr lang="en-US" sz="3200">
              <a:latin typeface="Calibri" pitchFamily="34" charset="0"/>
            </a:endParaRPr>
          </a:p>
        </p:txBody>
      </p:sp>
      <p:pic>
        <p:nvPicPr>
          <p:cNvPr id="31746" name="Picture 1"/>
          <p:cNvPicPr>
            <a:picLocks noChangeAspect="1"/>
          </p:cNvPicPr>
          <p:nvPr/>
        </p:nvPicPr>
        <p:blipFill>
          <a:blip r:embed="rId2"/>
          <a:srcRect/>
          <a:stretch>
            <a:fillRect/>
          </a:stretch>
        </p:blipFill>
        <p:spPr bwMode="auto">
          <a:xfrm>
            <a:off x="173038" y="1462088"/>
            <a:ext cx="5653087" cy="2039937"/>
          </a:xfrm>
          <a:prstGeom prst="rect">
            <a:avLst/>
          </a:prstGeom>
          <a:noFill/>
          <a:ln w="9525">
            <a:noFill/>
            <a:miter lim="800000"/>
            <a:headEnd/>
            <a:tailEnd/>
          </a:ln>
        </p:spPr>
      </p:pic>
      <p:pic>
        <p:nvPicPr>
          <p:cNvPr id="31747" name="Picture 5"/>
          <p:cNvPicPr>
            <a:picLocks noChangeAspect="1"/>
          </p:cNvPicPr>
          <p:nvPr/>
        </p:nvPicPr>
        <p:blipFill>
          <a:blip r:embed="rId3"/>
          <a:srcRect/>
          <a:stretch>
            <a:fillRect/>
          </a:stretch>
        </p:blipFill>
        <p:spPr bwMode="auto">
          <a:xfrm>
            <a:off x="328613" y="3740150"/>
            <a:ext cx="5341937" cy="2693988"/>
          </a:xfrm>
          <a:prstGeom prst="rect">
            <a:avLst/>
          </a:prstGeom>
          <a:noFill/>
          <a:ln w="9525">
            <a:noFill/>
            <a:miter lim="800000"/>
            <a:headEnd/>
            <a:tailEnd/>
          </a:ln>
        </p:spPr>
      </p:pic>
      <p:pic>
        <p:nvPicPr>
          <p:cNvPr id="31748" name="Picture 13"/>
          <p:cNvPicPr>
            <a:picLocks noChangeAspect="1"/>
          </p:cNvPicPr>
          <p:nvPr/>
        </p:nvPicPr>
        <p:blipFill>
          <a:blip r:embed="rId4"/>
          <a:srcRect/>
          <a:stretch>
            <a:fillRect/>
          </a:stretch>
        </p:blipFill>
        <p:spPr bwMode="auto">
          <a:xfrm>
            <a:off x="6526213" y="1477963"/>
            <a:ext cx="5668962" cy="1766887"/>
          </a:xfrm>
          <a:prstGeom prst="rect">
            <a:avLst/>
          </a:prstGeom>
          <a:noFill/>
          <a:ln w="9525">
            <a:noFill/>
            <a:miter lim="800000"/>
            <a:headEnd/>
            <a:tailEnd/>
          </a:ln>
        </p:spPr>
      </p:pic>
      <p:pic>
        <p:nvPicPr>
          <p:cNvPr id="31749" name="Picture 14"/>
          <p:cNvPicPr>
            <a:picLocks noChangeAspect="1"/>
          </p:cNvPicPr>
          <p:nvPr/>
        </p:nvPicPr>
        <p:blipFill>
          <a:blip r:embed="rId5"/>
          <a:srcRect/>
          <a:stretch>
            <a:fillRect/>
          </a:stretch>
        </p:blipFill>
        <p:spPr bwMode="auto">
          <a:xfrm>
            <a:off x="6526213" y="3465513"/>
            <a:ext cx="5411787" cy="1133475"/>
          </a:xfrm>
          <a:prstGeom prst="rect">
            <a:avLst/>
          </a:prstGeom>
          <a:noFill/>
          <a:ln w="9525">
            <a:noFill/>
            <a:miter lim="800000"/>
            <a:headEnd/>
            <a:tailEnd/>
          </a:ln>
        </p:spPr>
      </p:pic>
      <p:pic>
        <p:nvPicPr>
          <p:cNvPr id="31750" name="Picture 15"/>
          <p:cNvPicPr>
            <a:picLocks noChangeAspect="1"/>
          </p:cNvPicPr>
          <p:nvPr/>
        </p:nvPicPr>
        <p:blipFill>
          <a:blip r:embed="rId6"/>
          <a:srcRect/>
          <a:stretch>
            <a:fillRect/>
          </a:stretch>
        </p:blipFill>
        <p:spPr bwMode="auto">
          <a:xfrm>
            <a:off x="6172200" y="5635625"/>
            <a:ext cx="6015038" cy="673100"/>
          </a:xfrm>
          <a:prstGeom prst="rect">
            <a:avLst/>
          </a:prstGeom>
          <a:noFill/>
          <a:ln w="9525">
            <a:noFill/>
            <a:miter lim="800000"/>
            <a:headEnd/>
            <a:tailEnd/>
          </a:ln>
        </p:spPr>
      </p:pic>
      <p:sp>
        <p:nvSpPr>
          <p:cNvPr id="31751" name="Rectangle 16"/>
          <p:cNvSpPr>
            <a:spLocks noChangeArrowheads="1"/>
          </p:cNvSpPr>
          <p:nvPr/>
        </p:nvSpPr>
        <p:spPr bwMode="auto">
          <a:xfrm>
            <a:off x="1871663" y="1092200"/>
            <a:ext cx="1692275" cy="369888"/>
          </a:xfrm>
          <a:prstGeom prst="rect">
            <a:avLst/>
          </a:prstGeom>
          <a:noFill/>
          <a:ln w="9525">
            <a:noFill/>
            <a:miter lim="800000"/>
            <a:headEnd/>
            <a:tailEnd/>
          </a:ln>
        </p:spPr>
        <p:txBody>
          <a:bodyPr wrap="none">
            <a:spAutoFit/>
          </a:bodyPr>
          <a:lstStyle/>
          <a:p>
            <a:r>
              <a:rPr lang="it-IT">
                <a:latin typeface="Calibri" pitchFamily="34" charset="0"/>
              </a:rPr>
              <a:t>Cutnell-Johnson</a:t>
            </a:r>
            <a:endParaRPr lang="en-US">
              <a:latin typeface="Calibri" pitchFamily="34" charset="0"/>
            </a:endParaRPr>
          </a:p>
        </p:txBody>
      </p:sp>
      <p:sp>
        <p:nvSpPr>
          <p:cNvPr id="31752" name="Rectangle 17"/>
          <p:cNvSpPr>
            <a:spLocks noChangeArrowheads="1"/>
          </p:cNvSpPr>
          <p:nvPr/>
        </p:nvSpPr>
        <p:spPr bwMode="auto">
          <a:xfrm>
            <a:off x="7339013" y="1104900"/>
            <a:ext cx="4043362" cy="369888"/>
          </a:xfrm>
          <a:prstGeom prst="rect">
            <a:avLst/>
          </a:prstGeom>
          <a:noFill/>
          <a:ln w="9525">
            <a:noFill/>
            <a:miter lim="800000"/>
            <a:headEnd/>
            <a:tailEnd/>
          </a:ln>
        </p:spPr>
        <p:txBody>
          <a:bodyPr>
            <a:spAutoFit/>
          </a:bodyPr>
          <a:lstStyle/>
          <a:p>
            <a:r>
              <a:rPr lang="it-IT">
                <a:latin typeface="Calibri" pitchFamily="34" charset="0"/>
              </a:rPr>
              <a:t>Walker (diffrazione alla Bragg)</a:t>
            </a:r>
            <a:endParaRPr lang="en-US">
              <a:latin typeface="Calibri" pitchFamily="34" charset="0"/>
            </a:endParaRPr>
          </a:p>
        </p:txBody>
      </p:sp>
      <p:sp>
        <p:nvSpPr>
          <p:cNvPr id="31753" name="Rectangle 18"/>
          <p:cNvSpPr>
            <a:spLocks noChangeArrowheads="1"/>
          </p:cNvSpPr>
          <p:nvPr/>
        </p:nvSpPr>
        <p:spPr bwMode="auto">
          <a:xfrm>
            <a:off x="7691438" y="5087938"/>
            <a:ext cx="2603500" cy="368300"/>
          </a:xfrm>
          <a:prstGeom prst="rect">
            <a:avLst/>
          </a:prstGeom>
          <a:noFill/>
          <a:ln w="9525">
            <a:noFill/>
            <a:miter lim="800000"/>
            <a:headEnd/>
            <a:tailEnd/>
          </a:ln>
        </p:spPr>
        <p:txBody>
          <a:bodyPr wrap="none">
            <a:spAutoFit/>
          </a:bodyPr>
          <a:lstStyle/>
          <a:p>
            <a:r>
              <a:rPr lang="it-IT">
                <a:latin typeface="Calibri" pitchFamily="34" charset="0"/>
              </a:rPr>
              <a:t>Esame di stato 1999-2000</a:t>
            </a:r>
            <a:endParaRPr lang="en-US">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ChangeAspect="1"/>
          </p:cNvPicPr>
          <p:nvPr/>
        </p:nvPicPr>
        <p:blipFill>
          <a:blip r:embed="rId2"/>
          <a:srcRect/>
          <a:stretch>
            <a:fillRect/>
          </a:stretch>
        </p:blipFill>
        <p:spPr bwMode="auto">
          <a:xfrm>
            <a:off x="6629400" y="2628900"/>
            <a:ext cx="4933950" cy="3352800"/>
          </a:xfrm>
          <a:prstGeom prst="rect">
            <a:avLst/>
          </a:prstGeom>
          <a:noFill/>
          <a:ln w="9525">
            <a:noFill/>
            <a:miter lim="800000"/>
            <a:headEnd/>
            <a:tailEnd/>
          </a:ln>
        </p:spPr>
      </p:pic>
      <p:grpSp>
        <p:nvGrpSpPr>
          <p:cNvPr id="32770" name="Group 4"/>
          <p:cNvGrpSpPr>
            <a:grpSpLocks/>
          </p:cNvGrpSpPr>
          <p:nvPr/>
        </p:nvGrpSpPr>
        <p:grpSpPr bwMode="auto">
          <a:xfrm>
            <a:off x="657225" y="354013"/>
            <a:ext cx="4743450" cy="6223000"/>
            <a:chOff x="6645499" y="254422"/>
            <a:chExt cx="4743717" cy="6221874"/>
          </a:xfrm>
        </p:grpSpPr>
        <p:pic>
          <p:nvPicPr>
            <p:cNvPr id="32775" name="Picture 5"/>
            <p:cNvPicPr>
              <a:picLocks noChangeAspect="1"/>
            </p:cNvPicPr>
            <p:nvPr/>
          </p:nvPicPr>
          <p:blipFill>
            <a:blip r:embed="rId3"/>
            <a:srcRect/>
            <a:stretch>
              <a:fillRect/>
            </a:stretch>
          </p:blipFill>
          <p:spPr bwMode="auto">
            <a:xfrm>
              <a:off x="6645499" y="254422"/>
              <a:ext cx="4743717" cy="3049641"/>
            </a:xfrm>
            <a:prstGeom prst="rect">
              <a:avLst/>
            </a:prstGeom>
            <a:noFill/>
            <a:ln w="9525">
              <a:noFill/>
              <a:miter lim="800000"/>
              <a:headEnd/>
              <a:tailEnd/>
            </a:ln>
          </p:spPr>
        </p:pic>
        <p:pic>
          <p:nvPicPr>
            <p:cNvPr id="32776" name="Picture 6"/>
            <p:cNvPicPr>
              <a:picLocks noChangeAspect="1"/>
            </p:cNvPicPr>
            <p:nvPr/>
          </p:nvPicPr>
          <p:blipFill>
            <a:blip r:embed="rId4"/>
            <a:srcRect/>
            <a:stretch>
              <a:fillRect/>
            </a:stretch>
          </p:blipFill>
          <p:spPr bwMode="auto">
            <a:xfrm>
              <a:off x="7019940" y="3148841"/>
              <a:ext cx="4369276" cy="3327455"/>
            </a:xfrm>
            <a:prstGeom prst="rect">
              <a:avLst/>
            </a:prstGeom>
            <a:noFill/>
            <a:ln w="9525">
              <a:noFill/>
              <a:miter lim="800000"/>
              <a:headEnd/>
              <a:tailEnd/>
            </a:ln>
          </p:spPr>
        </p:pic>
      </p:grpSp>
      <p:sp>
        <p:nvSpPr>
          <p:cNvPr id="32771" name="TextBox 7"/>
          <p:cNvSpPr txBox="1">
            <a:spLocks noChangeArrowheads="1"/>
          </p:cNvSpPr>
          <p:nvPr/>
        </p:nvSpPr>
        <p:spPr bwMode="auto">
          <a:xfrm>
            <a:off x="6778625" y="1555750"/>
            <a:ext cx="4635500" cy="646113"/>
          </a:xfrm>
          <a:prstGeom prst="rect">
            <a:avLst/>
          </a:prstGeom>
          <a:noFill/>
          <a:ln w="9525">
            <a:noFill/>
            <a:miter lim="800000"/>
            <a:headEnd/>
            <a:tailEnd/>
          </a:ln>
        </p:spPr>
        <p:txBody>
          <a:bodyPr>
            <a:spAutoFit/>
          </a:bodyPr>
          <a:lstStyle/>
          <a:p>
            <a:pPr algn="just"/>
            <a:r>
              <a:rPr lang="it-IT">
                <a:latin typeface="Calibri" pitchFamily="34" charset="0"/>
              </a:rPr>
              <a:t>Il Walker propone lo stesso esercizio usando il linguaggio delle «onde di materia»…</a:t>
            </a:r>
          </a:p>
        </p:txBody>
      </p:sp>
      <p:sp>
        <p:nvSpPr>
          <p:cNvPr id="32772" name="TextBox 8"/>
          <p:cNvSpPr txBox="1">
            <a:spLocks noChangeArrowheads="1"/>
          </p:cNvSpPr>
          <p:nvPr/>
        </p:nvSpPr>
        <p:spPr bwMode="auto">
          <a:xfrm>
            <a:off x="6778625" y="515938"/>
            <a:ext cx="4635500" cy="922337"/>
          </a:xfrm>
          <a:prstGeom prst="rect">
            <a:avLst/>
          </a:prstGeom>
          <a:noFill/>
          <a:ln w="9525">
            <a:noFill/>
            <a:miter lim="800000"/>
            <a:headEnd/>
            <a:tailEnd/>
          </a:ln>
        </p:spPr>
        <p:txBody>
          <a:bodyPr>
            <a:spAutoFit/>
          </a:bodyPr>
          <a:lstStyle/>
          <a:p>
            <a:pPr algn="just"/>
            <a:r>
              <a:rPr lang="it-IT">
                <a:latin typeface="Calibri" pitchFamily="34" charset="0"/>
              </a:rPr>
              <a:t>Cutnell-Johnson parla di «onde di De Broglie» senza assegnarvi alcuna particolare caratterizzazione ontologica.</a:t>
            </a:r>
          </a:p>
        </p:txBody>
      </p:sp>
      <p:sp>
        <p:nvSpPr>
          <p:cNvPr id="10" name="Notched Right Arrow 9"/>
          <p:cNvSpPr/>
          <p:nvPr/>
        </p:nvSpPr>
        <p:spPr>
          <a:xfrm rot="10800000">
            <a:off x="5467350" y="847725"/>
            <a:ext cx="1095375" cy="25876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Notched Right Arrow 10"/>
          <p:cNvSpPr/>
          <p:nvPr/>
        </p:nvSpPr>
        <p:spPr>
          <a:xfrm rot="5400000">
            <a:off x="8813006" y="2269332"/>
            <a:ext cx="344487" cy="22225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ChangeArrowheads="1"/>
          </p:cNvSpPr>
          <p:nvPr/>
        </p:nvSpPr>
        <p:spPr bwMode="auto">
          <a:xfrm>
            <a:off x="3219450" y="244475"/>
            <a:ext cx="7740650" cy="708025"/>
          </a:xfrm>
          <a:prstGeom prst="rect">
            <a:avLst/>
          </a:prstGeom>
          <a:noFill/>
          <a:ln w="9525">
            <a:noFill/>
            <a:miter lim="800000"/>
            <a:headEnd/>
            <a:tailEnd/>
          </a:ln>
        </p:spPr>
        <p:txBody>
          <a:bodyPr>
            <a:spAutoFit/>
          </a:bodyPr>
          <a:lstStyle/>
          <a:p>
            <a:r>
              <a:rPr lang="it-IT" sz="4000">
                <a:latin typeface="Calibri" pitchFamily="34" charset="0"/>
              </a:rPr>
              <a:t>Principio di indeterminazione</a:t>
            </a:r>
            <a:endParaRPr lang="en-US" sz="4000">
              <a:latin typeface="Calibri" pitchFamily="34" charset="0"/>
            </a:endParaRPr>
          </a:p>
        </p:txBody>
      </p:sp>
      <p:pic>
        <p:nvPicPr>
          <p:cNvPr id="33794" name="Picture 4"/>
          <p:cNvPicPr>
            <a:picLocks noChangeAspect="1"/>
          </p:cNvPicPr>
          <p:nvPr/>
        </p:nvPicPr>
        <p:blipFill>
          <a:blip r:embed="rId2"/>
          <a:srcRect/>
          <a:stretch>
            <a:fillRect/>
          </a:stretch>
        </p:blipFill>
        <p:spPr bwMode="auto">
          <a:xfrm>
            <a:off x="2190750" y="4916488"/>
            <a:ext cx="7810500" cy="660400"/>
          </a:xfrm>
          <a:prstGeom prst="rect">
            <a:avLst/>
          </a:prstGeom>
          <a:noFill/>
          <a:ln w="9525">
            <a:noFill/>
            <a:miter lim="800000"/>
            <a:headEnd/>
            <a:tailEnd/>
          </a:ln>
        </p:spPr>
      </p:pic>
      <p:sp>
        <p:nvSpPr>
          <p:cNvPr id="33795" name="Rectangle 5"/>
          <p:cNvSpPr>
            <a:spLocks noChangeArrowheads="1"/>
          </p:cNvSpPr>
          <p:nvPr/>
        </p:nvSpPr>
        <p:spPr bwMode="auto">
          <a:xfrm>
            <a:off x="4486275" y="4360863"/>
            <a:ext cx="2603500" cy="369887"/>
          </a:xfrm>
          <a:prstGeom prst="rect">
            <a:avLst/>
          </a:prstGeom>
          <a:noFill/>
          <a:ln w="9525">
            <a:noFill/>
            <a:miter lim="800000"/>
            <a:headEnd/>
            <a:tailEnd/>
          </a:ln>
        </p:spPr>
        <p:txBody>
          <a:bodyPr wrap="none">
            <a:spAutoFit/>
          </a:bodyPr>
          <a:lstStyle/>
          <a:p>
            <a:r>
              <a:rPr lang="it-IT">
                <a:latin typeface="Calibri" pitchFamily="34" charset="0"/>
              </a:rPr>
              <a:t>Esame di stato 1999-2000</a:t>
            </a:r>
            <a:endParaRPr lang="en-US">
              <a:latin typeface="Calibri" pitchFamily="34" charset="0"/>
            </a:endParaRPr>
          </a:p>
        </p:txBody>
      </p:sp>
      <p:pic>
        <p:nvPicPr>
          <p:cNvPr id="33796" name="Picture 6"/>
          <p:cNvPicPr>
            <a:picLocks noChangeAspect="1"/>
          </p:cNvPicPr>
          <p:nvPr/>
        </p:nvPicPr>
        <p:blipFill>
          <a:blip r:embed="rId3"/>
          <a:srcRect/>
          <a:stretch>
            <a:fillRect/>
          </a:stretch>
        </p:blipFill>
        <p:spPr bwMode="auto">
          <a:xfrm>
            <a:off x="1901825" y="1514475"/>
            <a:ext cx="8594725" cy="2660650"/>
          </a:xfrm>
          <a:prstGeom prst="rect">
            <a:avLst/>
          </a:prstGeom>
          <a:noFill/>
          <a:ln w="9525">
            <a:noFill/>
            <a:miter lim="800000"/>
            <a:headEnd/>
            <a:tailEnd/>
          </a:ln>
        </p:spPr>
      </p:pic>
      <p:sp>
        <p:nvSpPr>
          <p:cNvPr id="33797" name="Rectangle 7"/>
          <p:cNvSpPr>
            <a:spLocks noChangeArrowheads="1"/>
          </p:cNvSpPr>
          <p:nvPr/>
        </p:nvSpPr>
        <p:spPr bwMode="auto">
          <a:xfrm>
            <a:off x="3841750" y="1136650"/>
            <a:ext cx="4116388" cy="369888"/>
          </a:xfrm>
          <a:prstGeom prst="rect">
            <a:avLst/>
          </a:prstGeom>
          <a:noFill/>
          <a:ln w="9525">
            <a:noFill/>
            <a:miter lim="800000"/>
            <a:headEnd/>
            <a:tailEnd/>
          </a:ln>
        </p:spPr>
        <p:txBody>
          <a:bodyPr wrap="none">
            <a:spAutoFit/>
          </a:bodyPr>
          <a:lstStyle/>
          <a:p>
            <a:r>
              <a:rPr lang="it-IT">
                <a:latin typeface="Calibri" pitchFamily="34" charset="0"/>
              </a:rPr>
              <a:t>Proposta AIF per la seconda prova di fisica</a:t>
            </a:r>
            <a:endParaRPr lang="en-US">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
          <p:cNvSpPr>
            <a:spLocks noChangeArrowheads="1"/>
          </p:cNvSpPr>
          <p:nvPr/>
        </p:nvSpPr>
        <p:spPr bwMode="auto">
          <a:xfrm>
            <a:off x="2936875" y="230188"/>
            <a:ext cx="7559675" cy="522287"/>
          </a:xfrm>
          <a:prstGeom prst="rect">
            <a:avLst/>
          </a:prstGeom>
          <a:noFill/>
          <a:ln w="9525">
            <a:noFill/>
            <a:miter lim="800000"/>
            <a:headEnd/>
            <a:tailEnd/>
          </a:ln>
        </p:spPr>
        <p:txBody>
          <a:bodyPr>
            <a:spAutoFit/>
          </a:bodyPr>
          <a:lstStyle/>
          <a:p>
            <a:r>
              <a:rPr lang="it-IT" sz="2800">
                <a:latin typeface="Calibri" pitchFamily="34" charset="0"/>
              </a:rPr>
              <a:t>Le indicazioni nazionali e il syllabus </a:t>
            </a:r>
            <a:endParaRPr lang="en-US" sz="2800">
              <a:latin typeface="Calibri" pitchFamily="34" charset="0"/>
            </a:endParaRPr>
          </a:p>
        </p:txBody>
      </p:sp>
      <p:grpSp>
        <p:nvGrpSpPr>
          <p:cNvPr id="14338" name="Group 6"/>
          <p:cNvGrpSpPr>
            <a:grpSpLocks/>
          </p:cNvGrpSpPr>
          <p:nvPr/>
        </p:nvGrpSpPr>
        <p:grpSpPr bwMode="auto">
          <a:xfrm>
            <a:off x="1417638" y="996950"/>
            <a:ext cx="9356725" cy="2459038"/>
            <a:chOff x="1127894" y="1610904"/>
            <a:chExt cx="9936212" cy="2524078"/>
          </a:xfrm>
        </p:grpSpPr>
        <p:pic>
          <p:nvPicPr>
            <p:cNvPr id="14340" name="Picture 4"/>
            <p:cNvPicPr>
              <a:picLocks noChangeAspect="1"/>
            </p:cNvPicPr>
            <p:nvPr/>
          </p:nvPicPr>
          <p:blipFill>
            <a:blip r:embed="rId2"/>
            <a:srcRect/>
            <a:stretch>
              <a:fillRect/>
            </a:stretch>
          </p:blipFill>
          <p:spPr bwMode="auto">
            <a:xfrm>
              <a:off x="1127894" y="1610904"/>
              <a:ext cx="9936212" cy="1854609"/>
            </a:xfrm>
            <a:prstGeom prst="rect">
              <a:avLst/>
            </a:prstGeom>
            <a:noFill/>
            <a:ln w="9525">
              <a:noFill/>
              <a:miter lim="800000"/>
              <a:headEnd/>
              <a:tailEnd/>
            </a:ln>
          </p:spPr>
        </p:pic>
        <p:pic>
          <p:nvPicPr>
            <p:cNvPr id="14341" name="Picture 5"/>
            <p:cNvPicPr>
              <a:picLocks noChangeAspect="1"/>
            </p:cNvPicPr>
            <p:nvPr/>
          </p:nvPicPr>
          <p:blipFill>
            <a:blip r:embed="rId3"/>
            <a:srcRect/>
            <a:stretch>
              <a:fillRect/>
            </a:stretch>
          </p:blipFill>
          <p:spPr bwMode="auto">
            <a:xfrm>
              <a:off x="1216179" y="3465513"/>
              <a:ext cx="9682367" cy="669469"/>
            </a:xfrm>
            <a:prstGeom prst="rect">
              <a:avLst/>
            </a:prstGeom>
            <a:noFill/>
            <a:ln w="9525">
              <a:noFill/>
              <a:miter lim="800000"/>
              <a:headEnd/>
              <a:tailEnd/>
            </a:ln>
          </p:spPr>
        </p:pic>
      </p:grpSp>
      <p:pic>
        <p:nvPicPr>
          <p:cNvPr id="14339" name="Picture 7"/>
          <p:cNvPicPr>
            <a:picLocks noChangeAspect="1"/>
          </p:cNvPicPr>
          <p:nvPr/>
        </p:nvPicPr>
        <p:blipFill>
          <a:blip r:embed="rId4"/>
          <a:srcRect/>
          <a:stretch>
            <a:fillRect/>
          </a:stretch>
        </p:blipFill>
        <p:spPr bwMode="auto">
          <a:xfrm>
            <a:off x="1314450" y="3657600"/>
            <a:ext cx="10058400" cy="293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p:cNvPicPr>
          <p:nvPr/>
        </p:nvPicPr>
        <p:blipFill>
          <a:blip r:embed="rId2"/>
          <a:srcRect/>
          <a:stretch>
            <a:fillRect/>
          </a:stretch>
        </p:blipFill>
        <p:spPr bwMode="auto">
          <a:xfrm>
            <a:off x="358775" y="850900"/>
            <a:ext cx="5502275" cy="2133600"/>
          </a:xfrm>
          <a:prstGeom prst="rect">
            <a:avLst/>
          </a:prstGeom>
          <a:noFill/>
          <a:ln w="9525">
            <a:noFill/>
            <a:miter lim="800000"/>
            <a:headEnd/>
            <a:tailEnd/>
          </a:ln>
        </p:spPr>
      </p:pic>
      <p:pic>
        <p:nvPicPr>
          <p:cNvPr id="34818" name="Picture 9"/>
          <p:cNvPicPr>
            <a:picLocks noChangeAspect="1"/>
          </p:cNvPicPr>
          <p:nvPr/>
        </p:nvPicPr>
        <p:blipFill>
          <a:blip r:embed="rId3"/>
          <a:srcRect/>
          <a:stretch>
            <a:fillRect/>
          </a:stretch>
        </p:blipFill>
        <p:spPr bwMode="auto">
          <a:xfrm>
            <a:off x="6361113" y="1163638"/>
            <a:ext cx="5472112" cy="1684337"/>
          </a:xfrm>
          <a:prstGeom prst="rect">
            <a:avLst/>
          </a:prstGeom>
          <a:noFill/>
          <a:ln w="9525">
            <a:noFill/>
            <a:miter lim="800000"/>
            <a:headEnd/>
            <a:tailEnd/>
          </a:ln>
        </p:spPr>
      </p:pic>
      <p:sp>
        <p:nvSpPr>
          <p:cNvPr id="34819" name="Rectangle 10"/>
          <p:cNvSpPr>
            <a:spLocks noChangeArrowheads="1"/>
          </p:cNvSpPr>
          <p:nvPr/>
        </p:nvSpPr>
        <p:spPr bwMode="auto">
          <a:xfrm>
            <a:off x="2390775" y="447675"/>
            <a:ext cx="1693863" cy="369888"/>
          </a:xfrm>
          <a:prstGeom prst="rect">
            <a:avLst/>
          </a:prstGeom>
          <a:noFill/>
          <a:ln w="9525">
            <a:noFill/>
            <a:miter lim="800000"/>
            <a:headEnd/>
            <a:tailEnd/>
          </a:ln>
        </p:spPr>
        <p:txBody>
          <a:bodyPr wrap="none">
            <a:spAutoFit/>
          </a:bodyPr>
          <a:lstStyle/>
          <a:p>
            <a:r>
              <a:rPr lang="it-IT">
                <a:latin typeface="Calibri" pitchFamily="34" charset="0"/>
              </a:rPr>
              <a:t>Cutnell-Johnson</a:t>
            </a:r>
            <a:endParaRPr lang="en-US">
              <a:latin typeface="Calibri" pitchFamily="34" charset="0"/>
            </a:endParaRPr>
          </a:p>
        </p:txBody>
      </p:sp>
      <p:sp>
        <p:nvSpPr>
          <p:cNvPr id="34820" name="Rectangle 11"/>
          <p:cNvSpPr>
            <a:spLocks noChangeArrowheads="1"/>
          </p:cNvSpPr>
          <p:nvPr/>
        </p:nvSpPr>
        <p:spPr bwMode="auto">
          <a:xfrm>
            <a:off x="8763000" y="642938"/>
            <a:ext cx="901700" cy="369887"/>
          </a:xfrm>
          <a:prstGeom prst="rect">
            <a:avLst/>
          </a:prstGeom>
          <a:noFill/>
          <a:ln w="9525">
            <a:noFill/>
            <a:miter lim="800000"/>
            <a:headEnd/>
            <a:tailEnd/>
          </a:ln>
        </p:spPr>
        <p:txBody>
          <a:bodyPr wrap="none">
            <a:spAutoFit/>
          </a:bodyPr>
          <a:lstStyle/>
          <a:p>
            <a:r>
              <a:rPr lang="it-IT">
                <a:latin typeface="Calibri" pitchFamily="34" charset="0"/>
              </a:rPr>
              <a:t>Romeni</a:t>
            </a:r>
            <a:endParaRPr lang="en-US">
              <a:latin typeface="Calibri" pitchFamily="34" charset="0"/>
            </a:endParaRPr>
          </a:p>
        </p:txBody>
      </p:sp>
      <p:pic>
        <p:nvPicPr>
          <p:cNvPr id="34821" name="Picture 13"/>
          <p:cNvPicPr>
            <a:picLocks noChangeAspect="1"/>
          </p:cNvPicPr>
          <p:nvPr/>
        </p:nvPicPr>
        <p:blipFill>
          <a:blip r:embed="rId4"/>
          <a:srcRect/>
          <a:stretch>
            <a:fillRect/>
          </a:stretch>
        </p:blipFill>
        <p:spPr bwMode="auto">
          <a:xfrm>
            <a:off x="358775" y="3016250"/>
            <a:ext cx="5811838" cy="1619250"/>
          </a:xfrm>
          <a:prstGeom prst="rect">
            <a:avLst/>
          </a:prstGeom>
          <a:noFill/>
          <a:ln w="9525">
            <a:noFill/>
            <a:miter lim="800000"/>
            <a:headEnd/>
            <a:tailEnd/>
          </a:ln>
        </p:spPr>
      </p:pic>
      <p:pic>
        <p:nvPicPr>
          <p:cNvPr id="34822" name="Picture 14"/>
          <p:cNvPicPr>
            <a:picLocks noChangeAspect="1"/>
          </p:cNvPicPr>
          <p:nvPr/>
        </p:nvPicPr>
        <p:blipFill>
          <a:blip r:embed="rId5"/>
          <a:srcRect/>
          <a:stretch>
            <a:fillRect/>
          </a:stretch>
        </p:blipFill>
        <p:spPr bwMode="auto">
          <a:xfrm>
            <a:off x="6267450" y="3319463"/>
            <a:ext cx="5892800" cy="1316037"/>
          </a:xfrm>
          <a:prstGeom prst="rect">
            <a:avLst/>
          </a:prstGeom>
          <a:noFill/>
          <a:ln w="9525">
            <a:noFill/>
            <a:miter lim="800000"/>
            <a:headEnd/>
            <a:tailEnd/>
          </a:ln>
        </p:spPr>
      </p:pic>
      <p:sp>
        <p:nvSpPr>
          <p:cNvPr id="34823" name="Rectangle 15"/>
          <p:cNvSpPr>
            <a:spLocks noChangeArrowheads="1"/>
          </p:cNvSpPr>
          <p:nvPr/>
        </p:nvSpPr>
        <p:spPr bwMode="auto">
          <a:xfrm>
            <a:off x="8780463" y="2714625"/>
            <a:ext cx="838200" cy="369888"/>
          </a:xfrm>
          <a:prstGeom prst="rect">
            <a:avLst/>
          </a:prstGeom>
          <a:noFill/>
          <a:ln w="9525">
            <a:noFill/>
            <a:miter lim="800000"/>
            <a:headEnd/>
            <a:tailEnd/>
          </a:ln>
        </p:spPr>
        <p:txBody>
          <a:bodyPr wrap="none">
            <a:spAutoFit/>
          </a:bodyPr>
          <a:lstStyle/>
          <a:p>
            <a:r>
              <a:rPr lang="it-IT">
                <a:latin typeface="Calibri" pitchFamily="34" charset="0"/>
              </a:rPr>
              <a:t>Walker</a:t>
            </a:r>
            <a:endParaRPr lang="en-US">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6"/>
          <p:cNvPicPr>
            <a:picLocks noChangeAspect="1" noChangeArrowheads="1"/>
          </p:cNvPicPr>
          <p:nvPr/>
        </p:nvPicPr>
        <p:blipFill>
          <a:blip r:embed="rId2"/>
          <a:srcRect/>
          <a:stretch>
            <a:fillRect/>
          </a:stretch>
        </p:blipFill>
        <p:spPr bwMode="auto">
          <a:xfrm>
            <a:off x="6353175" y="3076575"/>
            <a:ext cx="4943475" cy="3051175"/>
          </a:xfrm>
          <a:prstGeom prst="rect">
            <a:avLst/>
          </a:prstGeom>
          <a:noFill/>
          <a:ln w="9525">
            <a:noFill/>
            <a:miter lim="800000"/>
            <a:headEnd/>
            <a:tailEnd/>
          </a:ln>
        </p:spPr>
      </p:pic>
      <p:pic>
        <p:nvPicPr>
          <p:cNvPr id="35842" name="Picture 4"/>
          <p:cNvPicPr>
            <a:picLocks noChangeAspect="1" noChangeArrowheads="1"/>
          </p:cNvPicPr>
          <p:nvPr/>
        </p:nvPicPr>
        <p:blipFill>
          <a:blip r:embed="rId3"/>
          <a:srcRect/>
          <a:stretch>
            <a:fillRect/>
          </a:stretch>
        </p:blipFill>
        <p:spPr bwMode="auto">
          <a:xfrm>
            <a:off x="1327150" y="1317625"/>
            <a:ext cx="9144000" cy="1042988"/>
          </a:xfrm>
          <a:prstGeom prst="rect">
            <a:avLst/>
          </a:prstGeom>
          <a:noFill/>
          <a:ln w="9525">
            <a:noFill/>
            <a:miter lim="800000"/>
            <a:headEnd/>
            <a:tailEnd/>
          </a:ln>
        </p:spPr>
      </p:pic>
      <p:sp>
        <p:nvSpPr>
          <p:cNvPr id="35843" name="Rectangle 3"/>
          <p:cNvSpPr>
            <a:spLocks noChangeArrowheads="1"/>
          </p:cNvSpPr>
          <p:nvPr/>
        </p:nvSpPr>
        <p:spPr bwMode="auto">
          <a:xfrm>
            <a:off x="2370138" y="263525"/>
            <a:ext cx="7739062" cy="708025"/>
          </a:xfrm>
          <a:prstGeom prst="rect">
            <a:avLst/>
          </a:prstGeom>
          <a:noFill/>
          <a:ln w="9525">
            <a:noFill/>
            <a:miter lim="800000"/>
            <a:headEnd/>
            <a:tailEnd/>
          </a:ln>
        </p:spPr>
        <p:txBody>
          <a:bodyPr>
            <a:spAutoFit/>
          </a:bodyPr>
          <a:lstStyle/>
          <a:p>
            <a:r>
              <a:rPr lang="it-IT" sz="3600">
                <a:latin typeface="Calibri" pitchFamily="34" charset="0"/>
              </a:rPr>
              <a:t>Indeterminazione tempo - energia</a:t>
            </a:r>
            <a:r>
              <a:rPr lang="it-IT" sz="4000">
                <a:latin typeface="Calibri" pitchFamily="34" charset="0"/>
              </a:rPr>
              <a:t> </a:t>
            </a:r>
            <a:endParaRPr lang="en-US" sz="4000">
              <a:latin typeface="Calibri" pitchFamily="34" charset="0"/>
            </a:endParaRPr>
          </a:p>
        </p:txBody>
      </p:sp>
      <p:pic>
        <p:nvPicPr>
          <p:cNvPr id="35844" name="Picture 4"/>
          <p:cNvPicPr>
            <a:picLocks noChangeAspect="1"/>
          </p:cNvPicPr>
          <p:nvPr/>
        </p:nvPicPr>
        <p:blipFill>
          <a:blip r:embed="rId4"/>
          <a:srcRect/>
          <a:stretch>
            <a:fillRect/>
          </a:stretch>
        </p:blipFill>
        <p:spPr bwMode="auto">
          <a:xfrm>
            <a:off x="584200" y="3076575"/>
            <a:ext cx="5656263" cy="1422400"/>
          </a:xfrm>
          <a:prstGeom prst="rect">
            <a:avLst/>
          </a:prstGeom>
          <a:noFill/>
          <a:ln w="9525">
            <a:noFill/>
            <a:miter lim="800000"/>
            <a:headEnd/>
            <a:tailEnd/>
          </a:ln>
        </p:spPr>
      </p:pic>
      <p:sp>
        <p:nvSpPr>
          <p:cNvPr id="35845" name="Rectangle 9"/>
          <p:cNvSpPr>
            <a:spLocks noChangeArrowheads="1"/>
          </p:cNvSpPr>
          <p:nvPr/>
        </p:nvSpPr>
        <p:spPr bwMode="auto">
          <a:xfrm>
            <a:off x="8124825" y="2708275"/>
            <a:ext cx="839788" cy="368300"/>
          </a:xfrm>
          <a:prstGeom prst="rect">
            <a:avLst/>
          </a:prstGeom>
          <a:noFill/>
          <a:ln w="9525">
            <a:noFill/>
            <a:miter lim="800000"/>
            <a:headEnd/>
            <a:tailEnd/>
          </a:ln>
        </p:spPr>
        <p:txBody>
          <a:bodyPr wrap="none">
            <a:spAutoFit/>
          </a:bodyPr>
          <a:lstStyle/>
          <a:p>
            <a:r>
              <a:rPr lang="it-IT">
                <a:latin typeface="Calibri" pitchFamily="34" charset="0"/>
              </a:rPr>
              <a:t>Amaldi</a:t>
            </a:r>
            <a:endParaRPr lang="en-US">
              <a:latin typeface="Calibri" pitchFamily="34" charset="0"/>
            </a:endParaRPr>
          </a:p>
        </p:txBody>
      </p:sp>
      <p:sp>
        <p:nvSpPr>
          <p:cNvPr id="35846" name="Rectangle 10"/>
          <p:cNvSpPr>
            <a:spLocks noChangeArrowheads="1"/>
          </p:cNvSpPr>
          <p:nvPr/>
        </p:nvSpPr>
        <p:spPr bwMode="auto">
          <a:xfrm>
            <a:off x="2687638" y="2533650"/>
            <a:ext cx="838200" cy="369888"/>
          </a:xfrm>
          <a:prstGeom prst="rect">
            <a:avLst/>
          </a:prstGeom>
          <a:noFill/>
          <a:ln w="9525">
            <a:noFill/>
            <a:miter lim="800000"/>
            <a:headEnd/>
            <a:tailEnd/>
          </a:ln>
        </p:spPr>
        <p:txBody>
          <a:bodyPr wrap="none">
            <a:spAutoFit/>
          </a:bodyPr>
          <a:lstStyle/>
          <a:p>
            <a:r>
              <a:rPr lang="it-IT">
                <a:latin typeface="Calibri" pitchFamily="34" charset="0"/>
              </a:rPr>
              <a:t>Walker</a:t>
            </a:r>
            <a:endParaRPr lang="en-US">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6242050" y="831850"/>
            <a:ext cx="5770563" cy="5267325"/>
            <a:chOff x="6096000" y="402671"/>
            <a:chExt cx="5771003" cy="5267767"/>
          </a:xfrm>
        </p:grpSpPr>
        <p:pic>
          <p:nvPicPr>
            <p:cNvPr id="36869" name="Picture 4"/>
            <p:cNvPicPr>
              <a:picLocks noChangeAspect="1"/>
            </p:cNvPicPr>
            <p:nvPr/>
          </p:nvPicPr>
          <p:blipFill>
            <a:blip r:embed="rId2"/>
            <a:srcRect/>
            <a:stretch>
              <a:fillRect/>
            </a:stretch>
          </p:blipFill>
          <p:spPr bwMode="auto">
            <a:xfrm>
              <a:off x="6096000" y="402671"/>
              <a:ext cx="5563483" cy="3499627"/>
            </a:xfrm>
            <a:prstGeom prst="rect">
              <a:avLst/>
            </a:prstGeom>
            <a:noFill/>
            <a:ln w="9525">
              <a:noFill/>
              <a:miter lim="800000"/>
              <a:headEnd/>
              <a:tailEnd/>
            </a:ln>
          </p:spPr>
        </p:pic>
        <p:pic>
          <p:nvPicPr>
            <p:cNvPr id="36870" name="Picture 6"/>
            <p:cNvPicPr>
              <a:picLocks noChangeAspect="1"/>
            </p:cNvPicPr>
            <p:nvPr/>
          </p:nvPicPr>
          <p:blipFill>
            <a:blip r:embed="rId3"/>
            <a:srcRect/>
            <a:stretch>
              <a:fillRect/>
            </a:stretch>
          </p:blipFill>
          <p:spPr bwMode="auto">
            <a:xfrm>
              <a:off x="6482576" y="3779094"/>
              <a:ext cx="5384427" cy="1891344"/>
            </a:xfrm>
            <a:prstGeom prst="rect">
              <a:avLst/>
            </a:prstGeom>
            <a:noFill/>
            <a:ln w="9525">
              <a:noFill/>
              <a:miter lim="800000"/>
              <a:headEnd/>
              <a:tailEnd/>
            </a:ln>
          </p:spPr>
        </p:pic>
      </p:grpSp>
      <p:pic>
        <p:nvPicPr>
          <p:cNvPr id="36866" name="Picture 7"/>
          <p:cNvPicPr>
            <a:picLocks noChangeAspect="1"/>
          </p:cNvPicPr>
          <p:nvPr/>
        </p:nvPicPr>
        <p:blipFill>
          <a:blip r:embed="rId4"/>
          <a:srcRect/>
          <a:stretch>
            <a:fillRect/>
          </a:stretch>
        </p:blipFill>
        <p:spPr bwMode="auto">
          <a:xfrm>
            <a:off x="85725" y="3179763"/>
            <a:ext cx="6026150" cy="2303462"/>
          </a:xfrm>
          <a:prstGeom prst="rect">
            <a:avLst/>
          </a:prstGeom>
          <a:noFill/>
          <a:ln w="9525">
            <a:noFill/>
            <a:miter lim="800000"/>
            <a:headEnd/>
            <a:tailEnd/>
          </a:ln>
        </p:spPr>
      </p:pic>
      <p:sp>
        <p:nvSpPr>
          <p:cNvPr id="36867" name="Rectangle 9"/>
          <p:cNvSpPr>
            <a:spLocks noChangeArrowheads="1"/>
          </p:cNvSpPr>
          <p:nvPr/>
        </p:nvSpPr>
        <p:spPr bwMode="auto">
          <a:xfrm>
            <a:off x="1173163" y="293688"/>
            <a:ext cx="4262437" cy="1076325"/>
          </a:xfrm>
          <a:prstGeom prst="rect">
            <a:avLst/>
          </a:prstGeom>
          <a:noFill/>
          <a:ln w="9525">
            <a:noFill/>
            <a:miter lim="800000"/>
            <a:headEnd/>
            <a:tailEnd/>
          </a:ln>
        </p:spPr>
        <p:txBody>
          <a:bodyPr>
            <a:spAutoFit/>
          </a:bodyPr>
          <a:lstStyle/>
          <a:p>
            <a:r>
              <a:rPr lang="it-IT" sz="3200">
                <a:latin typeface="Calibri" pitchFamily="34" charset="0"/>
              </a:rPr>
              <a:t>Alcuni esercizi con formulazioni discutibili </a:t>
            </a:r>
            <a:endParaRPr lang="en-US" sz="3200">
              <a:latin typeface="Calibri" pitchFamily="34" charset="0"/>
            </a:endParaRPr>
          </a:p>
        </p:txBody>
      </p:sp>
      <p:sp>
        <p:nvSpPr>
          <p:cNvPr id="36868" name="Rectangle 10"/>
          <p:cNvSpPr>
            <a:spLocks noChangeArrowheads="1"/>
          </p:cNvSpPr>
          <p:nvPr/>
        </p:nvSpPr>
        <p:spPr bwMode="auto">
          <a:xfrm>
            <a:off x="346075" y="1657350"/>
            <a:ext cx="5765800" cy="923925"/>
          </a:xfrm>
          <a:prstGeom prst="rect">
            <a:avLst/>
          </a:prstGeom>
          <a:noFill/>
          <a:ln w="9525">
            <a:noFill/>
            <a:miter lim="800000"/>
            <a:headEnd/>
            <a:tailEnd/>
          </a:ln>
        </p:spPr>
        <p:txBody>
          <a:bodyPr>
            <a:spAutoFit/>
          </a:bodyPr>
          <a:lstStyle/>
          <a:p>
            <a:pPr algn="just"/>
            <a:r>
              <a:rPr lang="it-IT">
                <a:latin typeface="Calibri" pitchFamily="34" charset="0"/>
              </a:rPr>
              <a:t>Il principio di indeterminazione è l’argomento su cui più frequentemente si trovano esercizi con testi fuorvianti o poco chiari. </a:t>
            </a:r>
            <a:endParaRPr lang="en-US">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0" name="Rectangle 3"/>
          <p:cNvSpPr>
            <a:spLocks noChangeArrowheads="1"/>
          </p:cNvSpPr>
          <p:nvPr/>
        </p:nvSpPr>
        <p:spPr bwMode="auto">
          <a:xfrm>
            <a:off x="3541713" y="219075"/>
            <a:ext cx="5962650" cy="708025"/>
          </a:xfrm>
          <a:prstGeom prst="rect">
            <a:avLst/>
          </a:prstGeom>
          <a:noFill/>
          <a:ln w="9525">
            <a:noFill/>
            <a:miter lim="800000"/>
            <a:headEnd/>
            <a:tailEnd/>
          </a:ln>
        </p:spPr>
        <p:txBody>
          <a:bodyPr>
            <a:spAutoFit/>
          </a:bodyPr>
          <a:lstStyle/>
          <a:p>
            <a:r>
              <a:rPr lang="it-IT" sz="4000">
                <a:latin typeface="Calibri" pitchFamily="34" charset="0"/>
              </a:rPr>
              <a:t>L’atomo e i livelli energetici</a:t>
            </a:r>
            <a:endParaRPr lang="en-US" sz="4000">
              <a:latin typeface="Calibri" pitchFamily="34" charset="0"/>
            </a:endParaRPr>
          </a:p>
        </p:txBody>
      </p:sp>
      <p:pic>
        <p:nvPicPr>
          <p:cNvPr id="7211" name="Picture 5"/>
          <p:cNvPicPr>
            <a:picLocks noChangeAspect="1"/>
          </p:cNvPicPr>
          <p:nvPr/>
        </p:nvPicPr>
        <p:blipFill>
          <a:blip r:embed="rId3"/>
          <a:srcRect/>
          <a:stretch>
            <a:fillRect/>
          </a:stretch>
        </p:blipFill>
        <p:spPr bwMode="auto">
          <a:xfrm>
            <a:off x="6502400" y="1544638"/>
            <a:ext cx="5589588" cy="1920875"/>
          </a:xfrm>
          <a:prstGeom prst="rect">
            <a:avLst/>
          </a:prstGeom>
          <a:noFill/>
          <a:ln w="9525">
            <a:noFill/>
            <a:miter lim="800000"/>
            <a:headEnd/>
            <a:tailEnd/>
          </a:ln>
        </p:spPr>
      </p:pic>
      <p:pic>
        <p:nvPicPr>
          <p:cNvPr id="7212" name="Picture 6"/>
          <p:cNvPicPr>
            <a:picLocks noChangeAspect="1"/>
          </p:cNvPicPr>
          <p:nvPr/>
        </p:nvPicPr>
        <p:blipFill>
          <a:blip r:embed="rId4"/>
          <a:srcRect/>
          <a:stretch>
            <a:fillRect/>
          </a:stretch>
        </p:blipFill>
        <p:spPr bwMode="auto">
          <a:xfrm>
            <a:off x="6523038" y="3538538"/>
            <a:ext cx="5688012" cy="1270000"/>
          </a:xfrm>
          <a:prstGeom prst="rect">
            <a:avLst/>
          </a:prstGeom>
          <a:noFill/>
          <a:ln w="9525">
            <a:noFill/>
            <a:miter lim="800000"/>
            <a:headEnd/>
            <a:tailEnd/>
          </a:ln>
        </p:spPr>
      </p:pic>
      <p:graphicFrame>
        <p:nvGraphicFramePr>
          <p:cNvPr id="7208" name="Object 40"/>
          <p:cNvGraphicFramePr>
            <a:graphicFrameLocks noChangeAspect="1"/>
          </p:cNvGraphicFramePr>
          <p:nvPr/>
        </p:nvGraphicFramePr>
        <p:xfrm>
          <a:off x="595313" y="2127250"/>
          <a:ext cx="4075112" cy="819150"/>
        </p:xfrm>
        <a:graphic>
          <a:graphicData uri="http://schemas.openxmlformats.org/presentationml/2006/ole">
            <p:oleObj spid="_x0000_s7208" name="Equation" r:id="rId5" imgW="2527200" imgH="507960" progId="">
              <p:embed/>
            </p:oleObj>
          </a:graphicData>
        </a:graphic>
      </p:graphicFrame>
      <p:sp>
        <p:nvSpPr>
          <p:cNvPr id="7213" name="Rectangle 8"/>
          <p:cNvSpPr>
            <a:spLocks noChangeArrowheads="1"/>
          </p:cNvSpPr>
          <p:nvPr/>
        </p:nvSpPr>
        <p:spPr bwMode="auto">
          <a:xfrm>
            <a:off x="396875" y="1203325"/>
            <a:ext cx="5657850" cy="646113"/>
          </a:xfrm>
          <a:prstGeom prst="rect">
            <a:avLst/>
          </a:prstGeom>
          <a:noFill/>
          <a:ln w="9525">
            <a:noFill/>
            <a:miter lim="800000"/>
            <a:headEnd/>
            <a:tailEnd/>
          </a:ln>
        </p:spPr>
        <p:txBody>
          <a:bodyPr>
            <a:spAutoFit/>
          </a:bodyPr>
          <a:lstStyle/>
          <a:p>
            <a:r>
              <a:rPr lang="it-IT">
                <a:latin typeface="Calibri" pitchFamily="34" charset="0"/>
              </a:rPr>
              <a:t>Gli esercizi tipici richiedono essenzialmente di utilizzare </a:t>
            </a:r>
          </a:p>
          <a:p>
            <a:r>
              <a:rPr lang="it-IT">
                <a:latin typeface="Calibri" pitchFamily="34" charset="0"/>
              </a:rPr>
              <a:t>La «formula di Rydberg» </a:t>
            </a:r>
            <a:endParaRPr lang="en-US">
              <a:latin typeface="Calibri" pitchFamily="34" charset="0"/>
            </a:endParaRPr>
          </a:p>
        </p:txBody>
      </p:sp>
      <p:graphicFrame>
        <p:nvGraphicFramePr>
          <p:cNvPr id="7209" name="Object 41"/>
          <p:cNvGraphicFramePr>
            <a:graphicFrameLocks noChangeAspect="1"/>
          </p:cNvGraphicFramePr>
          <p:nvPr/>
        </p:nvGraphicFramePr>
        <p:xfrm>
          <a:off x="4956175" y="2303463"/>
          <a:ext cx="884238" cy="466725"/>
        </p:xfrm>
        <a:graphic>
          <a:graphicData uri="http://schemas.openxmlformats.org/presentationml/2006/ole">
            <p:oleObj spid="_x0000_s7209" name="Equation" r:id="rId6" imgW="457200" imgH="241200" progId="">
              <p:embed/>
            </p:oleObj>
          </a:graphicData>
        </a:graphic>
      </p:graphicFrame>
      <p:sp>
        <p:nvSpPr>
          <p:cNvPr id="7214" name="Rectangle 10"/>
          <p:cNvSpPr>
            <a:spLocks noChangeArrowheads="1"/>
          </p:cNvSpPr>
          <p:nvPr/>
        </p:nvSpPr>
        <p:spPr bwMode="auto">
          <a:xfrm>
            <a:off x="8658225" y="1157288"/>
            <a:ext cx="1692275" cy="369887"/>
          </a:xfrm>
          <a:prstGeom prst="rect">
            <a:avLst/>
          </a:prstGeom>
          <a:noFill/>
          <a:ln w="9525">
            <a:noFill/>
            <a:miter lim="800000"/>
            <a:headEnd/>
            <a:tailEnd/>
          </a:ln>
        </p:spPr>
        <p:txBody>
          <a:bodyPr wrap="none">
            <a:spAutoFit/>
          </a:bodyPr>
          <a:lstStyle/>
          <a:p>
            <a:r>
              <a:rPr lang="it-IT">
                <a:latin typeface="Calibri" pitchFamily="34" charset="0"/>
              </a:rPr>
              <a:t>Cutnell-Johnson</a:t>
            </a:r>
            <a:endParaRPr lang="en-US">
              <a:latin typeface="Calibri" pitchFamily="34" charset="0"/>
            </a:endParaRPr>
          </a:p>
        </p:txBody>
      </p:sp>
      <p:pic>
        <p:nvPicPr>
          <p:cNvPr id="7215" name="Picture 11"/>
          <p:cNvPicPr>
            <a:picLocks noChangeAspect="1"/>
          </p:cNvPicPr>
          <p:nvPr/>
        </p:nvPicPr>
        <p:blipFill>
          <a:blip r:embed="rId7"/>
          <a:srcRect/>
          <a:stretch>
            <a:fillRect/>
          </a:stretch>
        </p:blipFill>
        <p:spPr bwMode="auto">
          <a:xfrm>
            <a:off x="6807200" y="5294313"/>
            <a:ext cx="4979988" cy="1258887"/>
          </a:xfrm>
          <a:prstGeom prst="rect">
            <a:avLst/>
          </a:prstGeom>
          <a:noFill/>
          <a:ln w="9525">
            <a:noFill/>
            <a:miter lim="800000"/>
            <a:headEnd/>
            <a:tailEnd/>
          </a:ln>
        </p:spPr>
      </p:pic>
      <p:sp>
        <p:nvSpPr>
          <p:cNvPr id="7216" name="Rectangle 12"/>
          <p:cNvSpPr>
            <a:spLocks noChangeArrowheads="1"/>
          </p:cNvSpPr>
          <p:nvPr/>
        </p:nvSpPr>
        <p:spPr bwMode="auto">
          <a:xfrm>
            <a:off x="9053513" y="4924425"/>
            <a:ext cx="901700" cy="369888"/>
          </a:xfrm>
          <a:prstGeom prst="rect">
            <a:avLst/>
          </a:prstGeom>
          <a:noFill/>
          <a:ln w="9525">
            <a:noFill/>
            <a:miter lim="800000"/>
            <a:headEnd/>
            <a:tailEnd/>
          </a:ln>
        </p:spPr>
        <p:txBody>
          <a:bodyPr wrap="none">
            <a:spAutoFit/>
          </a:bodyPr>
          <a:lstStyle/>
          <a:p>
            <a:r>
              <a:rPr lang="it-IT">
                <a:latin typeface="Calibri" pitchFamily="34" charset="0"/>
              </a:rPr>
              <a:t>Romeni</a:t>
            </a:r>
            <a:endParaRPr lang="en-US">
              <a:latin typeface="Calibri" pitchFamily="34" charset="0"/>
            </a:endParaRPr>
          </a:p>
        </p:txBody>
      </p:sp>
      <p:sp>
        <p:nvSpPr>
          <p:cNvPr id="7217" name="Rectangle 13"/>
          <p:cNvSpPr>
            <a:spLocks noChangeArrowheads="1"/>
          </p:cNvSpPr>
          <p:nvPr/>
        </p:nvSpPr>
        <p:spPr bwMode="auto">
          <a:xfrm>
            <a:off x="396875" y="3224213"/>
            <a:ext cx="5889625" cy="2584450"/>
          </a:xfrm>
          <a:prstGeom prst="rect">
            <a:avLst/>
          </a:prstGeom>
          <a:noFill/>
          <a:ln w="9525">
            <a:noFill/>
            <a:miter lim="800000"/>
            <a:headEnd/>
            <a:tailEnd/>
          </a:ln>
        </p:spPr>
        <p:txBody>
          <a:bodyPr>
            <a:spAutoFit/>
          </a:bodyPr>
          <a:lstStyle/>
          <a:p>
            <a:pPr algn="just"/>
            <a:r>
              <a:rPr lang="it-IT">
                <a:latin typeface="Calibri" pitchFamily="34" charset="0"/>
              </a:rPr>
              <a:t>Differenze di scelte tra i libri di testo: presentare il modello di Bohr all’inizio, nel contesto della «old quantum theory», ritornando alla fine sul modello quantistico completo dell’atomo (es. Amaldi, Romeni); oppure alla fine, in una discussione più generale dei modelli atomici (es. Cutnell-Johnson, Walker)?</a:t>
            </a:r>
          </a:p>
          <a:p>
            <a:pPr algn="just"/>
            <a:r>
              <a:rPr lang="it-IT">
                <a:latin typeface="Calibri" pitchFamily="34" charset="0"/>
              </a:rPr>
              <a:t>Gli alunni riescono davvero ad apprezzare il senso di evoluzione storica della teoria fornito dalla prima delle due scelte?</a:t>
            </a:r>
            <a:endParaRPr lang="en-US">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3"/>
          <p:cNvGrpSpPr>
            <a:grpSpLocks/>
          </p:cNvGrpSpPr>
          <p:nvPr/>
        </p:nvGrpSpPr>
        <p:grpSpPr bwMode="auto">
          <a:xfrm>
            <a:off x="554038" y="1157288"/>
            <a:ext cx="5873750" cy="5511800"/>
            <a:chOff x="605147" y="1133340"/>
            <a:chExt cx="5873087" cy="5512157"/>
          </a:xfrm>
        </p:grpSpPr>
        <p:pic>
          <p:nvPicPr>
            <p:cNvPr id="39940" name="Picture 4"/>
            <p:cNvPicPr>
              <a:picLocks noChangeAspect="1"/>
            </p:cNvPicPr>
            <p:nvPr/>
          </p:nvPicPr>
          <p:blipFill>
            <a:blip r:embed="rId2"/>
            <a:srcRect/>
            <a:stretch>
              <a:fillRect/>
            </a:stretch>
          </p:blipFill>
          <p:spPr bwMode="auto">
            <a:xfrm>
              <a:off x="605147" y="1133340"/>
              <a:ext cx="5873087" cy="3113535"/>
            </a:xfrm>
            <a:prstGeom prst="rect">
              <a:avLst/>
            </a:prstGeom>
            <a:noFill/>
            <a:ln w="9525">
              <a:noFill/>
              <a:miter lim="800000"/>
              <a:headEnd/>
              <a:tailEnd/>
            </a:ln>
          </p:spPr>
        </p:pic>
        <p:pic>
          <p:nvPicPr>
            <p:cNvPr id="39941" name="Picture 5"/>
            <p:cNvPicPr>
              <a:picLocks noChangeAspect="1"/>
            </p:cNvPicPr>
            <p:nvPr/>
          </p:nvPicPr>
          <p:blipFill>
            <a:blip r:embed="rId3"/>
            <a:srcRect/>
            <a:stretch>
              <a:fillRect/>
            </a:stretch>
          </p:blipFill>
          <p:spPr bwMode="auto">
            <a:xfrm>
              <a:off x="789638" y="4062170"/>
              <a:ext cx="5688596" cy="2583327"/>
            </a:xfrm>
            <a:prstGeom prst="rect">
              <a:avLst/>
            </a:prstGeom>
            <a:noFill/>
            <a:ln w="9525">
              <a:noFill/>
              <a:miter lim="800000"/>
              <a:headEnd/>
              <a:tailEnd/>
            </a:ln>
          </p:spPr>
        </p:pic>
      </p:grpSp>
      <p:pic>
        <p:nvPicPr>
          <p:cNvPr id="39938" name="Picture 6"/>
          <p:cNvPicPr>
            <a:picLocks noChangeAspect="1"/>
          </p:cNvPicPr>
          <p:nvPr/>
        </p:nvPicPr>
        <p:blipFill>
          <a:blip r:embed="rId4"/>
          <a:srcRect/>
          <a:stretch>
            <a:fillRect/>
          </a:stretch>
        </p:blipFill>
        <p:spPr bwMode="auto">
          <a:xfrm>
            <a:off x="6778625" y="461963"/>
            <a:ext cx="4895850" cy="5816600"/>
          </a:xfrm>
          <a:prstGeom prst="rect">
            <a:avLst/>
          </a:prstGeom>
          <a:noFill/>
          <a:ln w="9525">
            <a:noFill/>
            <a:miter lim="800000"/>
            <a:headEnd/>
            <a:tailEnd/>
          </a:ln>
        </p:spPr>
      </p:pic>
      <p:sp>
        <p:nvSpPr>
          <p:cNvPr id="39939" name="Rectangle 7"/>
          <p:cNvSpPr>
            <a:spLocks noChangeArrowheads="1"/>
          </p:cNvSpPr>
          <p:nvPr/>
        </p:nvSpPr>
        <p:spPr bwMode="auto">
          <a:xfrm>
            <a:off x="739775" y="233363"/>
            <a:ext cx="5688013" cy="923925"/>
          </a:xfrm>
          <a:prstGeom prst="rect">
            <a:avLst/>
          </a:prstGeom>
          <a:noFill/>
          <a:ln w="9525">
            <a:noFill/>
            <a:miter lim="800000"/>
            <a:headEnd/>
            <a:tailEnd/>
          </a:ln>
        </p:spPr>
        <p:txBody>
          <a:bodyPr>
            <a:spAutoFit/>
          </a:bodyPr>
          <a:lstStyle/>
          <a:p>
            <a:pPr algn="just"/>
            <a:r>
              <a:rPr lang="it-IT">
                <a:latin typeface="Calibri" pitchFamily="34" charset="0"/>
              </a:rPr>
              <a:t>Consonni – Pizzorno – Ragusa fa la scelta di rappresentare solo i livelli energetici, senza fornire una rappresentazione spaziale del modello di Bohr </a:t>
            </a:r>
            <a:endParaRPr lang="en-US">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ChangeArrowheads="1"/>
          </p:cNvSpPr>
          <p:nvPr/>
        </p:nvSpPr>
        <p:spPr bwMode="auto">
          <a:xfrm>
            <a:off x="387350" y="369888"/>
            <a:ext cx="11449050" cy="1200150"/>
          </a:xfrm>
          <a:prstGeom prst="rect">
            <a:avLst/>
          </a:prstGeom>
          <a:noFill/>
          <a:ln w="9525">
            <a:noFill/>
            <a:miter lim="800000"/>
            <a:headEnd/>
            <a:tailEnd/>
          </a:ln>
        </p:spPr>
        <p:txBody>
          <a:bodyPr>
            <a:spAutoFit/>
          </a:bodyPr>
          <a:lstStyle/>
          <a:p>
            <a:r>
              <a:rPr lang="it-IT">
                <a:latin typeface="Calibri" pitchFamily="34" charset="0"/>
              </a:rPr>
              <a:t>Amaldi, nel contesto della discussione del modello di Bohr, fa la scelta di rappresentare le orbite circolari classiche, e di farne calcolare le caratteristiche, utilizzando un linguaggio che evoca una visione deterministica / classica (l’elettrone «salta» da un’orbita all’altra). E’ vero che in un capitolo successivo riproporrà il modello atomico in termini di funzione d’onda, ma tutti gli insegnanti / studenti lo seguiranno fin lì? In ogni caso, è una scelta didatticamente appropriata?</a:t>
            </a:r>
            <a:endParaRPr lang="en-US">
              <a:latin typeface="Calibri" pitchFamily="34" charset="0"/>
            </a:endParaRPr>
          </a:p>
        </p:txBody>
      </p:sp>
      <p:grpSp>
        <p:nvGrpSpPr>
          <p:cNvPr id="40962" name="Group 9"/>
          <p:cNvGrpSpPr>
            <a:grpSpLocks/>
          </p:cNvGrpSpPr>
          <p:nvPr/>
        </p:nvGrpSpPr>
        <p:grpSpPr bwMode="auto">
          <a:xfrm>
            <a:off x="541338" y="2054225"/>
            <a:ext cx="4570412" cy="4186238"/>
            <a:chOff x="578798" y="1372159"/>
            <a:chExt cx="4569207" cy="4184957"/>
          </a:xfrm>
        </p:grpSpPr>
        <p:pic>
          <p:nvPicPr>
            <p:cNvPr id="40965" name="Picture 1"/>
            <p:cNvPicPr>
              <a:picLocks noChangeAspect="1"/>
            </p:cNvPicPr>
            <p:nvPr/>
          </p:nvPicPr>
          <p:blipFill>
            <a:blip r:embed="rId2"/>
            <a:srcRect/>
            <a:stretch>
              <a:fillRect/>
            </a:stretch>
          </p:blipFill>
          <p:spPr bwMode="auto">
            <a:xfrm>
              <a:off x="578798" y="1372159"/>
              <a:ext cx="4569207" cy="3727313"/>
            </a:xfrm>
            <a:prstGeom prst="rect">
              <a:avLst/>
            </a:prstGeom>
            <a:noFill/>
            <a:ln w="9525">
              <a:noFill/>
              <a:miter lim="800000"/>
              <a:headEnd/>
              <a:tailEnd/>
            </a:ln>
          </p:spPr>
        </p:pic>
        <p:pic>
          <p:nvPicPr>
            <p:cNvPr id="40966" name="Picture 8"/>
            <p:cNvPicPr>
              <a:picLocks noChangeAspect="1"/>
            </p:cNvPicPr>
            <p:nvPr/>
          </p:nvPicPr>
          <p:blipFill>
            <a:blip r:embed="rId3"/>
            <a:srcRect/>
            <a:stretch>
              <a:fillRect/>
            </a:stretch>
          </p:blipFill>
          <p:spPr bwMode="auto">
            <a:xfrm>
              <a:off x="1126553" y="5099472"/>
              <a:ext cx="3473695" cy="457644"/>
            </a:xfrm>
            <a:prstGeom prst="rect">
              <a:avLst/>
            </a:prstGeom>
            <a:noFill/>
            <a:ln w="9525">
              <a:noFill/>
              <a:miter lim="800000"/>
              <a:headEnd/>
              <a:tailEnd/>
            </a:ln>
          </p:spPr>
        </p:pic>
      </p:grpSp>
      <p:pic>
        <p:nvPicPr>
          <p:cNvPr id="40963" name="Picture 10"/>
          <p:cNvPicPr>
            <a:picLocks noChangeAspect="1"/>
          </p:cNvPicPr>
          <p:nvPr/>
        </p:nvPicPr>
        <p:blipFill>
          <a:blip r:embed="rId4"/>
          <a:srcRect/>
          <a:stretch>
            <a:fillRect/>
          </a:stretch>
        </p:blipFill>
        <p:spPr bwMode="auto">
          <a:xfrm>
            <a:off x="6111875" y="1719263"/>
            <a:ext cx="5124450" cy="3206750"/>
          </a:xfrm>
          <a:prstGeom prst="rect">
            <a:avLst/>
          </a:prstGeom>
          <a:noFill/>
          <a:ln w="9525">
            <a:noFill/>
            <a:miter lim="800000"/>
            <a:headEnd/>
            <a:tailEnd/>
          </a:ln>
        </p:spPr>
      </p:pic>
      <p:pic>
        <p:nvPicPr>
          <p:cNvPr id="40964" name="Picture 11"/>
          <p:cNvPicPr>
            <a:picLocks noChangeAspect="1"/>
          </p:cNvPicPr>
          <p:nvPr/>
        </p:nvPicPr>
        <p:blipFill>
          <a:blip r:embed="rId5"/>
          <a:srcRect/>
          <a:stretch>
            <a:fillRect/>
          </a:stretch>
        </p:blipFill>
        <p:spPr bwMode="auto">
          <a:xfrm>
            <a:off x="6111875" y="5184775"/>
            <a:ext cx="5195888" cy="119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ChangeArrowheads="1"/>
          </p:cNvSpPr>
          <p:nvPr/>
        </p:nvSpPr>
        <p:spPr bwMode="auto">
          <a:xfrm>
            <a:off x="387350" y="369888"/>
            <a:ext cx="11449050" cy="1200150"/>
          </a:xfrm>
          <a:prstGeom prst="rect">
            <a:avLst/>
          </a:prstGeom>
          <a:noFill/>
          <a:ln w="9525">
            <a:noFill/>
            <a:miter lim="800000"/>
            <a:headEnd/>
            <a:tailEnd/>
          </a:ln>
        </p:spPr>
        <p:txBody>
          <a:bodyPr>
            <a:spAutoFit/>
          </a:bodyPr>
          <a:lstStyle/>
          <a:p>
            <a:pPr algn="just"/>
            <a:r>
              <a:rPr lang="it-IT">
                <a:latin typeface="Calibri" pitchFamily="34" charset="0"/>
              </a:rPr>
              <a:t>Anche Walker negli esercizi sul modello di Bohr fa alcune scelte discutibili ma, in questo caso, il modello quantistico è proposto immediatamente dopo quello di Bohr, nello stesso capitolo, suggerendo, si presume, all’insegnante di operare una giustapposizione tra un modello semiclassico e uno pienamente quantistico. Come sempre questo testo propone anche alcuni esercizi non convenzionali e interessanti.</a:t>
            </a:r>
          </a:p>
        </p:txBody>
      </p:sp>
      <p:pic>
        <p:nvPicPr>
          <p:cNvPr id="41986" name="Picture 4"/>
          <p:cNvPicPr>
            <a:picLocks noChangeAspect="1"/>
          </p:cNvPicPr>
          <p:nvPr/>
        </p:nvPicPr>
        <p:blipFill>
          <a:blip r:embed="rId2"/>
          <a:srcRect/>
          <a:stretch>
            <a:fillRect/>
          </a:stretch>
        </p:blipFill>
        <p:spPr bwMode="auto">
          <a:xfrm>
            <a:off x="0" y="1570038"/>
            <a:ext cx="6269038" cy="2400300"/>
          </a:xfrm>
          <a:prstGeom prst="rect">
            <a:avLst/>
          </a:prstGeom>
          <a:noFill/>
          <a:ln w="9525">
            <a:noFill/>
            <a:miter lim="800000"/>
            <a:headEnd/>
            <a:tailEnd/>
          </a:ln>
        </p:spPr>
      </p:pic>
      <p:pic>
        <p:nvPicPr>
          <p:cNvPr id="41987" name="Picture 5"/>
          <p:cNvPicPr>
            <a:picLocks noChangeAspect="1"/>
          </p:cNvPicPr>
          <p:nvPr/>
        </p:nvPicPr>
        <p:blipFill>
          <a:blip r:embed="rId3"/>
          <a:srcRect/>
          <a:stretch>
            <a:fillRect/>
          </a:stretch>
        </p:blipFill>
        <p:spPr bwMode="auto">
          <a:xfrm>
            <a:off x="6434138" y="2100263"/>
            <a:ext cx="5487987" cy="3225800"/>
          </a:xfrm>
          <a:prstGeom prst="rect">
            <a:avLst/>
          </a:prstGeom>
          <a:noFill/>
          <a:ln w="9525">
            <a:noFill/>
            <a:miter lim="800000"/>
            <a:headEnd/>
            <a:tailEnd/>
          </a:ln>
        </p:spPr>
      </p:pic>
      <p:pic>
        <p:nvPicPr>
          <p:cNvPr id="41988" name="Picture 6"/>
          <p:cNvPicPr>
            <a:picLocks noChangeAspect="1"/>
          </p:cNvPicPr>
          <p:nvPr/>
        </p:nvPicPr>
        <p:blipFill>
          <a:blip r:embed="rId4"/>
          <a:srcRect/>
          <a:stretch>
            <a:fillRect/>
          </a:stretch>
        </p:blipFill>
        <p:spPr bwMode="auto">
          <a:xfrm>
            <a:off x="241300" y="3976688"/>
            <a:ext cx="5870575" cy="269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ChangeArrowheads="1"/>
          </p:cNvSpPr>
          <p:nvPr/>
        </p:nvSpPr>
        <p:spPr bwMode="auto">
          <a:xfrm>
            <a:off x="541338" y="2473325"/>
            <a:ext cx="11109325" cy="708025"/>
          </a:xfrm>
          <a:prstGeom prst="rect">
            <a:avLst/>
          </a:prstGeom>
          <a:noFill/>
          <a:ln w="9525">
            <a:noFill/>
            <a:miter lim="800000"/>
            <a:headEnd/>
            <a:tailEnd/>
          </a:ln>
        </p:spPr>
        <p:txBody>
          <a:bodyPr>
            <a:spAutoFit/>
          </a:bodyPr>
          <a:lstStyle/>
          <a:p>
            <a:pPr algn="ctr"/>
            <a:r>
              <a:rPr lang="en-US" sz="4000">
                <a:latin typeface="Calibri" pitchFamily="34" charset="0"/>
              </a:rPr>
              <a:t>Problemi contestualizzati</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722313" y="115888"/>
            <a:ext cx="11107737" cy="523875"/>
          </a:xfrm>
          <a:prstGeom prst="rect">
            <a:avLst/>
          </a:prstGeom>
          <a:noFill/>
          <a:ln w="9525">
            <a:noFill/>
            <a:miter lim="800000"/>
            <a:headEnd/>
            <a:tailEnd/>
          </a:ln>
        </p:spPr>
        <p:txBody>
          <a:bodyPr>
            <a:spAutoFit/>
          </a:bodyPr>
          <a:lstStyle/>
          <a:p>
            <a:pPr algn="ctr"/>
            <a:r>
              <a:rPr lang="en-US" sz="2800">
                <a:latin typeface="Calibri" pitchFamily="34" charset="0"/>
              </a:rPr>
              <a:t>L’esperimento più bello</a:t>
            </a:r>
          </a:p>
        </p:txBody>
      </p:sp>
      <p:sp>
        <p:nvSpPr>
          <p:cNvPr id="44034" name="Rectangle 5"/>
          <p:cNvSpPr>
            <a:spLocks noChangeArrowheads="1"/>
          </p:cNvSpPr>
          <p:nvPr/>
        </p:nvSpPr>
        <p:spPr bwMode="auto">
          <a:xfrm>
            <a:off x="466725" y="711200"/>
            <a:ext cx="7672388" cy="3046413"/>
          </a:xfrm>
          <a:prstGeom prst="rect">
            <a:avLst/>
          </a:prstGeom>
          <a:noFill/>
          <a:ln w="9525">
            <a:noFill/>
            <a:miter lim="800000"/>
            <a:headEnd/>
            <a:tailEnd/>
          </a:ln>
        </p:spPr>
        <p:txBody>
          <a:bodyPr>
            <a:spAutoFit/>
          </a:bodyPr>
          <a:lstStyle/>
          <a:p>
            <a:pPr algn="just"/>
            <a:r>
              <a:rPr lang="it-IT" sz="1600">
                <a:latin typeface="Calibri" pitchFamily="34" charset="0"/>
              </a:rPr>
              <a:t>Nel 2012, alcuni scienziati dell’Università del Nebraska hanno ripetuto, per scopi didattici e divulgativi, l’esperimento di interferenza da doppia fenditura con un elettrone alla volta (eletto l’ «esperimento più bello» della fisica dalla rivista Physics World) che era stato eseguito per la prima volta dagli italiani Merli, Missiroli e Pozzi dell’Università di Bologna nel 1974. Secondo le spiegazioni riportate nell’articolo degli scienziati americani, la figura di interferenza è stata ottenuta con un dispositivo in grado di sparare un elettrone al secondo, ciascuno accelerato da una differenza di potenziale di 600 V, contro due fenditure larghe ciascuna a = 62 nm, separate da una distanza d = 273 nm, e rivelati su uno schermo (con strumenti adatti alla rivelazione degli elettroni) ad una distanza D = 240 mm dalle fenditure. Il «cannone» che spara gli elettroni dista invece L = 30.5 cm dalle fenditure. L’intero apparato è tenuto sotto vuoto, ad una pressione di circa 10</a:t>
            </a:r>
            <a:r>
              <a:rPr lang="it-IT" sz="1600" baseline="30000">
                <a:latin typeface="Calibri" pitchFamily="34" charset="0"/>
              </a:rPr>
              <a:t>-5</a:t>
            </a:r>
            <a:r>
              <a:rPr lang="it-IT" sz="1600">
                <a:latin typeface="Calibri" pitchFamily="34" charset="0"/>
              </a:rPr>
              <a:t>  Pa. L’esperimento si svolge a temperatura ambiente (T = 300 K).</a:t>
            </a:r>
          </a:p>
        </p:txBody>
      </p:sp>
      <p:pic>
        <p:nvPicPr>
          <p:cNvPr id="44035" name="Picture 1"/>
          <p:cNvPicPr>
            <a:picLocks noChangeAspect="1"/>
          </p:cNvPicPr>
          <p:nvPr/>
        </p:nvPicPr>
        <p:blipFill>
          <a:blip r:embed="rId2"/>
          <a:srcRect/>
          <a:stretch>
            <a:fillRect/>
          </a:stretch>
        </p:blipFill>
        <p:spPr bwMode="auto">
          <a:xfrm>
            <a:off x="327025" y="4919663"/>
            <a:ext cx="3698875" cy="1673225"/>
          </a:xfrm>
          <a:prstGeom prst="rect">
            <a:avLst/>
          </a:prstGeom>
          <a:noFill/>
          <a:ln w="9525">
            <a:noFill/>
            <a:miter lim="800000"/>
            <a:headEnd/>
            <a:tailEnd/>
          </a:ln>
        </p:spPr>
      </p:pic>
      <p:pic>
        <p:nvPicPr>
          <p:cNvPr id="44036" name="Picture 6"/>
          <p:cNvPicPr>
            <a:picLocks noChangeAspect="1"/>
          </p:cNvPicPr>
          <p:nvPr/>
        </p:nvPicPr>
        <p:blipFill>
          <a:blip r:embed="rId3"/>
          <a:srcRect/>
          <a:stretch>
            <a:fillRect/>
          </a:stretch>
        </p:blipFill>
        <p:spPr bwMode="auto">
          <a:xfrm>
            <a:off x="4117975" y="4910138"/>
            <a:ext cx="3698875" cy="1682750"/>
          </a:xfrm>
          <a:prstGeom prst="rect">
            <a:avLst/>
          </a:prstGeom>
          <a:noFill/>
          <a:ln w="9525">
            <a:noFill/>
            <a:miter lim="800000"/>
            <a:headEnd/>
            <a:tailEnd/>
          </a:ln>
        </p:spPr>
      </p:pic>
      <p:pic>
        <p:nvPicPr>
          <p:cNvPr id="44037" name="Picture 7"/>
          <p:cNvPicPr>
            <a:picLocks noChangeAspect="1"/>
          </p:cNvPicPr>
          <p:nvPr/>
        </p:nvPicPr>
        <p:blipFill>
          <a:blip r:embed="rId4"/>
          <a:srcRect/>
          <a:stretch>
            <a:fillRect/>
          </a:stretch>
        </p:blipFill>
        <p:spPr bwMode="auto">
          <a:xfrm>
            <a:off x="7910513" y="4946650"/>
            <a:ext cx="3663950" cy="1646238"/>
          </a:xfrm>
          <a:prstGeom prst="rect">
            <a:avLst/>
          </a:prstGeom>
          <a:noFill/>
          <a:ln w="9525">
            <a:noFill/>
            <a:miter lim="800000"/>
            <a:headEnd/>
            <a:tailEnd/>
          </a:ln>
        </p:spPr>
      </p:pic>
      <p:pic>
        <p:nvPicPr>
          <p:cNvPr id="44038" name="Picture 8"/>
          <p:cNvPicPr>
            <a:picLocks noChangeAspect="1"/>
          </p:cNvPicPr>
          <p:nvPr/>
        </p:nvPicPr>
        <p:blipFill>
          <a:blip r:embed="rId5"/>
          <a:srcRect/>
          <a:stretch>
            <a:fillRect/>
          </a:stretch>
        </p:blipFill>
        <p:spPr bwMode="auto">
          <a:xfrm>
            <a:off x="8462963" y="696913"/>
            <a:ext cx="3111500" cy="2665412"/>
          </a:xfrm>
          <a:prstGeom prst="rect">
            <a:avLst/>
          </a:prstGeom>
          <a:noFill/>
          <a:ln w="9525">
            <a:noFill/>
            <a:miter lim="800000"/>
            <a:headEnd/>
            <a:tailEnd/>
          </a:ln>
        </p:spPr>
      </p:pic>
      <p:sp>
        <p:nvSpPr>
          <p:cNvPr id="44039" name="Rectangle 10"/>
          <p:cNvSpPr>
            <a:spLocks noChangeArrowheads="1"/>
          </p:cNvSpPr>
          <p:nvPr/>
        </p:nvSpPr>
        <p:spPr bwMode="auto">
          <a:xfrm>
            <a:off x="566738" y="3757613"/>
            <a:ext cx="11153775" cy="1323975"/>
          </a:xfrm>
          <a:prstGeom prst="rect">
            <a:avLst/>
          </a:prstGeom>
          <a:noFill/>
          <a:ln w="9525">
            <a:noFill/>
            <a:miter lim="800000"/>
            <a:headEnd/>
            <a:tailEnd/>
          </a:ln>
        </p:spPr>
        <p:txBody>
          <a:bodyPr>
            <a:spAutoFit/>
          </a:bodyPr>
          <a:lstStyle/>
          <a:p>
            <a:pPr marL="342900" indent="-342900" algn="just">
              <a:buFontTx/>
              <a:buAutoNum type="arabicParenR"/>
            </a:pPr>
            <a:r>
              <a:rPr lang="it-IT" sz="1600">
                <a:latin typeface="Calibri" pitchFamily="34" charset="0"/>
              </a:rPr>
              <a:t>Giustifica il fatto che è possibile applicare approssimazione di Fraunhofer a questo problema. In cosa consiste tale approssimazione e a quali semplificazioni conduce? </a:t>
            </a:r>
          </a:p>
          <a:p>
            <a:pPr marL="342900" indent="-342900" algn="just">
              <a:buFontTx/>
              <a:buAutoNum type="arabicParenR"/>
            </a:pPr>
            <a:r>
              <a:rPr lang="it-IT" sz="1600">
                <a:latin typeface="Calibri" pitchFamily="34" charset="0"/>
              </a:rPr>
              <a:t>Considerando dapprima le fenditure puntiformi, calcola la distanza fra due massimi successivi (e quindi la scala delle immagini sottostanti)</a:t>
            </a:r>
          </a:p>
          <a:p>
            <a:pPr marL="342900" indent="-342900" algn="just">
              <a:buFontTx/>
              <a:buAutoNum type="arabicParenR"/>
            </a:pPr>
            <a:endParaRPr lang="it-IT" sz="160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2"/>
          <p:cNvGrpSpPr>
            <a:grpSpLocks/>
          </p:cNvGrpSpPr>
          <p:nvPr/>
        </p:nvGrpSpPr>
        <p:grpSpPr bwMode="auto">
          <a:xfrm>
            <a:off x="2525713" y="1474788"/>
            <a:ext cx="6591300" cy="2746375"/>
            <a:chOff x="2563638" y="1526532"/>
            <a:chExt cx="6591383" cy="2746011"/>
          </a:xfrm>
        </p:grpSpPr>
        <p:pic>
          <p:nvPicPr>
            <p:cNvPr id="45060" name="Picture 8"/>
            <p:cNvPicPr>
              <a:picLocks noChangeAspect="1"/>
            </p:cNvPicPr>
            <p:nvPr/>
          </p:nvPicPr>
          <p:blipFill>
            <a:blip r:embed="rId2"/>
            <a:srcRect/>
            <a:stretch>
              <a:fillRect/>
            </a:stretch>
          </p:blipFill>
          <p:spPr bwMode="auto">
            <a:xfrm>
              <a:off x="2563638" y="1526532"/>
              <a:ext cx="3110083" cy="2665880"/>
            </a:xfrm>
            <a:prstGeom prst="rect">
              <a:avLst/>
            </a:prstGeom>
            <a:noFill/>
            <a:ln w="9525">
              <a:noFill/>
              <a:miter lim="800000"/>
              <a:headEnd/>
              <a:tailEnd/>
            </a:ln>
          </p:spPr>
        </p:pic>
        <p:pic>
          <p:nvPicPr>
            <p:cNvPr id="45061" name="Picture 9"/>
            <p:cNvPicPr>
              <a:picLocks noChangeAspect="1"/>
            </p:cNvPicPr>
            <p:nvPr/>
          </p:nvPicPr>
          <p:blipFill>
            <a:blip r:embed="rId3"/>
            <a:srcRect/>
            <a:stretch>
              <a:fillRect/>
            </a:stretch>
          </p:blipFill>
          <p:spPr bwMode="auto">
            <a:xfrm>
              <a:off x="5673721" y="1549433"/>
              <a:ext cx="3481300" cy="2723110"/>
            </a:xfrm>
            <a:prstGeom prst="rect">
              <a:avLst/>
            </a:prstGeom>
            <a:noFill/>
            <a:ln w="9525">
              <a:noFill/>
              <a:miter lim="800000"/>
              <a:headEnd/>
              <a:tailEnd/>
            </a:ln>
          </p:spPr>
        </p:pic>
      </p:grpSp>
      <p:sp>
        <p:nvSpPr>
          <p:cNvPr id="11" name="Rectangle 10"/>
          <p:cNvSpPr/>
          <p:nvPr/>
        </p:nvSpPr>
        <p:spPr>
          <a:xfrm>
            <a:off x="392113" y="306388"/>
            <a:ext cx="11152187" cy="1076325"/>
          </a:xfrm>
          <a:prstGeom prst="rect">
            <a:avLst/>
          </a:prstGeom>
        </p:spPr>
        <p:txBody>
          <a:bodyPr>
            <a:spAutoFit/>
          </a:bodyPr>
          <a:lstStyle/>
          <a:p>
            <a:pPr marL="360000" indent="-360000" algn="just" fontAlgn="auto">
              <a:spcBef>
                <a:spcPts val="0"/>
              </a:spcBef>
              <a:spcAft>
                <a:spcPts val="0"/>
              </a:spcAft>
              <a:defRPr/>
            </a:pPr>
            <a:r>
              <a:rPr lang="it-IT" sz="1600" dirty="0">
                <a:latin typeface="+mn-lt"/>
              </a:rPr>
              <a:t>3)  Il risultato del fatto che le fenditure non siano puntiformi è che la figura sullo schermo è la composizione di una figura di interferenza e di una di diffrazione. Utilizzando il principio di indeterminazione calcola la larghezza della figura di diffrazione da ciascuna fenditura, che essenzialmente pone un limite al numero delle frange di interferenza che sono effettivamente visibili.  </a:t>
            </a:r>
          </a:p>
          <a:p>
            <a:pPr marL="342900" indent="-342900" algn="just" fontAlgn="auto">
              <a:spcBef>
                <a:spcPts val="0"/>
              </a:spcBef>
              <a:spcAft>
                <a:spcPts val="0"/>
              </a:spcAft>
              <a:buFontTx/>
              <a:buAutoNum type="arabicParenR"/>
              <a:defRPr/>
            </a:pPr>
            <a:endParaRPr lang="it-IT" sz="1600" dirty="0">
              <a:latin typeface="+mn-lt"/>
            </a:endParaRPr>
          </a:p>
        </p:txBody>
      </p:sp>
      <p:sp>
        <p:nvSpPr>
          <p:cNvPr id="12" name="Rectangle 11"/>
          <p:cNvSpPr/>
          <p:nvPr/>
        </p:nvSpPr>
        <p:spPr>
          <a:xfrm>
            <a:off x="392113" y="4335463"/>
            <a:ext cx="11152187" cy="1816100"/>
          </a:xfrm>
          <a:prstGeom prst="rect">
            <a:avLst/>
          </a:prstGeom>
        </p:spPr>
        <p:txBody>
          <a:bodyPr>
            <a:spAutoFit/>
          </a:bodyPr>
          <a:lstStyle/>
          <a:p>
            <a:pPr marL="360000" indent="-360000" algn="just" fontAlgn="auto">
              <a:spcBef>
                <a:spcPts val="0"/>
              </a:spcBef>
              <a:spcAft>
                <a:spcPts val="0"/>
              </a:spcAft>
              <a:defRPr/>
            </a:pPr>
            <a:r>
              <a:rPr lang="it-IT" sz="1600" dirty="0">
                <a:latin typeface="+mn-lt"/>
              </a:rPr>
              <a:t>4</a:t>
            </a:r>
            <a:r>
              <a:rPr lang="it-IT" sz="1600" dirty="0">
                <a:latin typeface="+mn-lt"/>
              </a:rPr>
              <a:t>)  L’apparato è tenuto sotto vuoto per evitare che gli elettroni collidano con molecole d’aria, venendo deviati e riducendo la visibilità della figura di interferenza. Se stimiamo il volume di una molecola di N</a:t>
            </a:r>
            <a:r>
              <a:rPr lang="it-IT" sz="1600" baseline="-25000" dirty="0">
                <a:latin typeface="+mn-lt"/>
              </a:rPr>
              <a:t>2</a:t>
            </a:r>
            <a:r>
              <a:rPr lang="it-IT" sz="1600" dirty="0">
                <a:latin typeface="+mn-lt"/>
              </a:rPr>
              <a:t> (principale componente dell’aria) con v = 4.0 ·10</a:t>
            </a:r>
            <a:r>
              <a:rPr lang="it-IT" sz="1600" baseline="30000" dirty="0">
                <a:latin typeface="+mn-lt"/>
              </a:rPr>
              <a:t>-28</a:t>
            </a:r>
            <a:r>
              <a:rPr lang="it-IT" sz="1600" dirty="0">
                <a:latin typeface="+mn-lt"/>
              </a:rPr>
              <a:t> m</a:t>
            </a:r>
            <a:r>
              <a:rPr lang="it-IT" sz="1600" baseline="30000" dirty="0">
                <a:latin typeface="+mn-lt"/>
              </a:rPr>
              <a:t>3</a:t>
            </a:r>
            <a:r>
              <a:rPr lang="it-IT" sz="1600" dirty="0">
                <a:latin typeface="+mn-lt"/>
              </a:rPr>
              <a:t> , qual è approssimativamente la probabilità che un elettrone collida con almeno una molecola all’interno dell’apparato (stimare tale probabilità con la frazione di volume totale occupata da molecole)? Quale sarebbe stata tale probabilità se l’esperimento fosse stato condotto senza fare il vuoto, cioè a pressione atmosferica? (N.B. non tenere conto del fatto che in tal caso l’apparato sarebbe esploso).</a:t>
            </a:r>
            <a:endParaRPr lang="it-IT" sz="1600" baseline="30000" dirty="0">
              <a:latin typeface="+mn-lt"/>
            </a:endParaRPr>
          </a:p>
          <a:p>
            <a:pPr marL="342900" indent="-342900" algn="just" fontAlgn="auto">
              <a:spcBef>
                <a:spcPts val="0"/>
              </a:spcBef>
              <a:spcAft>
                <a:spcPts val="0"/>
              </a:spcAft>
              <a:buFontTx/>
              <a:buAutoNum type="arabicParenR"/>
              <a:defRPr/>
            </a:pPr>
            <a:endParaRPr lang="it-IT" sz="1600"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ChangeArrowheads="1"/>
          </p:cNvSpPr>
          <p:nvPr/>
        </p:nvSpPr>
        <p:spPr bwMode="auto">
          <a:xfrm>
            <a:off x="2871788" y="271463"/>
            <a:ext cx="6929437" cy="646112"/>
          </a:xfrm>
          <a:prstGeom prst="rect">
            <a:avLst/>
          </a:prstGeom>
          <a:noFill/>
          <a:ln w="9525">
            <a:noFill/>
            <a:miter lim="800000"/>
            <a:headEnd/>
            <a:tailEnd/>
          </a:ln>
        </p:spPr>
        <p:txBody>
          <a:bodyPr>
            <a:spAutoFit/>
          </a:bodyPr>
          <a:lstStyle/>
          <a:p>
            <a:r>
              <a:rPr lang="it-IT" sz="3600">
                <a:latin typeface="Calibri" pitchFamily="34" charset="0"/>
              </a:rPr>
              <a:t>Quale ordine per gli  argomenti?</a:t>
            </a:r>
            <a:endParaRPr lang="en-US" sz="3600">
              <a:latin typeface="Calibri" pitchFamily="34" charset="0"/>
            </a:endParaRPr>
          </a:p>
        </p:txBody>
      </p:sp>
      <p:sp>
        <p:nvSpPr>
          <p:cNvPr id="6" name="TextBox 5"/>
          <p:cNvSpPr txBox="1"/>
          <p:nvPr/>
        </p:nvSpPr>
        <p:spPr>
          <a:xfrm>
            <a:off x="1150938" y="3324225"/>
            <a:ext cx="8963025" cy="2308225"/>
          </a:xfrm>
          <a:prstGeom prst="rect">
            <a:avLst/>
          </a:prstGeom>
          <a:noFill/>
        </p:spPr>
        <p:txBody>
          <a:bodyPr>
            <a:spAutoFit/>
          </a:bodyPr>
          <a:lstStyle/>
          <a:p>
            <a:pPr marL="285750" indent="-285750" algn="just" fontAlgn="auto">
              <a:spcBef>
                <a:spcPts val="0"/>
              </a:spcBef>
              <a:spcAft>
                <a:spcPts val="0"/>
              </a:spcAft>
              <a:buFont typeface="Arial" panose="020B0604020202020204" pitchFamily="34" charset="0"/>
              <a:buChar char="•"/>
              <a:defRPr/>
            </a:pPr>
            <a:r>
              <a:rPr lang="it-IT" dirty="0">
                <a:latin typeface="+mn-lt"/>
              </a:rPr>
              <a:t>La radiazione di corpo nero e l’ipotesi di </a:t>
            </a:r>
            <a:r>
              <a:rPr lang="it-IT" dirty="0" err="1">
                <a:latin typeface="+mn-lt"/>
              </a:rPr>
              <a:t>Planck</a:t>
            </a:r>
            <a:endParaRPr lang="it-IT" dirty="0">
              <a:latin typeface="+mn-lt"/>
            </a:endParaRPr>
          </a:p>
          <a:p>
            <a:pPr marL="285750" indent="-285750" algn="just" fontAlgn="auto">
              <a:spcBef>
                <a:spcPts val="0"/>
              </a:spcBef>
              <a:spcAft>
                <a:spcPts val="0"/>
              </a:spcAft>
              <a:buFont typeface="Arial" panose="020B0604020202020204" pitchFamily="34" charset="0"/>
              <a:buChar char="•"/>
              <a:defRPr/>
            </a:pPr>
            <a:r>
              <a:rPr lang="it-IT" dirty="0">
                <a:latin typeface="+mn-lt"/>
              </a:rPr>
              <a:t>L’effetto fotoelettrico</a:t>
            </a:r>
          </a:p>
          <a:p>
            <a:pPr marL="285750" indent="-285750" algn="just" fontAlgn="auto">
              <a:spcBef>
                <a:spcPts val="0"/>
              </a:spcBef>
              <a:spcAft>
                <a:spcPts val="0"/>
              </a:spcAft>
              <a:buFont typeface="Arial" panose="020B0604020202020204" pitchFamily="34" charset="0"/>
              <a:buChar char="•"/>
              <a:defRPr/>
            </a:pPr>
            <a:r>
              <a:rPr lang="it-IT" dirty="0">
                <a:latin typeface="+mn-lt"/>
              </a:rPr>
              <a:t>La quantità di moto di un fotone e l’effetto Compton</a:t>
            </a:r>
          </a:p>
          <a:p>
            <a:pPr marL="285750" indent="-285750" algn="just" fontAlgn="auto">
              <a:spcBef>
                <a:spcPts val="0"/>
              </a:spcBef>
              <a:spcAft>
                <a:spcPts val="0"/>
              </a:spcAft>
              <a:buFont typeface="Arial" panose="020B0604020202020204" pitchFamily="34" charset="0"/>
              <a:buChar char="•"/>
              <a:defRPr/>
            </a:pPr>
            <a:r>
              <a:rPr lang="it-IT" dirty="0">
                <a:latin typeface="+mn-lt"/>
              </a:rPr>
              <a:t>La lunghezza d’onda di De Broglie e la natura ondulatoria dei corpi materiali</a:t>
            </a:r>
          </a:p>
          <a:p>
            <a:pPr marL="285750" indent="-285750" algn="just" fontAlgn="auto">
              <a:spcBef>
                <a:spcPts val="0"/>
              </a:spcBef>
              <a:spcAft>
                <a:spcPts val="0"/>
              </a:spcAft>
              <a:buFont typeface="Arial" panose="020B0604020202020204" pitchFamily="34" charset="0"/>
              <a:buChar char="•"/>
              <a:defRPr/>
            </a:pPr>
            <a:r>
              <a:rPr lang="it-IT" dirty="0">
                <a:latin typeface="+mn-lt"/>
              </a:rPr>
              <a:t>Il principio di indeterminazione di </a:t>
            </a:r>
            <a:r>
              <a:rPr lang="it-IT" dirty="0" err="1">
                <a:latin typeface="+mn-lt"/>
              </a:rPr>
              <a:t>Heisenberg</a:t>
            </a:r>
            <a:endParaRPr lang="it-IT" dirty="0">
              <a:latin typeface="+mn-lt"/>
            </a:endParaRPr>
          </a:p>
          <a:p>
            <a:pPr marL="285750" indent="-285750" algn="just" fontAlgn="auto">
              <a:spcBef>
                <a:spcPts val="0"/>
              </a:spcBef>
              <a:spcAft>
                <a:spcPts val="0"/>
              </a:spcAft>
              <a:buFont typeface="Arial" panose="020B0604020202020204" pitchFamily="34" charset="0"/>
              <a:buChar char="•"/>
              <a:defRPr/>
            </a:pPr>
            <a:r>
              <a:rPr lang="it-IT" dirty="0">
                <a:latin typeface="+mn-lt"/>
              </a:rPr>
              <a:t>Gli spettri a righe e il modello di </a:t>
            </a:r>
            <a:r>
              <a:rPr lang="it-IT" dirty="0" err="1">
                <a:latin typeface="+mn-lt"/>
              </a:rPr>
              <a:t>Bohr</a:t>
            </a:r>
            <a:endParaRPr lang="it-IT" dirty="0">
              <a:latin typeface="+mn-lt"/>
            </a:endParaRPr>
          </a:p>
          <a:p>
            <a:pPr marL="285750" indent="-285750" algn="just" fontAlgn="auto">
              <a:spcBef>
                <a:spcPts val="0"/>
              </a:spcBef>
              <a:spcAft>
                <a:spcPts val="0"/>
              </a:spcAft>
              <a:buFont typeface="Arial" panose="020B0604020202020204" pitchFamily="34" charset="0"/>
              <a:buChar char="•"/>
              <a:defRPr/>
            </a:pPr>
            <a:r>
              <a:rPr lang="it-IT" dirty="0">
                <a:latin typeface="+mn-lt"/>
              </a:rPr>
              <a:t>L’atomo di idrogeno secondo la meccanica quantistica</a:t>
            </a:r>
          </a:p>
          <a:p>
            <a:pPr algn="just" fontAlgn="auto">
              <a:spcBef>
                <a:spcPts val="0"/>
              </a:spcBef>
              <a:spcAft>
                <a:spcPts val="0"/>
              </a:spcAft>
              <a:defRPr/>
            </a:pPr>
            <a:r>
              <a:rPr lang="it-IT" dirty="0">
                <a:latin typeface="+mn-lt"/>
              </a:rPr>
              <a:t>…</a:t>
            </a:r>
            <a:endParaRPr lang="it-IT" dirty="0">
              <a:latin typeface="+mn-lt"/>
            </a:endParaRPr>
          </a:p>
        </p:txBody>
      </p:sp>
      <p:sp>
        <p:nvSpPr>
          <p:cNvPr id="15363" name="TextBox 6"/>
          <p:cNvSpPr txBox="1">
            <a:spLocks noChangeArrowheads="1"/>
          </p:cNvSpPr>
          <p:nvPr/>
        </p:nvSpPr>
        <p:spPr bwMode="auto">
          <a:xfrm>
            <a:off x="1150938" y="2216150"/>
            <a:ext cx="8963025" cy="647700"/>
          </a:xfrm>
          <a:prstGeom prst="rect">
            <a:avLst/>
          </a:prstGeom>
          <a:noFill/>
          <a:ln w="9525">
            <a:noFill/>
            <a:miter lim="800000"/>
            <a:headEnd/>
            <a:tailEnd/>
          </a:ln>
        </p:spPr>
        <p:txBody>
          <a:bodyPr>
            <a:spAutoFit/>
          </a:bodyPr>
          <a:lstStyle/>
          <a:p>
            <a:pPr algn="just"/>
            <a:r>
              <a:rPr lang="it-IT">
                <a:latin typeface="Calibri" pitchFamily="34" charset="0"/>
              </a:rPr>
              <a:t>Seguiremo a grandi linee la scaletta di Cutnell-Johnson «Fisica.blu», di cui riportiamo l’indice delle sezioni degli esercizi. </a:t>
            </a:r>
          </a:p>
        </p:txBody>
      </p:sp>
      <p:sp>
        <p:nvSpPr>
          <p:cNvPr id="15364" name="TextBox 7"/>
          <p:cNvSpPr txBox="1">
            <a:spLocks noChangeArrowheads="1"/>
          </p:cNvSpPr>
          <p:nvPr/>
        </p:nvSpPr>
        <p:spPr bwMode="auto">
          <a:xfrm>
            <a:off x="1150938" y="1082675"/>
            <a:ext cx="9877425" cy="922338"/>
          </a:xfrm>
          <a:prstGeom prst="rect">
            <a:avLst/>
          </a:prstGeom>
          <a:noFill/>
          <a:ln w="9525">
            <a:noFill/>
            <a:miter lim="800000"/>
            <a:headEnd/>
            <a:tailEnd/>
          </a:ln>
        </p:spPr>
        <p:txBody>
          <a:bodyPr>
            <a:spAutoFit/>
          </a:bodyPr>
          <a:lstStyle/>
          <a:p>
            <a:pPr algn="just"/>
            <a:r>
              <a:rPr lang="it-IT">
                <a:latin typeface="Calibri" pitchFamily="34" charset="0"/>
              </a:rPr>
              <a:t>Le «scalette» dei libri di testo più comuni non sono poi così diverse. La principale differenziazione riguarda il posizionamento del modello di Bohr dell’atomo di idrogeno (all’inizio, nel contesto della «old quantum theory», o alla fine, in una discussione complessiva dei modelli atomici)</a:t>
            </a:r>
            <a:endParaRPr lang="it-IT" baseline="30000">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722313" y="115888"/>
            <a:ext cx="11107737" cy="523875"/>
          </a:xfrm>
          <a:prstGeom prst="rect">
            <a:avLst/>
          </a:prstGeom>
          <a:noFill/>
          <a:ln w="9525">
            <a:noFill/>
            <a:miter lim="800000"/>
            <a:headEnd/>
            <a:tailEnd/>
          </a:ln>
        </p:spPr>
        <p:txBody>
          <a:bodyPr>
            <a:spAutoFit/>
          </a:bodyPr>
          <a:lstStyle/>
          <a:p>
            <a:pPr algn="ctr"/>
            <a:r>
              <a:rPr lang="en-US" sz="2800">
                <a:latin typeface="Calibri" pitchFamily="34" charset="0"/>
              </a:rPr>
              <a:t>Costruire un fotomoltiplicatore</a:t>
            </a:r>
          </a:p>
        </p:txBody>
      </p:sp>
      <p:sp>
        <p:nvSpPr>
          <p:cNvPr id="46082" name="Rectangle 5"/>
          <p:cNvSpPr>
            <a:spLocks noChangeArrowheads="1"/>
          </p:cNvSpPr>
          <p:nvPr/>
        </p:nvSpPr>
        <p:spPr bwMode="auto">
          <a:xfrm>
            <a:off x="327025" y="693738"/>
            <a:ext cx="11229975" cy="2554287"/>
          </a:xfrm>
          <a:prstGeom prst="rect">
            <a:avLst/>
          </a:prstGeom>
          <a:noFill/>
          <a:ln w="9525">
            <a:noFill/>
            <a:miter lim="800000"/>
            <a:headEnd/>
            <a:tailEnd/>
          </a:ln>
        </p:spPr>
        <p:txBody>
          <a:bodyPr>
            <a:spAutoFit/>
          </a:bodyPr>
          <a:lstStyle/>
          <a:p>
            <a:pPr algn="just"/>
            <a:r>
              <a:rPr lang="it-IT" sz="1600">
                <a:latin typeface="Calibri" pitchFamily="34" charset="0"/>
              </a:rPr>
              <a:t>Il fotomoltiplicatore è costituito da un tubo in vetro al cui interno è stato praticato il vuoto, in cui è presente un anodo e diversi elettrodi che costituiscono i dinodi.</a:t>
            </a:r>
          </a:p>
          <a:p>
            <a:pPr algn="just"/>
            <a:r>
              <a:rPr lang="it-IT" sz="1600">
                <a:latin typeface="Calibri" pitchFamily="34" charset="0"/>
              </a:rPr>
              <a:t>I fotoni colpiscono attraverso una finestra di ingresso una superficie chiamata fotocatodo, ricoperta di uno strato di materiale che favorisce l'effetto fotoelettrico. A causa di questo effetto vengono emessi degli elettroni, chiamati fotoelettroniche sono focalizzati da un elettrodo verso lo stadio di moltiplicazione.</a:t>
            </a:r>
          </a:p>
          <a:p>
            <a:pPr algn="just"/>
            <a:r>
              <a:rPr lang="it-IT" sz="1600">
                <a:latin typeface="Calibri" pitchFamily="34" charset="0"/>
              </a:rPr>
              <a:t>Questo stadio è costituito da una serie di elettrodi ciascuno caricato ad un potenziale superiore al precedente. Il primo elettrone emesso per effetto fotoelettrico subisce una accelerazione a causa del campo elettrico e acquisisce energia cinetica. Quando l'elettrone colpisce il primo elettrodo del dinodo provoca l'emissione secondaria di diversi elettroni di minore energia. La struttura del sistema è progettata in modo che ciascun elettrone emesso da un elettrodo venga accelerato e provochi l'emissione di diversi elettroni dall'elettrodo successivo. </a:t>
            </a:r>
          </a:p>
        </p:txBody>
      </p:sp>
      <p:pic>
        <p:nvPicPr>
          <p:cNvPr id="46083" name="Picture 3" descr="750px-Photomultipliertube"/>
          <p:cNvPicPr>
            <a:picLocks noChangeAspect="1" noChangeArrowheads="1"/>
          </p:cNvPicPr>
          <p:nvPr/>
        </p:nvPicPr>
        <p:blipFill>
          <a:blip r:embed="rId2"/>
          <a:srcRect/>
          <a:stretch>
            <a:fillRect/>
          </a:stretch>
        </p:blipFill>
        <p:spPr bwMode="auto">
          <a:xfrm>
            <a:off x="1563688" y="3006725"/>
            <a:ext cx="5648325" cy="2362200"/>
          </a:xfrm>
          <a:prstGeom prst="rect">
            <a:avLst/>
          </a:prstGeom>
          <a:noFill/>
          <a:ln w="9525">
            <a:noFill/>
            <a:miter lim="800000"/>
            <a:headEnd/>
            <a:tailEnd/>
          </a:ln>
        </p:spPr>
      </p:pic>
      <p:sp>
        <p:nvSpPr>
          <p:cNvPr id="46084" name="Rectangle 2"/>
          <p:cNvSpPr>
            <a:spLocks noChangeArrowheads="1"/>
          </p:cNvSpPr>
          <p:nvPr/>
        </p:nvSpPr>
        <p:spPr bwMode="auto">
          <a:xfrm>
            <a:off x="327025" y="5368925"/>
            <a:ext cx="11366500" cy="1323975"/>
          </a:xfrm>
          <a:prstGeom prst="rect">
            <a:avLst/>
          </a:prstGeom>
          <a:noFill/>
          <a:ln w="9525">
            <a:noFill/>
            <a:miter lim="800000"/>
            <a:headEnd/>
            <a:tailEnd/>
          </a:ln>
        </p:spPr>
        <p:txBody>
          <a:bodyPr>
            <a:spAutoFit/>
          </a:bodyPr>
          <a:lstStyle/>
          <a:p>
            <a:r>
              <a:rPr lang="it-IT" sz="1600">
                <a:latin typeface="Calibri" pitchFamily="34" charset="0"/>
              </a:rPr>
              <a:t>Abbiamo tre diversi tipi di scintillatori  che emettono fotoni a diverse lunghezze d’onda  (S1 ultravioletto 380 nm – S2  blu 435 nm –S3 verde 540 nm )</a:t>
            </a:r>
          </a:p>
          <a:p>
            <a:r>
              <a:rPr lang="it-IT" sz="1600">
                <a:latin typeface="Calibri" pitchFamily="34" charset="0"/>
              </a:rPr>
              <a:t>Determinare per ciascuno di essi quale materiale possiamo utilizzare per rivestire il fotocatodo ne vari casi  e quale sarà la corrente emessa in condizioni di saturazione, considerando che al fotocatodo arrivano 10</a:t>
            </a:r>
            <a:r>
              <a:rPr lang="it-IT" sz="1600" baseline="30000">
                <a:latin typeface="Calibri" pitchFamily="34" charset="0"/>
              </a:rPr>
              <a:t>8</a:t>
            </a:r>
            <a:r>
              <a:rPr lang="it-IT" sz="1600">
                <a:latin typeface="Calibri" pitchFamily="34" charset="0"/>
              </a:rPr>
              <a:t> fotoni/s, ed assumendo per semplicità un’uguale efficienza quantica per tutti i materiali pari a  </a:t>
            </a:r>
            <a:r>
              <a:rPr lang="el-GR" sz="1600">
                <a:latin typeface="Calibri" pitchFamily="34" charset="0"/>
              </a:rPr>
              <a:t>η</a:t>
            </a:r>
            <a:r>
              <a:rPr lang="it-IT" sz="1600">
                <a:latin typeface="Calibri" pitchFamily="34" charset="0"/>
              </a:rPr>
              <a:t> = 10</a:t>
            </a:r>
            <a:r>
              <a:rPr lang="it-IT" sz="1600" baseline="30000">
                <a:latin typeface="Calibri" pitchFamily="34" charset="0"/>
              </a:rPr>
              <a:t>-2</a:t>
            </a:r>
            <a:r>
              <a:rPr lang="it-IT" sz="1600">
                <a:latin typeface="Calibri" pitchFamily="34" charset="0"/>
              </a:rPr>
              <a:t> .</a:t>
            </a:r>
          </a:p>
        </p:txBody>
      </p:sp>
      <p:graphicFrame>
        <p:nvGraphicFramePr>
          <p:cNvPr id="5" name="Table 4"/>
          <p:cNvGraphicFramePr>
            <a:graphicFrameLocks noGrp="1"/>
          </p:cNvGraphicFramePr>
          <p:nvPr/>
        </p:nvGraphicFramePr>
        <p:xfrm>
          <a:off x="8042275" y="3465513"/>
          <a:ext cx="2819400" cy="1174750"/>
        </p:xfrm>
        <a:graphic>
          <a:graphicData uri="http://schemas.openxmlformats.org/drawingml/2006/table">
            <a:tbl>
              <a:tblPr>
                <a:tableStyleId>{5C22544A-7EE6-4342-B048-85BDC9FD1C3A}</a:tableStyleId>
              </a:tblPr>
              <a:tblGrid>
                <a:gridCol w="1409700"/>
                <a:gridCol w="1409700"/>
              </a:tblGrid>
              <a:tr h="293518">
                <a:tc>
                  <a:txBody>
                    <a:bodyPr/>
                    <a:lstStyle/>
                    <a:p>
                      <a:pPr algn="just">
                        <a:spcAft>
                          <a:spcPts val="0"/>
                        </a:spcAft>
                      </a:pPr>
                      <a:r>
                        <a:rPr lang="it-IT" sz="1200">
                          <a:effectLst/>
                        </a:rPr>
                        <a:t>Element</a:t>
                      </a:r>
                      <a:endParaRPr lang="it-IT" sz="1200">
                        <a:effectLst/>
                        <a:latin typeface="Times New Roman" panose="02020603050405020304" pitchFamily="18" charset="0"/>
                        <a:ea typeface="Times New Roman" panose="02020603050405020304" pitchFamily="18" charset="0"/>
                      </a:endParaRPr>
                    </a:p>
                  </a:txBody>
                  <a:tcPr marL="19050" marR="19050" marT="19050" marB="19050" anchor="ctr"/>
                </a:tc>
                <a:tc>
                  <a:txBody>
                    <a:bodyPr/>
                    <a:lstStyle/>
                    <a:p>
                      <a:pPr algn="just">
                        <a:spcAft>
                          <a:spcPts val="0"/>
                        </a:spcAft>
                      </a:pPr>
                      <a:r>
                        <a:rPr lang="it-IT" sz="1200">
                          <a:effectLst/>
                        </a:rPr>
                        <a:t>Work Function(eV)</a:t>
                      </a:r>
                      <a:endParaRPr lang="it-IT" sz="1200">
                        <a:effectLst/>
                        <a:latin typeface="Times New Roman" panose="02020603050405020304" pitchFamily="18" charset="0"/>
                        <a:ea typeface="Times New Roman" panose="02020603050405020304" pitchFamily="18" charset="0"/>
                      </a:endParaRPr>
                    </a:p>
                  </a:txBody>
                  <a:tcPr marL="19050" marR="19050" marT="19050" marB="19050" anchor="ctr"/>
                </a:tc>
              </a:tr>
              <a:tr h="293518">
                <a:tc>
                  <a:txBody>
                    <a:bodyPr/>
                    <a:lstStyle/>
                    <a:p>
                      <a:pPr algn="just">
                        <a:spcAft>
                          <a:spcPts val="0"/>
                        </a:spcAft>
                      </a:pPr>
                      <a:r>
                        <a:rPr lang="it-IT" sz="1200">
                          <a:effectLst/>
                        </a:rPr>
                        <a:t>Cesium</a:t>
                      </a:r>
                      <a:endParaRPr lang="it-IT" sz="1200">
                        <a:effectLst/>
                        <a:latin typeface="Times New Roman" panose="02020603050405020304" pitchFamily="18" charset="0"/>
                        <a:ea typeface="Times New Roman" panose="02020603050405020304" pitchFamily="18" charset="0"/>
                      </a:endParaRPr>
                    </a:p>
                  </a:txBody>
                  <a:tcPr marL="19050" marR="19050" marT="19050" marB="19050" anchor="ctr"/>
                </a:tc>
                <a:tc>
                  <a:txBody>
                    <a:bodyPr/>
                    <a:lstStyle/>
                    <a:p>
                      <a:pPr algn="just">
                        <a:spcAft>
                          <a:spcPts val="0"/>
                        </a:spcAft>
                      </a:pPr>
                      <a:r>
                        <a:rPr lang="it-IT" sz="1200">
                          <a:effectLst/>
                        </a:rPr>
                        <a:t>2.1</a:t>
                      </a:r>
                      <a:endParaRPr lang="it-IT" sz="1200">
                        <a:effectLst/>
                        <a:latin typeface="Times New Roman" panose="02020603050405020304" pitchFamily="18" charset="0"/>
                        <a:ea typeface="Times New Roman" panose="02020603050405020304" pitchFamily="18" charset="0"/>
                      </a:endParaRPr>
                    </a:p>
                  </a:txBody>
                  <a:tcPr marL="19050" marR="19050" marT="19050" marB="19050" anchor="ctr"/>
                </a:tc>
              </a:tr>
              <a:tr h="293518">
                <a:tc>
                  <a:txBody>
                    <a:bodyPr/>
                    <a:lstStyle/>
                    <a:p>
                      <a:pPr algn="just">
                        <a:spcAft>
                          <a:spcPts val="0"/>
                        </a:spcAft>
                      </a:pPr>
                      <a:r>
                        <a:rPr lang="it-IT" sz="1200">
                          <a:effectLst/>
                        </a:rPr>
                        <a:t>Calcium</a:t>
                      </a:r>
                      <a:endParaRPr lang="it-IT" sz="1200">
                        <a:effectLst/>
                        <a:latin typeface="Times New Roman" panose="02020603050405020304" pitchFamily="18" charset="0"/>
                        <a:ea typeface="Times New Roman" panose="02020603050405020304" pitchFamily="18" charset="0"/>
                      </a:endParaRPr>
                    </a:p>
                  </a:txBody>
                  <a:tcPr marL="19050" marR="19050" marT="19050" marB="19050" anchor="ctr"/>
                </a:tc>
                <a:tc>
                  <a:txBody>
                    <a:bodyPr/>
                    <a:lstStyle/>
                    <a:p>
                      <a:pPr algn="just">
                        <a:spcAft>
                          <a:spcPts val="0"/>
                        </a:spcAft>
                      </a:pPr>
                      <a:r>
                        <a:rPr lang="it-IT" sz="1200">
                          <a:effectLst/>
                        </a:rPr>
                        <a:t>2.9</a:t>
                      </a:r>
                      <a:endParaRPr lang="it-IT" sz="1200">
                        <a:effectLst/>
                        <a:latin typeface="Times New Roman" panose="02020603050405020304" pitchFamily="18" charset="0"/>
                        <a:ea typeface="Times New Roman" panose="02020603050405020304" pitchFamily="18" charset="0"/>
                      </a:endParaRPr>
                    </a:p>
                  </a:txBody>
                  <a:tcPr marL="19050" marR="19050" marT="19050" marB="19050" anchor="ctr"/>
                </a:tc>
              </a:tr>
              <a:tr h="293518">
                <a:tc>
                  <a:txBody>
                    <a:bodyPr/>
                    <a:lstStyle/>
                    <a:p>
                      <a:pPr algn="just">
                        <a:spcAft>
                          <a:spcPts val="0"/>
                        </a:spcAft>
                      </a:pPr>
                      <a:r>
                        <a:rPr lang="it-IT" sz="1200">
                          <a:effectLst/>
                        </a:rPr>
                        <a:t>Carbon</a:t>
                      </a:r>
                      <a:endParaRPr lang="it-IT" sz="1200">
                        <a:effectLst/>
                        <a:latin typeface="Times New Roman" panose="02020603050405020304" pitchFamily="18" charset="0"/>
                        <a:ea typeface="Times New Roman" panose="02020603050405020304" pitchFamily="18" charset="0"/>
                      </a:endParaRPr>
                    </a:p>
                  </a:txBody>
                  <a:tcPr marL="19050" marR="19050" marT="19050" marB="19050" anchor="ctr"/>
                </a:tc>
                <a:tc>
                  <a:txBody>
                    <a:bodyPr/>
                    <a:lstStyle/>
                    <a:p>
                      <a:pPr algn="just">
                        <a:spcAft>
                          <a:spcPts val="0"/>
                        </a:spcAft>
                      </a:pPr>
                      <a:r>
                        <a:rPr lang="it-IT" sz="1200" dirty="0" smtClean="0">
                          <a:effectLst/>
                        </a:rPr>
                        <a:t>4.8</a:t>
                      </a:r>
                      <a:endParaRPr lang="it-IT" sz="1200" dirty="0">
                        <a:effectLst/>
                        <a:latin typeface="Times New Roman" panose="02020603050405020304" pitchFamily="18" charset="0"/>
                        <a:ea typeface="Times New Roman" panose="02020603050405020304" pitchFamily="18" charset="0"/>
                      </a:endParaRPr>
                    </a:p>
                  </a:txBody>
                  <a:tcPr marL="19050" marR="19050" marT="19050" marB="19050" anchor="ct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ChangeArrowheads="1"/>
          </p:cNvSpPr>
          <p:nvPr/>
        </p:nvSpPr>
        <p:spPr bwMode="auto">
          <a:xfrm>
            <a:off x="722313" y="115888"/>
            <a:ext cx="11107737" cy="523875"/>
          </a:xfrm>
          <a:prstGeom prst="rect">
            <a:avLst/>
          </a:prstGeom>
          <a:noFill/>
          <a:ln w="9525">
            <a:noFill/>
            <a:miter lim="800000"/>
            <a:headEnd/>
            <a:tailEnd/>
          </a:ln>
        </p:spPr>
        <p:txBody>
          <a:bodyPr>
            <a:spAutoFit/>
          </a:bodyPr>
          <a:lstStyle/>
          <a:p>
            <a:pPr algn="ctr"/>
            <a:r>
              <a:rPr lang="en-US" sz="2800">
                <a:latin typeface="Calibri" pitchFamily="34" charset="0"/>
              </a:rPr>
              <a:t>Lo studio spettrografico di un cristallo di Nickel</a:t>
            </a:r>
          </a:p>
        </p:txBody>
      </p:sp>
      <p:sp>
        <p:nvSpPr>
          <p:cNvPr id="47106" name="Rectangle 5"/>
          <p:cNvSpPr>
            <a:spLocks noChangeArrowheads="1"/>
          </p:cNvSpPr>
          <p:nvPr/>
        </p:nvSpPr>
        <p:spPr bwMode="auto">
          <a:xfrm>
            <a:off x="327025" y="693738"/>
            <a:ext cx="11229975" cy="1570037"/>
          </a:xfrm>
          <a:prstGeom prst="rect">
            <a:avLst/>
          </a:prstGeom>
          <a:noFill/>
          <a:ln w="9525">
            <a:noFill/>
            <a:miter lim="800000"/>
            <a:headEnd/>
            <a:tailEnd/>
          </a:ln>
        </p:spPr>
        <p:txBody>
          <a:bodyPr>
            <a:spAutoFit/>
          </a:bodyPr>
          <a:lstStyle/>
          <a:p>
            <a:pPr algn="just"/>
            <a:r>
              <a:rPr lang="it-IT" sz="1600">
                <a:latin typeface="Calibri" pitchFamily="34" charset="0"/>
              </a:rPr>
              <a:t>La diffrazione dei raggi X dei cristalli (XRD) è uno dei mezzi più potenti e consolidati per lo studio dei materiali. In questa tecnica l'immagine, prodotta dalla diffrazione dei raggi X attraverso lo spazio del reticolo atomico in un cristallo, viene registrata e quindi analizzata per rivelare la natura del reticolo. In genere, questo porta a determinare il materiale e la struttura molecolare di una sostanza.</a:t>
            </a:r>
          </a:p>
          <a:p>
            <a:pPr algn="just"/>
            <a:r>
              <a:rPr lang="it-IT" sz="1600">
                <a:latin typeface="Calibri" pitchFamily="34" charset="0"/>
              </a:rPr>
              <a:t>Per analizzare un campione di Nichel (d = 21.5 nm) utilizziamo un fascio di fotoni di potenza W=100 KeV/s emesso da una sorgente orientata come in figura. </a:t>
            </a:r>
          </a:p>
        </p:txBody>
      </p:sp>
      <p:sp>
        <p:nvSpPr>
          <p:cNvPr id="47107" name="Rectangle 2"/>
          <p:cNvSpPr>
            <a:spLocks noChangeArrowheads="1"/>
          </p:cNvSpPr>
          <p:nvPr/>
        </p:nvSpPr>
        <p:spPr bwMode="auto">
          <a:xfrm>
            <a:off x="327025" y="4737100"/>
            <a:ext cx="11366500" cy="1570038"/>
          </a:xfrm>
          <a:prstGeom prst="rect">
            <a:avLst/>
          </a:prstGeom>
          <a:noFill/>
          <a:ln w="9525">
            <a:noFill/>
            <a:miter lim="800000"/>
            <a:headEnd/>
            <a:tailEnd/>
          </a:ln>
        </p:spPr>
        <p:txBody>
          <a:bodyPr>
            <a:spAutoFit/>
          </a:bodyPr>
          <a:lstStyle/>
          <a:p>
            <a:pPr marL="342900" indent="-342900" algn="just">
              <a:buFont typeface="Calibri Light"/>
              <a:buAutoNum type="arabicPeriod"/>
            </a:pPr>
            <a:r>
              <a:rPr lang="it-IT" sz="1600">
                <a:latin typeface="Calibri" pitchFamily="34" charset="0"/>
              </a:rPr>
              <a:t> Considerando che il rate di emissione è di 137  fotoni emessi  al secondo a quale angolo osserveremo un massimo di diffrazione alla Bragg?</a:t>
            </a:r>
          </a:p>
          <a:p>
            <a:pPr marL="342900" indent="-342900" algn="just">
              <a:buFont typeface="Calibri Light"/>
              <a:buAutoNum type="arabicPeriod"/>
            </a:pPr>
            <a:r>
              <a:rPr lang="it-IT" sz="1600">
                <a:latin typeface="Calibri" pitchFamily="34" charset="0"/>
              </a:rPr>
              <a:t>Se sostituiamo la sorgente con una sorgente di elettroni con quale velocità devono essere emessi per ottenere come angolo del primo massimo 50°.</a:t>
            </a:r>
          </a:p>
          <a:p>
            <a:pPr marL="342900" indent="-342900" algn="just">
              <a:buFont typeface="Calibri Light"/>
              <a:buAutoNum type="arabicPeriod"/>
            </a:pPr>
            <a:r>
              <a:rPr lang="it-IT" sz="1600">
                <a:latin typeface="Calibri" pitchFamily="34" charset="0"/>
              </a:rPr>
              <a:t>Usualmente per la spettroscopia vengono utilizzati neutroni, quali pensi sia la ragione per cui sono preferibili ai  protoni che hanno praticamente la stessa massa? </a:t>
            </a:r>
          </a:p>
        </p:txBody>
      </p:sp>
      <p:pic>
        <p:nvPicPr>
          <p:cNvPr id="47108" name="Picture 2"/>
          <p:cNvPicPr>
            <a:picLocks noChangeAspect="1" noChangeArrowheads="1"/>
          </p:cNvPicPr>
          <p:nvPr/>
        </p:nvPicPr>
        <p:blipFill>
          <a:blip r:embed="rId2"/>
          <a:srcRect/>
          <a:stretch>
            <a:fillRect/>
          </a:stretch>
        </p:blipFill>
        <p:spPr bwMode="auto">
          <a:xfrm>
            <a:off x="4214813" y="2241550"/>
            <a:ext cx="3590925" cy="224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541338" y="992188"/>
            <a:ext cx="11109325" cy="708025"/>
          </a:xfrm>
          <a:prstGeom prst="rect">
            <a:avLst/>
          </a:prstGeom>
          <a:noFill/>
          <a:ln w="9525">
            <a:noFill/>
            <a:miter lim="800000"/>
            <a:headEnd/>
            <a:tailEnd/>
          </a:ln>
        </p:spPr>
        <p:txBody>
          <a:bodyPr>
            <a:spAutoFit/>
          </a:bodyPr>
          <a:lstStyle/>
          <a:p>
            <a:pPr algn="ctr"/>
            <a:r>
              <a:rPr lang="it-IT" sz="4000">
                <a:latin typeface="Calibri" pitchFamily="34" charset="0"/>
              </a:rPr>
              <a:t>I limiti dei libri di testo</a:t>
            </a:r>
          </a:p>
        </p:txBody>
      </p:sp>
      <p:sp>
        <p:nvSpPr>
          <p:cNvPr id="3" name="Rectangle 2"/>
          <p:cNvSpPr/>
          <p:nvPr/>
        </p:nvSpPr>
        <p:spPr>
          <a:xfrm>
            <a:off x="2151063" y="2908300"/>
            <a:ext cx="8564562" cy="1077913"/>
          </a:xfrm>
          <a:prstGeom prst="rect">
            <a:avLst/>
          </a:prstGeom>
          <a:solidFill>
            <a:schemeClr val="accent2">
              <a:lumMod val="20000"/>
              <a:lumOff val="80000"/>
            </a:schemeClr>
          </a:solidFill>
          <a:ln w="19050">
            <a:solidFill>
              <a:schemeClr val="tx1"/>
            </a:solidFill>
          </a:ln>
        </p:spPr>
        <p:txBody>
          <a:bodyPr>
            <a:spAutoFit/>
          </a:bodyPr>
          <a:lstStyle/>
          <a:p>
            <a:pPr algn="ctr" fontAlgn="auto">
              <a:spcBef>
                <a:spcPts val="0"/>
              </a:spcBef>
              <a:spcAft>
                <a:spcPts val="0"/>
              </a:spcAft>
              <a:defRPr/>
            </a:pPr>
            <a:r>
              <a:rPr lang="it-IT" sz="3200" dirty="0">
                <a:latin typeface="+mn-lt"/>
              </a:rPr>
              <a:t>Qual è (o quali sono) a vostro parere i principali limiti degli esercizi proposti dai libri di testo?</a:t>
            </a:r>
            <a:endParaRPr lang="it-IT" sz="3200" dirty="0">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579438" y="603250"/>
            <a:ext cx="10882312" cy="1477963"/>
          </a:xfrm>
          <a:prstGeom prst="rect">
            <a:avLst/>
          </a:prstGeom>
          <a:noFill/>
          <a:ln w="9525">
            <a:noFill/>
            <a:miter lim="800000"/>
            <a:headEnd/>
            <a:tailEnd/>
          </a:ln>
        </p:spPr>
        <p:txBody>
          <a:bodyPr>
            <a:spAutoFit/>
          </a:bodyPr>
          <a:lstStyle/>
          <a:p>
            <a:pPr algn="just"/>
            <a:r>
              <a:rPr lang="it-IT">
                <a:latin typeface="Calibri" pitchFamily="34" charset="0"/>
              </a:rPr>
              <a:t>Gli esercizi di testo non chiedono mai, o quasi mai, di calcolare direttamente la probabilità che qualcosa avvenga. A volte richiedono di trovare massimi e minimi di un fascio di elettroni che fa interferenza; talvolta di calcolare una "incertezza"  (spesso con una base concettuale non chiara); ma l'idea che un singolo evento quantistico avviene con una certa probabilità, e che questa probabilità è calcolata in modo diverso che in fisica classica è quasi completamente assente dagli esercizi scolastici.</a:t>
            </a:r>
          </a:p>
        </p:txBody>
      </p:sp>
      <p:sp>
        <p:nvSpPr>
          <p:cNvPr id="49154" name="Rectangle 4"/>
          <p:cNvSpPr>
            <a:spLocks noChangeArrowheads="1"/>
          </p:cNvSpPr>
          <p:nvPr/>
        </p:nvSpPr>
        <p:spPr bwMode="auto">
          <a:xfrm>
            <a:off x="579438" y="3465513"/>
            <a:ext cx="10882312" cy="646112"/>
          </a:xfrm>
          <a:prstGeom prst="rect">
            <a:avLst/>
          </a:prstGeom>
          <a:noFill/>
          <a:ln w="9525">
            <a:noFill/>
            <a:miter lim="800000"/>
            <a:headEnd/>
            <a:tailEnd/>
          </a:ln>
        </p:spPr>
        <p:txBody>
          <a:bodyPr>
            <a:spAutoFit/>
          </a:bodyPr>
          <a:lstStyle/>
          <a:p>
            <a:pPr algn="just"/>
            <a:r>
              <a:rPr lang="it-IT">
                <a:latin typeface="Calibri" pitchFamily="34" charset="0"/>
              </a:rPr>
              <a:t>Questo perché i libri di testo in generale non propongono un vero "modello" dei fenomeni quantistici, ma alcune formule, nessuna delle quali fornisce direttamente una probabilità.</a:t>
            </a:r>
            <a:endParaRPr lang="en-US">
              <a:latin typeface="Calibri" pitchFamily="34" charset="0"/>
            </a:endParaRPr>
          </a:p>
        </p:txBody>
      </p:sp>
      <p:sp>
        <p:nvSpPr>
          <p:cNvPr id="49155" name="Rectangle 5"/>
          <p:cNvSpPr>
            <a:spLocks noChangeArrowheads="1"/>
          </p:cNvSpPr>
          <p:nvPr/>
        </p:nvSpPr>
        <p:spPr bwMode="auto">
          <a:xfrm>
            <a:off x="889000" y="2328863"/>
            <a:ext cx="10447338" cy="523875"/>
          </a:xfrm>
          <a:prstGeom prst="rect">
            <a:avLst/>
          </a:prstGeom>
          <a:noFill/>
          <a:ln w="9525">
            <a:noFill/>
            <a:miter lim="800000"/>
            <a:headEnd/>
            <a:tailEnd/>
          </a:ln>
        </p:spPr>
        <p:txBody>
          <a:bodyPr>
            <a:spAutoFit/>
          </a:bodyPr>
          <a:lstStyle/>
          <a:p>
            <a:pPr algn="ctr"/>
            <a:r>
              <a:rPr lang="it-IT" sz="2800">
                <a:latin typeface="Calibri" pitchFamily="34" charset="0"/>
              </a:rPr>
              <a:t>Si perde, almeno negli esercizi, un aspetto fondamentale della teoria</a:t>
            </a:r>
          </a:p>
        </p:txBody>
      </p:sp>
      <p:sp>
        <p:nvSpPr>
          <p:cNvPr id="49156" name="Rectangle 6"/>
          <p:cNvSpPr>
            <a:spLocks noChangeArrowheads="1"/>
          </p:cNvSpPr>
          <p:nvPr/>
        </p:nvSpPr>
        <p:spPr bwMode="auto">
          <a:xfrm>
            <a:off x="708025" y="4724400"/>
            <a:ext cx="10753725" cy="369888"/>
          </a:xfrm>
          <a:prstGeom prst="rect">
            <a:avLst/>
          </a:prstGeom>
          <a:noFill/>
          <a:ln w="9525">
            <a:noFill/>
            <a:miter lim="800000"/>
            <a:headEnd/>
            <a:tailEnd/>
          </a:ln>
        </p:spPr>
        <p:txBody>
          <a:bodyPr>
            <a:spAutoFit/>
          </a:bodyPr>
          <a:lstStyle/>
          <a:p>
            <a:r>
              <a:rPr lang="it-IT">
                <a:latin typeface="Calibri" pitchFamily="34" charset="0"/>
              </a:rPr>
              <a:t>C’è un controesempio: Amaldi, che cerca di introdurre la trattazione alla Schrödinger della funzione d’onda.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ChangeArrowheads="1"/>
          </p:cNvSpPr>
          <p:nvPr/>
        </p:nvSpPr>
        <p:spPr bwMode="auto">
          <a:xfrm>
            <a:off x="730250" y="320675"/>
            <a:ext cx="11109325" cy="522288"/>
          </a:xfrm>
          <a:prstGeom prst="rect">
            <a:avLst/>
          </a:prstGeom>
          <a:noFill/>
          <a:ln w="9525">
            <a:noFill/>
            <a:miter lim="800000"/>
            <a:headEnd/>
            <a:tailEnd/>
          </a:ln>
        </p:spPr>
        <p:txBody>
          <a:bodyPr>
            <a:spAutoFit/>
          </a:bodyPr>
          <a:lstStyle/>
          <a:p>
            <a:pPr algn="ctr"/>
            <a:r>
              <a:rPr lang="it-IT" sz="2800">
                <a:latin typeface="Calibri" pitchFamily="34" charset="0"/>
              </a:rPr>
              <a:t>Alcuni esercizi di Amaldi sulla funzione d’onda</a:t>
            </a:r>
          </a:p>
        </p:txBody>
      </p:sp>
      <p:pic>
        <p:nvPicPr>
          <p:cNvPr id="50178" name="Picture 4"/>
          <p:cNvPicPr>
            <a:picLocks noChangeAspect="1"/>
          </p:cNvPicPr>
          <p:nvPr/>
        </p:nvPicPr>
        <p:blipFill>
          <a:blip r:embed="rId2"/>
          <a:srcRect/>
          <a:stretch>
            <a:fillRect/>
          </a:stretch>
        </p:blipFill>
        <p:spPr bwMode="auto">
          <a:xfrm>
            <a:off x="600075" y="1001713"/>
            <a:ext cx="4605338" cy="5446712"/>
          </a:xfrm>
          <a:prstGeom prst="rect">
            <a:avLst/>
          </a:prstGeom>
          <a:noFill/>
          <a:ln w="9525">
            <a:noFill/>
            <a:miter lim="800000"/>
            <a:headEnd/>
            <a:tailEnd/>
          </a:ln>
        </p:spPr>
      </p:pic>
      <p:sp>
        <p:nvSpPr>
          <p:cNvPr id="50179" name="Rectangle 5"/>
          <p:cNvSpPr>
            <a:spLocks noChangeArrowheads="1"/>
          </p:cNvSpPr>
          <p:nvPr/>
        </p:nvSpPr>
        <p:spPr bwMode="auto">
          <a:xfrm>
            <a:off x="6096000" y="1433513"/>
            <a:ext cx="5627688" cy="2308225"/>
          </a:xfrm>
          <a:prstGeom prst="rect">
            <a:avLst/>
          </a:prstGeom>
          <a:noFill/>
          <a:ln w="9525">
            <a:noFill/>
            <a:miter lim="800000"/>
            <a:headEnd/>
            <a:tailEnd/>
          </a:ln>
        </p:spPr>
        <p:txBody>
          <a:bodyPr>
            <a:spAutoFit/>
          </a:bodyPr>
          <a:lstStyle/>
          <a:p>
            <a:pPr algn="just"/>
            <a:r>
              <a:rPr lang="it-IT">
                <a:latin typeface="Calibri" pitchFamily="34" charset="0"/>
              </a:rPr>
              <a:t>Problema: il testo cerca di introdurre la funzione d’onda (che chiama «onda di probabilità»), senza usare i numeri complessi, come un oggetto che ha due componenti. Ma talvolta se ne dimentica: nell’esercizio 6 considera la funzione d’onda una funzione R -&gt; R. Avrebbe dovuto specificare che in questo caso la funzione d’onda è puramente reale o, usando il suo linguaggio, che la seconda componente è zero.</a:t>
            </a:r>
          </a:p>
        </p:txBody>
      </p:sp>
      <p:sp>
        <p:nvSpPr>
          <p:cNvPr id="7" name="Notched Right Arrow 6"/>
          <p:cNvSpPr/>
          <p:nvPr/>
        </p:nvSpPr>
        <p:spPr>
          <a:xfrm rot="10800000">
            <a:off x="5335588" y="2373313"/>
            <a:ext cx="628650" cy="4222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5"/>
          <p:cNvSpPr>
            <a:spLocks noChangeArrowheads="1"/>
          </p:cNvSpPr>
          <p:nvPr/>
        </p:nvSpPr>
        <p:spPr bwMode="auto">
          <a:xfrm>
            <a:off x="6249988" y="696913"/>
            <a:ext cx="5629275" cy="922337"/>
          </a:xfrm>
          <a:prstGeom prst="rect">
            <a:avLst/>
          </a:prstGeom>
          <a:noFill/>
          <a:ln w="9525">
            <a:noFill/>
            <a:miter lim="800000"/>
            <a:headEnd/>
            <a:tailEnd/>
          </a:ln>
        </p:spPr>
        <p:txBody>
          <a:bodyPr>
            <a:spAutoFit/>
          </a:bodyPr>
          <a:lstStyle/>
          <a:p>
            <a:pPr algn="just"/>
            <a:r>
              <a:rPr lang="it-IT">
                <a:latin typeface="Calibri" pitchFamily="34" charset="0"/>
              </a:rPr>
              <a:t>L’esercizio dà per scontato che l’alunno abbia capito che le funzioni d’onda corrispondenti al passaggio dall’una o dall’altra fenditura sono ortogonali.    </a:t>
            </a:r>
          </a:p>
        </p:txBody>
      </p:sp>
      <p:sp>
        <p:nvSpPr>
          <p:cNvPr id="7" name="Notched Right Arrow 6"/>
          <p:cNvSpPr/>
          <p:nvPr/>
        </p:nvSpPr>
        <p:spPr>
          <a:xfrm rot="10800000">
            <a:off x="5467350" y="947738"/>
            <a:ext cx="628650" cy="42068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1203" name="Picture 1"/>
          <p:cNvPicPr>
            <a:picLocks noChangeAspect="1"/>
          </p:cNvPicPr>
          <p:nvPr/>
        </p:nvPicPr>
        <p:blipFill>
          <a:blip r:embed="rId2"/>
          <a:srcRect/>
          <a:stretch>
            <a:fillRect/>
          </a:stretch>
        </p:blipFill>
        <p:spPr bwMode="auto">
          <a:xfrm>
            <a:off x="276225" y="415925"/>
            <a:ext cx="5035550" cy="4460875"/>
          </a:xfrm>
          <a:prstGeom prst="rect">
            <a:avLst/>
          </a:prstGeom>
          <a:noFill/>
          <a:ln w="9525">
            <a:noFill/>
            <a:miter lim="800000"/>
            <a:headEnd/>
            <a:tailEnd/>
          </a:ln>
        </p:spPr>
      </p:pic>
      <p:pic>
        <p:nvPicPr>
          <p:cNvPr id="51204" name="Picture 2"/>
          <p:cNvPicPr>
            <a:picLocks noChangeAspect="1"/>
          </p:cNvPicPr>
          <p:nvPr/>
        </p:nvPicPr>
        <p:blipFill>
          <a:blip r:embed="rId3"/>
          <a:srcRect/>
          <a:stretch>
            <a:fillRect/>
          </a:stretch>
        </p:blipFill>
        <p:spPr bwMode="auto">
          <a:xfrm>
            <a:off x="6249988" y="1876425"/>
            <a:ext cx="4895850" cy="480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a:spLocks noChangeArrowheads="1"/>
          </p:cNvSpPr>
          <p:nvPr/>
        </p:nvSpPr>
        <p:spPr bwMode="auto">
          <a:xfrm>
            <a:off x="541338" y="296863"/>
            <a:ext cx="11109325" cy="708025"/>
          </a:xfrm>
          <a:prstGeom prst="rect">
            <a:avLst/>
          </a:prstGeom>
          <a:noFill/>
          <a:ln w="9525">
            <a:noFill/>
            <a:miter lim="800000"/>
            <a:headEnd/>
            <a:tailEnd/>
          </a:ln>
        </p:spPr>
        <p:txBody>
          <a:bodyPr>
            <a:spAutoFit/>
          </a:bodyPr>
          <a:lstStyle/>
          <a:p>
            <a:pPr algn="ctr"/>
            <a:r>
              <a:rPr lang="it-IT" sz="4000">
                <a:latin typeface="Calibri" pitchFamily="34" charset="0"/>
              </a:rPr>
              <a:t>Due proposte della ricerca in didattica</a:t>
            </a:r>
          </a:p>
        </p:txBody>
      </p:sp>
      <p:sp>
        <p:nvSpPr>
          <p:cNvPr id="3" name="Rectangle 2"/>
          <p:cNvSpPr/>
          <p:nvPr/>
        </p:nvSpPr>
        <p:spPr>
          <a:xfrm>
            <a:off x="398463" y="1433513"/>
            <a:ext cx="11325225" cy="3970337"/>
          </a:xfrm>
          <a:prstGeom prst="rect">
            <a:avLst/>
          </a:prstGeom>
        </p:spPr>
        <p:txBody>
          <a:bodyPr>
            <a:spAutoFit/>
          </a:bodyPr>
          <a:lstStyle/>
          <a:p>
            <a:pPr algn="just" fontAlgn="auto">
              <a:spcBef>
                <a:spcPts val="0"/>
              </a:spcBef>
              <a:spcAft>
                <a:spcPts val="0"/>
              </a:spcAft>
              <a:defRPr/>
            </a:pPr>
            <a:r>
              <a:rPr lang="it-IT" dirty="0">
                <a:latin typeface="+mn-lt"/>
              </a:rPr>
              <a:t>Nella tradizione italiana della didattica della fisica si è generalmente ritenuto che l’approccio ala </a:t>
            </a:r>
            <a:r>
              <a:rPr lang="it-IT" dirty="0" err="1">
                <a:latin typeface="+mn-lt"/>
              </a:rPr>
              <a:t>Schrödinger</a:t>
            </a:r>
            <a:r>
              <a:rPr lang="it-IT" dirty="0">
                <a:latin typeface="+mn-lt"/>
              </a:rPr>
              <a:t> non fosse appropriato per una immediata trasposizione alla scuola superiore. Sono state elaborate varie proposte alternative per costruire un nucleo fondamentale della teoria quantistica per la didattica liceale; ci soffermiamo qui essenzialmente su due, entrambe le quali consentono di adottare un formalismo matematico relativamente semplice per calcolare le probabilità di singoli eventi quantistici:</a:t>
            </a:r>
          </a:p>
          <a:p>
            <a:pPr marL="285750" indent="-285750" algn="just" fontAlgn="auto">
              <a:spcBef>
                <a:spcPts val="0"/>
              </a:spcBef>
              <a:spcAft>
                <a:spcPts val="0"/>
              </a:spcAft>
              <a:buFont typeface="Arial" panose="020B0604020202020204" pitchFamily="34" charset="0"/>
              <a:buChar char="•"/>
              <a:defRPr/>
            </a:pPr>
            <a:r>
              <a:rPr lang="it-IT" dirty="0">
                <a:latin typeface="+mn-lt"/>
              </a:rPr>
              <a:t>L’approccio «spin first», sviluppato in Italia dall’Università di Udine, che partendo dalla fenomenologia della polarizzazione della luce arriva a costruire un formalismo matematico ed un apparato concettuale valido per sistemi a due stati (es. esperimenti di tipo Stern-</a:t>
            </a:r>
            <a:r>
              <a:rPr lang="it-IT" dirty="0" err="1">
                <a:latin typeface="+mn-lt"/>
              </a:rPr>
              <a:t>Gerlach</a:t>
            </a:r>
            <a:r>
              <a:rPr lang="it-IT" dirty="0">
                <a:latin typeface="+mn-lt"/>
              </a:rPr>
              <a:t> con particelle di spin ½).</a:t>
            </a:r>
          </a:p>
          <a:p>
            <a:pPr marL="285750" indent="-285750" algn="just" fontAlgn="auto">
              <a:spcBef>
                <a:spcPts val="0"/>
              </a:spcBef>
              <a:spcAft>
                <a:spcPts val="0"/>
              </a:spcAft>
              <a:buFont typeface="Arial" panose="020B0604020202020204" pitchFamily="34" charset="0"/>
              <a:buChar char="•"/>
              <a:defRPr/>
            </a:pPr>
            <a:r>
              <a:rPr lang="it-IT" dirty="0">
                <a:latin typeface="+mn-lt"/>
              </a:rPr>
              <a:t>L’approccio di </a:t>
            </a:r>
            <a:r>
              <a:rPr lang="it-IT" dirty="0" err="1">
                <a:latin typeface="+mn-lt"/>
              </a:rPr>
              <a:t>Feynman</a:t>
            </a:r>
            <a:r>
              <a:rPr lang="it-IT" dirty="0">
                <a:latin typeface="+mn-lt"/>
              </a:rPr>
              <a:t> della «somma sui cammini», sviluppato in Italia dall’Università di Torino, e più recentemente da quella di Pavia, di  che a partire dalla fenomenologia dell’interferenza e diffrazione della luce arriva a costruire un formalismo matematico ed un apparato concettuale valido essenzialmente per una singola particella senza considerare lo spin (gli stessi fenomeni che si possono trattare con un approccio alla </a:t>
            </a:r>
            <a:r>
              <a:rPr lang="it-IT" dirty="0" err="1">
                <a:latin typeface="+mn-lt"/>
              </a:rPr>
              <a:t>Schrödinger</a:t>
            </a:r>
            <a:r>
              <a:rPr lang="it-IT" dirty="0">
                <a:latin typeface="+mn-lt"/>
              </a:rPr>
              <a:t>, ma con un diverso linguaggio. </a:t>
            </a:r>
          </a:p>
          <a:p>
            <a:pPr marL="285750" indent="-285750" algn="just" fontAlgn="auto">
              <a:spcBef>
                <a:spcPts val="0"/>
              </a:spcBef>
              <a:spcAft>
                <a:spcPts val="0"/>
              </a:spcAft>
              <a:buFont typeface="Arial" panose="020B0604020202020204" pitchFamily="34" charset="0"/>
              <a:buChar char="•"/>
              <a:defRPr/>
            </a:pPr>
            <a:endParaRPr lang="it-IT" dirty="0">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ChangeArrowheads="1"/>
          </p:cNvSpPr>
          <p:nvPr/>
        </p:nvSpPr>
        <p:spPr bwMode="auto">
          <a:xfrm>
            <a:off x="541338" y="296863"/>
            <a:ext cx="11109325" cy="708025"/>
          </a:xfrm>
          <a:prstGeom prst="rect">
            <a:avLst/>
          </a:prstGeom>
          <a:noFill/>
          <a:ln w="9525">
            <a:noFill/>
            <a:miter lim="800000"/>
            <a:headEnd/>
            <a:tailEnd/>
          </a:ln>
        </p:spPr>
        <p:txBody>
          <a:bodyPr>
            <a:spAutoFit/>
          </a:bodyPr>
          <a:lstStyle/>
          <a:p>
            <a:pPr algn="ctr"/>
            <a:r>
              <a:rPr lang="it-IT" sz="4000">
                <a:latin typeface="Calibri" pitchFamily="34" charset="0"/>
              </a:rPr>
              <a:t>I due approcci: vantaggi, svantaggi, prerequisiti</a:t>
            </a:r>
          </a:p>
        </p:txBody>
      </p:sp>
      <p:sp>
        <p:nvSpPr>
          <p:cNvPr id="53250" name="Rectangle 2"/>
          <p:cNvSpPr>
            <a:spLocks noChangeArrowheads="1"/>
          </p:cNvSpPr>
          <p:nvPr/>
        </p:nvSpPr>
        <p:spPr bwMode="auto">
          <a:xfrm>
            <a:off x="4365625" y="1004888"/>
            <a:ext cx="4005263" cy="522287"/>
          </a:xfrm>
          <a:prstGeom prst="rect">
            <a:avLst/>
          </a:prstGeom>
          <a:noFill/>
          <a:ln w="9525">
            <a:noFill/>
            <a:miter lim="800000"/>
            <a:headEnd/>
            <a:tailEnd/>
          </a:ln>
        </p:spPr>
        <p:txBody>
          <a:bodyPr>
            <a:spAutoFit/>
          </a:bodyPr>
          <a:lstStyle/>
          <a:p>
            <a:pPr algn="just"/>
            <a:r>
              <a:rPr lang="it-IT" sz="2800">
                <a:latin typeface="Calibri" pitchFamily="34" charset="0"/>
              </a:rPr>
              <a:t>Approccio spin-first</a:t>
            </a:r>
          </a:p>
        </p:txBody>
      </p:sp>
      <p:sp>
        <p:nvSpPr>
          <p:cNvPr id="53251" name="Rectangle 4"/>
          <p:cNvSpPr>
            <a:spLocks noChangeArrowheads="1"/>
          </p:cNvSpPr>
          <p:nvPr/>
        </p:nvSpPr>
        <p:spPr bwMode="auto">
          <a:xfrm>
            <a:off x="395288" y="1527175"/>
            <a:ext cx="11325225" cy="2308225"/>
          </a:xfrm>
          <a:prstGeom prst="rect">
            <a:avLst/>
          </a:prstGeom>
          <a:noFill/>
          <a:ln w="9525">
            <a:noFill/>
            <a:miter lim="800000"/>
            <a:headEnd/>
            <a:tailEnd/>
          </a:ln>
        </p:spPr>
        <p:txBody>
          <a:bodyPr>
            <a:spAutoFit/>
          </a:bodyPr>
          <a:lstStyle/>
          <a:p>
            <a:pPr marL="285750" indent="-285750" algn="just">
              <a:buFont typeface="Arial" charset="0"/>
              <a:buChar char="•"/>
            </a:pPr>
            <a:r>
              <a:rPr lang="it-IT">
                <a:latin typeface="Calibri" pitchFamily="34" charset="0"/>
              </a:rPr>
              <a:t>Consente di partire da esperimenti reali (esperimenti sulla polarizzazione della luce).</a:t>
            </a:r>
          </a:p>
          <a:p>
            <a:pPr marL="285750" indent="-285750" algn="just">
              <a:buFont typeface="Arial" charset="0"/>
              <a:buChar char="•"/>
            </a:pPr>
            <a:r>
              <a:rPr lang="it-IT">
                <a:latin typeface="Calibri" pitchFamily="34" charset="0"/>
              </a:rPr>
              <a:t>Rende molto naturale l’introduzione di variabili complementari e quindi può facilitare la comprensione concettuale del principio di indeterminazione. </a:t>
            </a:r>
          </a:p>
          <a:p>
            <a:pPr marL="285750" indent="-285750" algn="just">
              <a:buFont typeface="Arial" charset="0"/>
              <a:buChar char="•"/>
            </a:pPr>
            <a:r>
              <a:rPr lang="it-IT">
                <a:latin typeface="Calibri" pitchFamily="34" charset="0"/>
              </a:rPr>
              <a:t>Consente di chiarire le basi concettuali della fisica quantistica (es. calcolo delle ampiezze e delle probabilità) e di discutere alcuni esperimenti moderni (es. basati sull’entanglement).</a:t>
            </a:r>
          </a:p>
          <a:p>
            <a:pPr marL="285750" indent="-285750" algn="just">
              <a:buFont typeface="Arial" charset="0"/>
              <a:buChar char="•"/>
            </a:pPr>
            <a:r>
              <a:rPr lang="it-IT">
                <a:latin typeface="Calibri" pitchFamily="34" charset="0"/>
              </a:rPr>
              <a:t>La connessione con fenomeni quantistici che non avvengono in uno spazio di Hilbert a due dimensioni non è immediata.</a:t>
            </a:r>
          </a:p>
          <a:p>
            <a:pPr marL="285750" indent="-285750" algn="just">
              <a:buFont typeface="Arial" charset="0"/>
              <a:buChar char="•"/>
            </a:pPr>
            <a:r>
              <a:rPr lang="it-IT">
                <a:latin typeface="Calibri" pitchFamily="34" charset="0"/>
              </a:rPr>
              <a:t>Preferibile (ma non obbligatorio) poter utilizzare elementi di algebra delle matrici.</a:t>
            </a:r>
          </a:p>
        </p:txBody>
      </p:sp>
      <p:sp>
        <p:nvSpPr>
          <p:cNvPr id="53252" name="Rectangle 5"/>
          <p:cNvSpPr>
            <a:spLocks noChangeArrowheads="1"/>
          </p:cNvSpPr>
          <p:nvPr/>
        </p:nvSpPr>
        <p:spPr bwMode="auto">
          <a:xfrm>
            <a:off x="4365625" y="3835400"/>
            <a:ext cx="4005263" cy="523875"/>
          </a:xfrm>
          <a:prstGeom prst="rect">
            <a:avLst/>
          </a:prstGeom>
          <a:noFill/>
          <a:ln w="9525">
            <a:noFill/>
            <a:miter lim="800000"/>
            <a:headEnd/>
            <a:tailEnd/>
          </a:ln>
        </p:spPr>
        <p:txBody>
          <a:bodyPr>
            <a:spAutoFit/>
          </a:bodyPr>
          <a:lstStyle/>
          <a:p>
            <a:pPr algn="just"/>
            <a:r>
              <a:rPr lang="it-IT" sz="2800">
                <a:latin typeface="Calibri" pitchFamily="34" charset="0"/>
              </a:rPr>
              <a:t>Approccio di Feynman</a:t>
            </a:r>
          </a:p>
        </p:txBody>
      </p:sp>
      <p:sp>
        <p:nvSpPr>
          <p:cNvPr id="53253" name="Rectangle 6"/>
          <p:cNvSpPr>
            <a:spLocks noChangeArrowheads="1"/>
          </p:cNvSpPr>
          <p:nvPr/>
        </p:nvSpPr>
        <p:spPr bwMode="auto">
          <a:xfrm>
            <a:off x="395288" y="4359275"/>
            <a:ext cx="11325225" cy="2030413"/>
          </a:xfrm>
          <a:prstGeom prst="rect">
            <a:avLst/>
          </a:prstGeom>
          <a:noFill/>
          <a:ln w="9525">
            <a:noFill/>
            <a:miter lim="800000"/>
            <a:headEnd/>
            <a:tailEnd/>
          </a:ln>
        </p:spPr>
        <p:txBody>
          <a:bodyPr>
            <a:spAutoFit/>
          </a:bodyPr>
          <a:lstStyle/>
          <a:p>
            <a:pPr marL="285750" indent="-285750" algn="just">
              <a:buFont typeface="Arial" charset="0"/>
              <a:buChar char="•"/>
            </a:pPr>
            <a:r>
              <a:rPr lang="it-IT">
                <a:latin typeface="Calibri" pitchFamily="34" charset="0"/>
              </a:rPr>
              <a:t>Consente di partire da esperimenti reali (esperimenti su interferenza e diffrazione della luce).</a:t>
            </a:r>
          </a:p>
          <a:p>
            <a:pPr marL="285750" indent="-285750" algn="just">
              <a:buFont typeface="Arial" charset="0"/>
              <a:buChar char="•"/>
            </a:pPr>
            <a:r>
              <a:rPr lang="it-IT">
                <a:latin typeface="Calibri" pitchFamily="34" charset="0"/>
              </a:rPr>
              <a:t>Rende molto naturale la discussione del problema della misura e la spiegazione del «dualismo onda-particella»</a:t>
            </a:r>
          </a:p>
          <a:p>
            <a:pPr marL="285750" indent="-285750" algn="just">
              <a:buFont typeface="Arial" charset="0"/>
              <a:buChar char="•"/>
            </a:pPr>
            <a:r>
              <a:rPr lang="it-IT">
                <a:latin typeface="Calibri" pitchFamily="34" charset="0"/>
              </a:rPr>
              <a:t>Consente di chiarire le basi concettuali della fisica quantistica (es. calcolo delle ampiezze e delle probabilità, indistinguibilità..) e di discutere esperimenti moderni di ottica quantistica (es. Zhou-Wag-Mandel, Hong-Ou-Mandel…)</a:t>
            </a:r>
          </a:p>
          <a:p>
            <a:pPr marL="285750" indent="-285750" algn="just">
              <a:buFont typeface="Arial" charset="0"/>
              <a:buChar char="•"/>
            </a:pPr>
            <a:r>
              <a:rPr lang="it-IT">
                <a:latin typeface="Calibri" pitchFamily="34" charset="0"/>
              </a:rPr>
              <a:t>La connessione con fenomeni quantistici che includono gradi di libertà di spin non è immediata.</a:t>
            </a:r>
          </a:p>
          <a:p>
            <a:pPr marL="285750" indent="-285750" algn="just">
              <a:buFont typeface="Arial" charset="0"/>
              <a:buChar char="•"/>
            </a:pPr>
            <a:r>
              <a:rPr lang="it-IT">
                <a:latin typeface="Calibri" pitchFamily="34" charset="0"/>
              </a:rPr>
              <a:t>Richiede una buona base di ottica ondulatoria, preferibilmente affrontata con il metodo dei fasori.</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541338" y="282575"/>
            <a:ext cx="11109325" cy="585788"/>
          </a:xfrm>
          <a:prstGeom prst="rect">
            <a:avLst/>
          </a:prstGeom>
          <a:noFill/>
          <a:ln w="9525">
            <a:noFill/>
            <a:miter lim="800000"/>
            <a:headEnd/>
            <a:tailEnd/>
          </a:ln>
        </p:spPr>
        <p:txBody>
          <a:bodyPr>
            <a:spAutoFit/>
          </a:bodyPr>
          <a:lstStyle/>
          <a:p>
            <a:pPr algn="ctr"/>
            <a:r>
              <a:rPr lang="it-IT" sz="3200">
                <a:latin typeface="Calibri" pitchFamily="34" charset="0"/>
              </a:rPr>
              <a:t>Un esempio di esercizio con  l’approccio spin-first</a:t>
            </a:r>
          </a:p>
        </p:txBody>
      </p:sp>
      <p:pic>
        <p:nvPicPr>
          <p:cNvPr id="54274" name="Picture 2"/>
          <p:cNvPicPr>
            <a:picLocks noChangeAspect="1"/>
          </p:cNvPicPr>
          <p:nvPr/>
        </p:nvPicPr>
        <p:blipFill>
          <a:blip r:embed="rId2"/>
          <a:srcRect/>
          <a:stretch>
            <a:fillRect/>
          </a:stretch>
        </p:blipFill>
        <p:spPr bwMode="auto">
          <a:xfrm>
            <a:off x="668338" y="1081088"/>
            <a:ext cx="6740525" cy="5475287"/>
          </a:xfrm>
          <a:prstGeom prst="rect">
            <a:avLst/>
          </a:prstGeom>
          <a:noFill/>
          <a:ln w="9525">
            <a:noFill/>
            <a:miter lim="800000"/>
            <a:headEnd/>
            <a:tailEnd/>
          </a:ln>
        </p:spPr>
      </p:pic>
      <p:sp>
        <p:nvSpPr>
          <p:cNvPr id="54275" name="Rectangle 4"/>
          <p:cNvSpPr>
            <a:spLocks noChangeArrowheads="1"/>
          </p:cNvSpPr>
          <p:nvPr/>
        </p:nvSpPr>
        <p:spPr bwMode="auto">
          <a:xfrm>
            <a:off x="7734300" y="1081088"/>
            <a:ext cx="4165600" cy="3416300"/>
          </a:xfrm>
          <a:prstGeom prst="rect">
            <a:avLst/>
          </a:prstGeom>
          <a:noFill/>
          <a:ln w="9525">
            <a:noFill/>
            <a:miter lim="800000"/>
            <a:headEnd/>
            <a:tailEnd/>
          </a:ln>
        </p:spPr>
        <p:txBody>
          <a:bodyPr>
            <a:spAutoFit/>
          </a:bodyPr>
          <a:lstStyle/>
          <a:p>
            <a:pPr algn="just"/>
            <a:r>
              <a:rPr lang="it-IT">
                <a:latin typeface="Calibri" pitchFamily="34" charset="0"/>
              </a:rPr>
              <a:t>Una tipica rappresentazione degli apparati Stern-Gerlach per la misura dello spin di un oggetto quantistico utilizzati nell’approccio spin-first. In questo caso, l’obiettivo dell’esercizio è mostrare la differenza tra probabilità classica e quantistica: la somma delle probabilità dei casi A e B non fornisce la probabilità del caso C. (Nel caso C all’uscita del secondo Stern-Gerlach vi è una «ricombinazione» e non un semplice mescolamento di due fasci distinguibili). </a:t>
            </a:r>
          </a:p>
        </p:txBody>
      </p:sp>
      <p:sp>
        <p:nvSpPr>
          <p:cNvPr id="54276" name="Rectangle 5"/>
          <p:cNvSpPr>
            <a:spLocks noChangeArrowheads="1"/>
          </p:cNvSpPr>
          <p:nvPr/>
        </p:nvSpPr>
        <p:spPr bwMode="auto">
          <a:xfrm>
            <a:off x="7734300" y="4711700"/>
            <a:ext cx="4165600" cy="1754188"/>
          </a:xfrm>
          <a:prstGeom prst="rect">
            <a:avLst/>
          </a:prstGeom>
          <a:noFill/>
          <a:ln w="9525">
            <a:noFill/>
            <a:miter lim="800000"/>
            <a:headEnd/>
            <a:tailEnd/>
          </a:ln>
        </p:spPr>
        <p:txBody>
          <a:bodyPr>
            <a:spAutoFit/>
          </a:bodyPr>
          <a:lstStyle/>
          <a:p>
            <a:pPr algn="just"/>
            <a:r>
              <a:rPr lang="it-IT">
                <a:latin typeface="Calibri" pitchFamily="34" charset="0"/>
              </a:rPr>
              <a:t>Da F. Ciralli, «Un percorso di meccanica quantistica basato sugli stati di spin», in «Fisica moderna per la scuola: materiali, aspetti e proposte per l’innovazione didattica e l’orientamento» a cura di M. Michelini, 2010.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ChangeArrowheads="1"/>
          </p:cNvSpPr>
          <p:nvPr/>
        </p:nvSpPr>
        <p:spPr bwMode="auto">
          <a:xfrm>
            <a:off x="541338" y="282575"/>
            <a:ext cx="11109325" cy="585788"/>
          </a:xfrm>
          <a:prstGeom prst="rect">
            <a:avLst/>
          </a:prstGeom>
          <a:noFill/>
          <a:ln w="9525">
            <a:noFill/>
            <a:miter lim="800000"/>
            <a:headEnd/>
            <a:tailEnd/>
          </a:ln>
        </p:spPr>
        <p:txBody>
          <a:bodyPr>
            <a:spAutoFit/>
          </a:bodyPr>
          <a:lstStyle/>
          <a:p>
            <a:pPr algn="ctr"/>
            <a:r>
              <a:rPr lang="it-IT" sz="3200">
                <a:latin typeface="Calibri" pitchFamily="34" charset="0"/>
              </a:rPr>
              <a:t>Esercizi con l’approccio di Feynman della somma sui cammini</a:t>
            </a:r>
          </a:p>
        </p:txBody>
      </p:sp>
      <p:pic>
        <p:nvPicPr>
          <p:cNvPr id="55298" name="Picture 1"/>
          <p:cNvPicPr>
            <a:picLocks noChangeAspect="1"/>
          </p:cNvPicPr>
          <p:nvPr/>
        </p:nvPicPr>
        <p:blipFill>
          <a:blip r:embed="rId2"/>
          <a:srcRect/>
          <a:stretch>
            <a:fillRect/>
          </a:stretch>
        </p:blipFill>
        <p:spPr bwMode="auto">
          <a:xfrm>
            <a:off x="1216025" y="1417638"/>
            <a:ext cx="3978275" cy="2743200"/>
          </a:xfrm>
          <a:prstGeom prst="rect">
            <a:avLst/>
          </a:prstGeom>
          <a:noFill/>
          <a:ln w="9525">
            <a:noFill/>
            <a:miter lim="800000"/>
            <a:headEnd/>
            <a:tailEnd/>
          </a:ln>
        </p:spPr>
      </p:pic>
      <p:sp>
        <p:nvSpPr>
          <p:cNvPr id="5" name="Rectangle 4"/>
          <p:cNvSpPr/>
          <p:nvPr/>
        </p:nvSpPr>
        <p:spPr>
          <a:xfrm>
            <a:off x="5632450" y="1878013"/>
            <a:ext cx="5654675" cy="4308475"/>
          </a:xfrm>
          <a:prstGeom prst="rect">
            <a:avLst/>
          </a:prstGeom>
        </p:spPr>
        <p:txBody>
          <a:bodyPr>
            <a:spAutoFit/>
          </a:bodyPr>
          <a:lstStyle/>
          <a:p>
            <a:pPr algn="just">
              <a:lnSpc>
                <a:spcPct val="107000"/>
              </a:lnSpc>
              <a:spcBef>
                <a:spcPts val="0"/>
              </a:spcBef>
              <a:spcAft>
                <a:spcPts val="0"/>
              </a:spcAft>
              <a:buSzPts val="1200"/>
              <a:tabLst>
                <a:tab pos="457200" algn="l"/>
              </a:tabLst>
              <a:defRPr/>
            </a:pPr>
            <a:r>
              <a:rPr lang="it-IT" sz="1600" dirty="0">
                <a:latin typeface="Calibri" panose="020F0502020204030204" pitchFamily="34" charset="0"/>
                <a:ea typeface="Calibri" panose="020F0502020204030204" pitchFamily="34" charset="0"/>
                <a:cs typeface="Symbol" panose="05050102010706020507" pitchFamily="18" charset="2"/>
              </a:rPr>
              <a:t>Si consideri un interferometro Mach-</a:t>
            </a:r>
            <a:r>
              <a:rPr lang="it-IT" sz="1600" dirty="0" err="1">
                <a:latin typeface="Calibri" panose="020F0502020204030204" pitchFamily="34" charset="0"/>
                <a:ea typeface="Calibri" panose="020F0502020204030204" pitchFamily="34" charset="0"/>
                <a:cs typeface="Symbol" panose="05050102010706020507" pitchFamily="18" charset="2"/>
              </a:rPr>
              <a:t>Zehnder</a:t>
            </a:r>
            <a:r>
              <a:rPr lang="it-IT" sz="1600" dirty="0">
                <a:latin typeface="Calibri" panose="020F0502020204030204" pitchFamily="34" charset="0"/>
                <a:ea typeface="Calibri" panose="020F0502020204030204" pitchFamily="34" charset="0"/>
                <a:cs typeface="Symbol" panose="05050102010706020507" pitchFamily="18" charset="2"/>
              </a:rPr>
              <a:t>, come riportato nella figura a lato. La sorgente che emette un fotone alla volta è una sorgente a luce rossa con </a:t>
            </a:r>
            <a:r>
              <a:rPr lang="it-IT" sz="1600" dirty="0">
                <a:latin typeface="Symbol" panose="05050102010706020507" pitchFamily="18" charset="2"/>
                <a:ea typeface="Calibri" panose="020F0502020204030204" pitchFamily="34" charset="0"/>
                <a:cs typeface="Symbol" panose="05050102010706020507" pitchFamily="18" charset="2"/>
              </a:rPr>
              <a:t>l=</a:t>
            </a:r>
            <a:r>
              <a:rPr lang="it-IT" sz="1600" dirty="0">
                <a:latin typeface="Calibri" panose="020F0502020204030204" pitchFamily="34" charset="0"/>
                <a:ea typeface="Calibri" panose="020F0502020204030204" pitchFamily="34" charset="0"/>
                <a:cs typeface="Symbol" panose="05050102010706020507" pitchFamily="18" charset="2"/>
              </a:rPr>
              <a:t>650 nm. </a:t>
            </a:r>
          </a:p>
          <a:p>
            <a:pPr marL="342900" indent="-342900" algn="just">
              <a:lnSpc>
                <a:spcPct val="107000"/>
              </a:lnSpc>
              <a:spcBef>
                <a:spcPts val="0"/>
              </a:spcBef>
              <a:spcAft>
                <a:spcPts val="0"/>
              </a:spcAft>
              <a:buSzPts val="1200"/>
              <a:buFontTx/>
              <a:buAutoNum type="arabicPeriod"/>
              <a:tabLst>
                <a:tab pos="457200" algn="l"/>
              </a:tabLst>
              <a:defRPr/>
            </a:pPr>
            <a:r>
              <a:rPr lang="it-IT" sz="1600" dirty="0">
                <a:latin typeface="Calibri" panose="020F0502020204030204" pitchFamily="34" charset="0"/>
                <a:ea typeface="Calibri" panose="020F0502020204030204" pitchFamily="34" charset="0"/>
                <a:cs typeface="Symbol" panose="05050102010706020507" pitchFamily="18" charset="2"/>
              </a:rPr>
              <a:t>Se i due bracci sono simmetrici, qual è la probabilità di rivelare il fotone a ciascuno dei due rivelatori A e B? (ricordare il comportamento asimmetrico dei </a:t>
            </a:r>
            <a:r>
              <a:rPr lang="it-IT" sz="1600" dirty="0" err="1">
                <a:latin typeface="Calibri" panose="020F0502020204030204" pitchFamily="34" charset="0"/>
                <a:ea typeface="Calibri" panose="020F0502020204030204" pitchFamily="34" charset="0"/>
                <a:cs typeface="Symbol" panose="05050102010706020507" pitchFamily="18" charset="2"/>
              </a:rPr>
              <a:t>beam</a:t>
            </a:r>
            <a:r>
              <a:rPr lang="it-IT" sz="1600" dirty="0">
                <a:latin typeface="Calibri" panose="020F0502020204030204" pitchFamily="34" charset="0"/>
                <a:ea typeface="Calibri" panose="020F0502020204030204" pitchFamily="34" charset="0"/>
                <a:cs typeface="Symbol" panose="05050102010706020507" pitchFamily="18" charset="2"/>
              </a:rPr>
              <a:t> </a:t>
            </a:r>
            <a:r>
              <a:rPr lang="it-IT" sz="1600" dirty="0" err="1">
                <a:latin typeface="Calibri" panose="020F0502020204030204" pitchFamily="34" charset="0"/>
                <a:ea typeface="Calibri" panose="020F0502020204030204" pitchFamily="34" charset="0"/>
                <a:cs typeface="Symbol" panose="05050102010706020507" pitchFamily="18" charset="2"/>
              </a:rPr>
              <a:t>splitter</a:t>
            </a:r>
            <a:r>
              <a:rPr lang="it-IT" sz="1600" dirty="0">
                <a:latin typeface="Calibri" panose="020F0502020204030204" pitchFamily="34" charset="0"/>
                <a:ea typeface="Calibri" panose="020F0502020204030204" pitchFamily="34" charset="0"/>
                <a:cs typeface="Symbol" panose="05050102010706020507" pitchFamily="18" charset="2"/>
              </a:rPr>
              <a:t>)</a:t>
            </a:r>
          </a:p>
          <a:p>
            <a:pPr marL="342900" indent="-342900" algn="just">
              <a:lnSpc>
                <a:spcPct val="107000"/>
              </a:lnSpc>
              <a:spcBef>
                <a:spcPts val="0"/>
              </a:spcBef>
              <a:spcAft>
                <a:spcPts val="0"/>
              </a:spcAft>
              <a:buSzPts val="1200"/>
              <a:buFontTx/>
              <a:buAutoNum type="arabicPeriod"/>
              <a:tabLst>
                <a:tab pos="457200" algn="l"/>
              </a:tabLst>
              <a:defRPr/>
            </a:pPr>
            <a:r>
              <a:rPr lang="it-IT" sz="1600" dirty="0">
                <a:latin typeface="Calibri" panose="020F0502020204030204" pitchFamily="34" charset="0"/>
                <a:ea typeface="Calibri" panose="020F0502020204030204" pitchFamily="34" charset="0"/>
                <a:cs typeface="Symbol" panose="05050102010706020507" pitchFamily="18" charset="2"/>
              </a:rPr>
              <a:t>Si ipotizzi che il ramo superiore del Mach-</a:t>
            </a:r>
            <a:r>
              <a:rPr lang="it-IT" sz="1600" dirty="0" err="1">
                <a:latin typeface="Calibri" panose="020F0502020204030204" pitchFamily="34" charset="0"/>
                <a:ea typeface="Calibri" panose="020F0502020204030204" pitchFamily="34" charset="0"/>
                <a:cs typeface="Symbol" panose="05050102010706020507" pitchFamily="18" charset="2"/>
              </a:rPr>
              <a:t>Zehnder</a:t>
            </a:r>
            <a:r>
              <a:rPr lang="it-IT" sz="1600" dirty="0">
                <a:latin typeface="Calibri" panose="020F0502020204030204" pitchFamily="34" charset="0"/>
                <a:ea typeface="Calibri" panose="020F0502020204030204" pitchFamily="34" charset="0"/>
                <a:cs typeface="Symbol" panose="05050102010706020507" pitchFamily="18" charset="2"/>
              </a:rPr>
              <a:t> (il tratto BS1-M1-BS2) sia più lungo di quello inferiore di 200 nm. Si calcoli la probabilità che un fotone raggiunga ognuno dei rilevatori.</a:t>
            </a:r>
          </a:p>
          <a:p>
            <a:pPr marL="342900" indent="-342900" algn="just">
              <a:lnSpc>
                <a:spcPct val="107000"/>
              </a:lnSpc>
              <a:spcBef>
                <a:spcPts val="0"/>
              </a:spcBef>
              <a:spcAft>
                <a:spcPts val="0"/>
              </a:spcAft>
              <a:buSzPts val="1200"/>
              <a:buFontTx/>
              <a:buAutoNum type="arabicPeriod"/>
              <a:tabLst>
                <a:tab pos="457200" algn="l"/>
              </a:tabLst>
              <a:defRPr/>
            </a:pPr>
            <a:r>
              <a:rPr lang="it-IT" sz="1600" dirty="0">
                <a:latin typeface="Calibri" panose="020F0502020204030204" pitchFamily="34" charset="0"/>
                <a:ea typeface="Calibri" panose="020F0502020204030204" pitchFamily="34" charset="0"/>
                <a:cs typeface="Symbol" panose="05050102010706020507" pitchFamily="18" charset="2"/>
              </a:rPr>
              <a:t>Si ipotizzi che, nel caso in cui l’apparato sia nuovamente simmetrico, si effettui una misura «</a:t>
            </a:r>
            <a:r>
              <a:rPr lang="it-IT" sz="1600" dirty="0" err="1">
                <a:latin typeface="Calibri" panose="020F0502020204030204" pitchFamily="34" charset="0"/>
                <a:ea typeface="Calibri" panose="020F0502020204030204" pitchFamily="34" charset="0"/>
                <a:cs typeface="Symbol" panose="05050102010706020507" pitchFamily="18" charset="2"/>
              </a:rPr>
              <a:t>which</a:t>
            </a:r>
            <a:r>
              <a:rPr lang="it-IT" sz="1600" dirty="0">
                <a:latin typeface="Calibri" panose="020F0502020204030204" pitchFamily="34" charset="0"/>
                <a:ea typeface="Calibri" panose="020F0502020204030204" pitchFamily="34" charset="0"/>
                <a:cs typeface="Symbol" panose="05050102010706020507" pitchFamily="18" charset="2"/>
              </a:rPr>
              <a:t> way» attraverso un rivelatore intermedio C che rivela l’eventuale passaggio fotone, senza in altro modo interferire col suo cammino. qual è ora la probabilità di rivelare il fotone a ciascuno dei due rivelatori A e B? </a:t>
            </a:r>
            <a:endParaRPr lang="it-IT" sz="1600" dirty="0">
              <a:latin typeface="Calibri" panose="020F0502020204030204" pitchFamily="34" charset="0"/>
              <a:ea typeface="Calibri" panose="020F0502020204030204" pitchFamily="34" charset="0"/>
              <a:cs typeface="Symbol" panose="05050102010706020507" pitchFamily="18" charset="2"/>
            </a:endParaRPr>
          </a:p>
        </p:txBody>
      </p:sp>
      <p:sp>
        <p:nvSpPr>
          <p:cNvPr id="55300" name="Rectangle 5"/>
          <p:cNvSpPr>
            <a:spLocks noChangeArrowheads="1"/>
          </p:cNvSpPr>
          <p:nvPr/>
        </p:nvSpPr>
        <p:spPr bwMode="auto">
          <a:xfrm>
            <a:off x="1292225" y="1049338"/>
            <a:ext cx="9607550" cy="368300"/>
          </a:xfrm>
          <a:prstGeom prst="rect">
            <a:avLst/>
          </a:prstGeom>
          <a:noFill/>
          <a:ln w="9525">
            <a:noFill/>
            <a:miter lim="800000"/>
            <a:headEnd/>
            <a:tailEnd/>
          </a:ln>
        </p:spPr>
        <p:txBody>
          <a:bodyPr>
            <a:spAutoFit/>
          </a:bodyPr>
          <a:lstStyle/>
          <a:p>
            <a:r>
              <a:rPr lang="it-IT">
                <a:latin typeface="Calibri" pitchFamily="34" charset="0"/>
              </a:rPr>
              <a:t>Esercizi su esperimenti di ottica quantistica con interferometri (Mach-Zehnder, Michelson…)</a:t>
            </a:r>
          </a:p>
        </p:txBody>
      </p:sp>
      <p:pic>
        <p:nvPicPr>
          <p:cNvPr id="55301" name="Picture 6"/>
          <p:cNvPicPr>
            <a:picLocks noChangeAspect="1"/>
          </p:cNvPicPr>
          <p:nvPr/>
        </p:nvPicPr>
        <p:blipFill>
          <a:blip r:embed="rId3"/>
          <a:srcRect/>
          <a:stretch>
            <a:fillRect/>
          </a:stretch>
        </p:blipFill>
        <p:spPr bwMode="auto">
          <a:xfrm>
            <a:off x="1216025" y="4106863"/>
            <a:ext cx="3660775" cy="2751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338" y="2189163"/>
            <a:ext cx="10855325" cy="4246562"/>
          </a:xfrm>
          <a:prstGeom prst="rect">
            <a:avLst/>
          </a:prstGeom>
        </p:spPr>
        <p:txBody>
          <a:bodyPr>
            <a:spAutoFit/>
          </a:bodyPr>
          <a:lstStyle/>
          <a:p>
            <a:pPr marL="642352" lvl="1" indent="-285750" algn="just" fontAlgn="auto">
              <a:spcBef>
                <a:spcPts val="0"/>
              </a:spcBef>
              <a:spcAft>
                <a:spcPts val="0"/>
              </a:spcAft>
              <a:buClr>
                <a:srgbClr val="E5C6C3"/>
              </a:buClr>
              <a:buFont typeface="Arial" panose="020B0604020202020204" pitchFamily="34" charset="0"/>
              <a:buChar char="•"/>
              <a:defRPr/>
            </a:pPr>
            <a:r>
              <a:rPr lang="it-IT" sz="2400" dirty="0">
                <a:latin typeface="+mn-lt"/>
              </a:rPr>
              <a:t>Riguardo il dualismo onda-particella:</a:t>
            </a:r>
          </a:p>
          <a:p>
            <a:pPr marL="998953" lvl="2" indent="-285750" algn="just" fontAlgn="auto">
              <a:spcBef>
                <a:spcPts val="0"/>
              </a:spcBef>
              <a:spcAft>
                <a:spcPts val="0"/>
              </a:spcAft>
              <a:buClr>
                <a:srgbClr val="E5C6C3"/>
              </a:buClr>
              <a:buFont typeface="Arial" panose="020B0604020202020204" pitchFamily="34" charset="0"/>
              <a:buChar char="•"/>
              <a:defRPr/>
            </a:pPr>
            <a:r>
              <a:rPr lang="it-IT" dirty="0">
                <a:latin typeface="+mn-lt"/>
              </a:rPr>
              <a:t>I fotoni / gli elettroni si muovono lungo traiettorie ondulatorie.</a:t>
            </a:r>
          </a:p>
          <a:p>
            <a:pPr marL="998953" lvl="2" indent="-285750" algn="just" fontAlgn="auto">
              <a:spcBef>
                <a:spcPts val="0"/>
              </a:spcBef>
              <a:spcAft>
                <a:spcPts val="0"/>
              </a:spcAft>
              <a:buClr>
                <a:srgbClr val="E5C6C3"/>
              </a:buClr>
              <a:buFont typeface="Arial" panose="020B0604020202020204" pitchFamily="34" charset="0"/>
              <a:buChar char="•"/>
              <a:defRPr/>
            </a:pPr>
            <a:r>
              <a:rPr lang="it-IT" dirty="0">
                <a:latin typeface="+mn-lt"/>
              </a:rPr>
              <a:t>Nell’esperimento della doppia fenditura, la figura di interferenza è dovuta a collisioni o interazioni tra diversi oggetti quantistici.</a:t>
            </a:r>
          </a:p>
          <a:p>
            <a:pPr marL="998953" lvl="2" indent="-285750" algn="just" fontAlgn="auto">
              <a:spcBef>
                <a:spcPts val="0"/>
              </a:spcBef>
              <a:spcAft>
                <a:spcPts val="0"/>
              </a:spcAft>
              <a:buClr>
                <a:srgbClr val="E5C6C3"/>
              </a:buClr>
              <a:buFont typeface="Arial" panose="020B0604020202020204" pitchFamily="34" charset="0"/>
              <a:buChar char="•"/>
              <a:defRPr/>
            </a:pPr>
            <a:r>
              <a:rPr lang="it-IT" dirty="0">
                <a:latin typeface="+mn-lt"/>
              </a:rPr>
              <a:t>Gli oggetti quantistici sono “grumi” estesi di materia o energia che possono dividersi e ricombinarsi </a:t>
            </a:r>
          </a:p>
          <a:p>
            <a:pPr marL="642352" lvl="1" indent="-285750" algn="just" fontAlgn="auto">
              <a:spcBef>
                <a:spcPts val="0"/>
              </a:spcBef>
              <a:spcAft>
                <a:spcPts val="0"/>
              </a:spcAft>
              <a:buClr>
                <a:srgbClr val="E5C6C3"/>
              </a:buClr>
              <a:buFont typeface="Arial" panose="020B0604020202020204" pitchFamily="34" charset="0"/>
              <a:buChar char="•"/>
              <a:defRPr/>
            </a:pPr>
            <a:r>
              <a:rPr lang="it-IT" sz="2400" dirty="0">
                <a:latin typeface="+mn-lt"/>
              </a:rPr>
              <a:t>Riguardo il principio di indeterminazione:</a:t>
            </a:r>
          </a:p>
          <a:p>
            <a:pPr marL="998953" lvl="2" indent="-285750" algn="just" fontAlgn="auto">
              <a:spcBef>
                <a:spcPts val="0"/>
              </a:spcBef>
              <a:spcAft>
                <a:spcPts val="0"/>
              </a:spcAft>
              <a:buClr>
                <a:srgbClr val="E5C6C3"/>
              </a:buClr>
              <a:buFont typeface="Arial" panose="020B0604020202020204" pitchFamily="34" charset="0"/>
              <a:buChar char="•"/>
              <a:defRPr/>
            </a:pPr>
            <a:r>
              <a:rPr lang="it-IT" dirty="0">
                <a:latin typeface="+mn-lt"/>
              </a:rPr>
              <a:t>Esprime l’errore di misura, o deviazione da un ”vero” valore dovuto a limitazioni sperimentali.</a:t>
            </a:r>
          </a:p>
          <a:p>
            <a:pPr marL="998953" lvl="2" indent="-285750" algn="just" fontAlgn="auto">
              <a:spcBef>
                <a:spcPts val="0"/>
              </a:spcBef>
              <a:spcAft>
                <a:spcPts val="0"/>
              </a:spcAft>
              <a:buClr>
                <a:srgbClr val="E5C6C3"/>
              </a:buClr>
              <a:buFont typeface="Arial" panose="020B0604020202020204" pitchFamily="34" charset="0"/>
              <a:buChar char="•"/>
              <a:defRPr/>
            </a:pPr>
            <a:r>
              <a:rPr lang="it-IT" dirty="0">
                <a:latin typeface="+mn-lt"/>
              </a:rPr>
              <a:t>Esprime un inevitabile disturbo fisico dell’apparato di misura sull’oggetto quantistico osservato (come nel “microscopio di </a:t>
            </a:r>
            <a:r>
              <a:rPr lang="it-IT" dirty="0" err="1">
                <a:latin typeface="+mn-lt"/>
              </a:rPr>
              <a:t>Heisenberg</a:t>
            </a:r>
            <a:r>
              <a:rPr lang="it-IT" dirty="0">
                <a:latin typeface="+mn-lt"/>
              </a:rPr>
              <a:t>”)</a:t>
            </a:r>
          </a:p>
          <a:p>
            <a:pPr marL="541753" lvl="1" indent="-285750" algn="just" fontAlgn="auto">
              <a:spcBef>
                <a:spcPts val="0"/>
              </a:spcBef>
              <a:spcAft>
                <a:spcPts val="0"/>
              </a:spcAft>
              <a:buClr>
                <a:srgbClr val="E5C6C3"/>
              </a:buClr>
              <a:buFont typeface="Arial" panose="020B0604020202020204" pitchFamily="34" charset="0"/>
              <a:buChar char="•"/>
              <a:defRPr/>
            </a:pPr>
            <a:r>
              <a:rPr lang="it-IT" sz="2400" dirty="0">
                <a:latin typeface="+mn-lt"/>
              </a:rPr>
              <a:t>Riguardo il modello quantistico dell’atomo:</a:t>
            </a:r>
          </a:p>
          <a:p>
            <a:pPr marL="998953" lvl="2" indent="-285750" algn="just" fontAlgn="auto">
              <a:spcBef>
                <a:spcPts val="0"/>
              </a:spcBef>
              <a:spcAft>
                <a:spcPts val="0"/>
              </a:spcAft>
              <a:buClr>
                <a:srgbClr val="E5C6C3"/>
              </a:buClr>
              <a:buFont typeface="Arial" panose="020B0604020202020204" pitchFamily="34" charset="0"/>
              <a:buChar char="•"/>
              <a:defRPr/>
            </a:pPr>
            <a:r>
              <a:rPr lang="it-IT" dirty="0">
                <a:latin typeface="+mn-lt"/>
              </a:rPr>
              <a:t>Il modello di </a:t>
            </a:r>
            <a:r>
              <a:rPr lang="it-IT" dirty="0" err="1">
                <a:latin typeface="+mn-lt"/>
              </a:rPr>
              <a:t>Bohr</a:t>
            </a:r>
            <a:r>
              <a:rPr lang="it-IT" dirty="0">
                <a:latin typeface="+mn-lt"/>
              </a:rPr>
              <a:t> con orbite circolari, o in alternativa un modello ibrido fondato sull’ipotesi di De Broglie (elettroni che compiono orbite </a:t>
            </a:r>
            <a:r>
              <a:rPr lang="it-IT" dirty="0" err="1">
                <a:latin typeface="+mn-lt"/>
              </a:rPr>
              <a:t>simil</a:t>
            </a:r>
            <a:r>
              <a:rPr lang="it-IT" dirty="0">
                <a:latin typeface="+mn-lt"/>
              </a:rPr>
              <a:t>-sinusoidali intorno all’orbita circolare) è il modello quantistico definitivo dell’atomo.</a:t>
            </a:r>
          </a:p>
          <a:p>
            <a:pPr marL="998953" lvl="2" indent="-285750" algn="just" fontAlgn="auto">
              <a:spcBef>
                <a:spcPts val="0"/>
              </a:spcBef>
              <a:spcAft>
                <a:spcPts val="0"/>
              </a:spcAft>
              <a:buClr>
                <a:srgbClr val="E5C6C3"/>
              </a:buClr>
              <a:buFont typeface="Arial" panose="020B0604020202020204" pitchFamily="34" charset="0"/>
              <a:buChar char="•"/>
              <a:defRPr/>
            </a:pPr>
            <a:endParaRPr lang="it-IT" dirty="0">
              <a:latin typeface="+mn-lt"/>
            </a:endParaRPr>
          </a:p>
        </p:txBody>
      </p:sp>
      <p:sp>
        <p:nvSpPr>
          <p:cNvPr id="16386" name="Rectangle 4"/>
          <p:cNvSpPr>
            <a:spLocks noChangeArrowheads="1"/>
          </p:cNvSpPr>
          <p:nvPr/>
        </p:nvSpPr>
        <p:spPr bwMode="auto">
          <a:xfrm>
            <a:off x="3001963" y="244475"/>
            <a:ext cx="6729412" cy="585788"/>
          </a:xfrm>
          <a:prstGeom prst="rect">
            <a:avLst/>
          </a:prstGeom>
          <a:noFill/>
          <a:ln w="9525">
            <a:noFill/>
            <a:miter lim="800000"/>
            <a:headEnd/>
            <a:tailEnd/>
          </a:ln>
        </p:spPr>
        <p:txBody>
          <a:bodyPr>
            <a:spAutoFit/>
          </a:bodyPr>
          <a:lstStyle/>
          <a:p>
            <a:r>
              <a:rPr lang="it-IT" sz="2800">
                <a:latin typeface="Calibri" pitchFamily="34" charset="0"/>
              </a:rPr>
              <a:t>Alcune tipiche difficoltà degli studenti</a:t>
            </a:r>
            <a:r>
              <a:rPr lang="it-IT" sz="3200">
                <a:latin typeface="Calibri" pitchFamily="34" charset="0"/>
              </a:rPr>
              <a:t> </a:t>
            </a:r>
            <a:endParaRPr lang="en-US" sz="4400">
              <a:latin typeface="Calibri" pitchFamily="34" charset="0"/>
            </a:endParaRPr>
          </a:p>
        </p:txBody>
      </p:sp>
      <p:sp>
        <p:nvSpPr>
          <p:cNvPr id="16387" name="TextBox 5"/>
          <p:cNvSpPr txBox="1">
            <a:spLocks noChangeArrowheads="1"/>
          </p:cNvSpPr>
          <p:nvPr/>
        </p:nvSpPr>
        <p:spPr bwMode="auto">
          <a:xfrm>
            <a:off x="712788" y="957263"/>
            <a:ext cx="10766425" cy="1200150"/>
          </a:xfrm>
          <a:prstGeom prst="rect">
            <a:avLst/>
          </a:prstGeom>
          <a:noFill/>
          <a:ln w="9525">
            <a:noFill/>
            <a:miter lim="800000"/>
            <a:headEnd/>
            <a:tailEnd/>
          </a:ln>
        </p:spPr>
        <p:txBody>
          <a:bodyPr>
            <a:spAutoFit/>
          </a:bodyPr>
          <a:lstStyle/>
          <a:p>
            <a:pPr algn="just"/>
            <a:r>
              <a:rPr lang="it-IT">
                <a:latin typeface="Calibri" pitchFamily="34" charset="0"/>
              </a:rPr>
              <a:t>La ricerca in didattica della fisica negli anni ha identificato alcune difficoltà («concezioni alternative» o cosiddette «misconcezioni») che tipicamente gli studenti possono incontrare nello studio della fisica quantistica a livello introduttivo. Esse dovrebbero essere tenute presenti, nel linguaggio utilizzato nella formulazione degli esercizi e nelle rappresentazioni visuali / grafiche fornite.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1763713" y="469900"/>
            <a:ext cx="9166225" cy="368300"/>
          </a:xfrm>
          <a:prstGeom prst="rect">
            <a:avLst/>
          </a:prstGeom>
          <a:noFill/>
          <a:ln w="9525">
            <a:noFill/>
            <a:miter lim="800000"/>
            <a:headEnd/>
            <a:tailEnd/>
          </a:ln>
        </p:spPr>
        <p:txBody>
          <a:bodyPr>
            <a:spAutoFit/>
          </a:bodyPr>
          <a:lstStyle/>
          <a:p>
            <a:r>
              <a:rPr lang="it-IT">
                <a:latin typeface="Calibri" pitchFamily="34" charset="0"/>
              </a:rPr>
              <a:t>Esercizi con sistemi di fenditura multiple o successive, eventualmente con misure «which way»</a:t>
            </a:r>
          </a:p>
        </p:txBody>
      </p:sp>
      <p:pic>
        <p:nvPicPr>
          <p:cNvPr id="56322" name="Picture 1"/>
          <p:cNvPicPr>
            <a:picLocks noChangeAspect="1"/>
          </p:cNvPicPr>
          <p:nvPr/>
        </p:nvPicPr>
        <p:blipFill>
          <a:blip r:embed="rId2"/>
          <a:srcRect/>
          <a:stretch>
            <a:fillRect/>
          </a:stretch>
        </p:blipFill>
        <p:spPr bwMode="auto">
          <a:xfrm>
            <a:off x="1116013" y="1274763"/>
            <a:ext cx="3590925" cy="4694237"/>
          </a:xfrm>
          <a:prstGeom prst="rect">
            <a:avLst/>
          </a:prstGeom>
          <a:noFill/>
          <a:ln w="9525">
            <a:noFill/>
            <a:miter lim="800000"/>
            <a:headEnd/>
            <a:tailEnd/>
          </a:ln>
        </p:spPr>
      </p:pic>
      <p:sp>
        <p:nvSpPr>
          <p:cNvPr id="5" name="Rectangle 4"/>
          <p:cNvSpPr/>
          <p:nvPr/>
        </p:nvSpPr>
        <p:spPr>
          <a:xfrm>
            <a:off x="5365750" y="1452563"/>
            <a:ext cx="6096000" cy="4729162"/>
          </a:xfrm>
          <a:prstGeom prst="rect">
            <a:avLst/>
          </a:prstGeom>
        </p:spPr>
        <p:txBody>
          <a:bodyPr>
            <a:spAutoFit/>
          </a:bodyPr>
          <a:lstStyle/>
          <a:p>
            <a:pPr indent="-447675" algn="just" fontAlgn="auto">
              <a:spcBef>
                <a:spcPts val="0"/>
              </a:spcBef>
              <a:spcAft>
                <a:spcPts val="800"/>
              </a:spcAft>
              <a:defRPr/>
            </a:pPr>
            <a:r>
              <a:rPr lang="it-IT" dirty="0">
                <a:latin typeface="Calibri" panose="020F0502020204030204" pitchFamily="34" charset="0"/>
                <a:ea typeface="Calibri" panose="020F0502020204030204" pitchFamily="34" charset="0"/>
                <a:cs typeface="Times New Roman" panose="02020603050405020304" pitchFamily="18" charset="0"/>
              </a:rPr>
              <a:t>Considerare il setup sperimentale descritto in figura, costituito da una sorgente S che emette un fotone di lunghezza d’onda λ, due schermi successivi con doppie fenditure A e B  (primo schermo) e C e D (secondo schermo) e un rivelatore R su uno schermo finale.</a:t>
            </a:r>
          </a:p>
          <a:p>
            <a:pPr algn="just" fontAlgn="auto">
              <a:spcBef>
                <a:spcPts val="0"/>
              </a:spcBef>
              <a:spcAft>
                <a:spcPts val="800"/>
              </a:spcAft>
              <a:defRPr/>
            </a:pPr>
            <a:r>
              <a:rPr lang="it-IT" dirty="0">
                <a:latin typeface="Calibri" panose="020F0502020204030204" pitchFamily="34" charset="0"/>
                <a:ea typeface="Calibri" panose="020F0502020204030204" pitchFamily="34" charset="0"/>
                <a:cs typeface="Times New Roman" panose="02020603050405020304" pitchFamily="18" charset="0"/>
              </a:rPr>
              <a:t>Considerare le fenditure puntiformi. Disegnare tutti i possibili cammini (rettilinei) che possono portare da S ad R, e calcolare gli sfasamenti dei rispettivi vettori. Nella situazione considerata, la probabilità di rivelare il fotone in R è, (rispetto agli altri punti dello schermo) massima, è nulla, o non è né massima né nulla?</a:t>
            </a:r>
          </a:p>
          <a:p>
            <a:pPr algn="just" fontAlgn="auto">
              <a:spcBef>
                <a:spcPts val="0"/>
              </a:spcBef>
              <a:spcAft>
                <a:spcPts val="800"/>
              </a:spcAft>
              <a:defRPr/>
            </a:pPr>
            <a:r>
              <a:rPr lang="it-IT" dirty="0">
                <a:latin typeface="Calibri" panose="020F0502020204030204" pitchFamily="34" charset="0"/>
                <a:ea typeface="Calibri" panose="020F0502020204030204" pitchFamily="34" charset="0"/>
                <a:cs typeface="Times New Roman" panose="02020603050405020304" pitchFamily="18" charset="0"/>
              </a:rPr>
              <a:t>Considerare poi il caso che nella fenditura B venga posto un rivelatore, che NON rivela il passaggio del fotone. Im questa nuova situazione, quali sono i cammini </a:t>
            </a:r>
            <a:r>
              <a:rPr lang="it-IT" i="1" dirty="0">
                <a:latin typeface="Calibri" panose="020F0502020204030204" pitchFamily="34" charset="0"/>
                <a:ea typeface="Calibri" panose="020F0502020204030204" pitchFamily="34" charset="0"/>
                <a:cs typeface="Times New Roman" panose="02020603050405020304" pitchFamily="18" charset="0"/>
              </a:rPr>
              <a:t>possibili </a:t>
            </a:r>
            <a:r>
              <a:rPr lang="it-IT" dirty="0">
                <a:latin typeface="Calibri" panose="020F0502020204030204" pitchFamily="34" charset="0"/>
                <a:ea typeface="Calibri" panose="020F0502020204030204" pitchFamily="34" charset="0"/>
                <a:cs typeface="Times New Roman" panose="02020603050405020304" pitchFamily="18" charset="0"/>
              </a:rPr>
              <a:t>che portano il fotone da S a R? Adesso, la probabilità di rivelare il fotone in R è, (rispetto agli altri punti dello schermo) massima, è nulla, o non è né massima né nulla?</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ChangeArrowheads="1"/>
          </p:cNvSpPr>
          <p:nvPr/>
        </p:nvSpPr>
        <p:spPr bwMode="auto">
          <a:xfrm>
            <a:off x="476250" y="946150"/>
            <a:ext cx="10806113" cy="646113"/>
          </a:xfrm>
          <a:prstGeom prst="rect">
            <a:avLst/>
          </a:prstGeom>
          <a:noFill/>
          <a:ln w="9525">
            <a:noFill/>
            <a:miter lim="800000"/>
            <a:headEnd/>
            <a:tailEnd/>
          </a:ln>
        </p:spPr>
        <p:txBody>
          <a:bodyPr>
            <a:spAutoFit/>
          </a:bodyPr>
          <a:lstStyle/>
          <a:p>
            <a:r>
              <a:rPr lang="it-IT">
                <a:latin typeface="Calibri" pitchFamily="34" charset="0"/>
              </a:rPr>
              <a:t>Un esercizio visto in precedenza, sulla quantizzazione dei livelli energetici per un oggetto quantistico in una buca di potenziale infinita, può essere risolto utilizzando il linguaggio della somma sui cammini. </a:t>
            </a:r>
          </a:p>
        </p:txBody>
      </p:sp>
      <p:sp>
        <p:nvSpPr>
          <p:cNvPr id="57346" name="Rectangle 4"/>
          <p:cNvSpPr>
            <a:spLocks noChangeArrowheads="1"/>
          </p:cNvSpPr>
          <p:nvPr/>
        </p:nvSpPr>
        <p:spPr bwMode="auto">
          <a:xfrm>
            <a:off x="4108450" y="327025"/>
            <a:ext cx="4546600" cy="369888"/>
          </a:xfrm>
          <a:prstGeom prst="rect">
            <a:avLst/>
          </a:prstGeom>
          <a:noFill/>
          <a:ln w="9525">
            <a:noFill/>
            <a:miter lim="800000"/>
            <a:headEnd/>
            <a:tailEnd/>
          </a:ln>
        </p:spPr>
        <p:txBody>
          <a:bodyPr>
            <a:spAutoFit/>
          </a:bodyPr>
          <a:lstStyle/>
          <a:p>
            <a:r>
              <a:rPr lang="it-IT">
                <a:latin typeface="Calibri" pitchFamily="34" charset="0"/>
              </a:rPr>
              <a:t>Esercizi su sistemi stazionari unidimensionali</a:t>
            </a:r>
          </a:p>
        </p:txBody>
      </p:sp>
      <p:pic>
        <p:nvPicPr>
          <p:cNvPr id="57347" name="Picture 8" descr="qwwell1"/>
          <p:cNvPicPr>
            <a:picLocks noChangeAspect="1" noChangeArrowheads="1"/>
          </p:cNvPicPr>
          <p:nvPr/>
        </p:nvPicPr>
        <p:blipFill>
          <a:blip r:embed="rId2"/>
          <a:srcRect/>
          <a:stretch>
            <a:fillRect/>
          </a:stretch>
        </p:blipFill>
        <p:spPr bwMode="auto">
          <a:xfrm>
            <a:off x="774700" y="2071688"/>
            <a:ext cx="3449638" cy="3057525"/>
          </a:xfrm>
          <a:prstGeom prst="rect">
            <a:avLst/>
          </a:prstGeom>
          <a:noFill/>
          <a:ln w="9525">
            <a:noFill/>
            <a:miter lim="800000"/>
            <a:headEnd/>
            <a:tailEnd/>
          </a:ln>
        </p:spPr>
      </p:pic>
      <p:pic>
        <p:nvPicPr>
          <p:cNvPr id="57348" name="Picture 6"/>
          <p:cNvPicPr>
            <a:picLocks noChangeAspect="1"/>
          </p:cNvPicPr>
          <p:nvPr/>
        </p:nvPicPr>
        <p:blipFill>
          <a:blip r:embed="rId3"/>
          <a:srcRect/>
          <a:stretch>
            <a:fillRect/>
          </a:stretch>
        </p:blipFill>
        <p:spPr bwMode="auto">
          <a:xfrm>
            <a:off x="4789488" y="1841500"/>
            <a:ext cx="6850062" cy="3327400"/>
          </a:xfrm>
          <a:prstGeom prst="rect">
            <a:avLst/>
          </a:prstGeom>
          <a:noFill/>
          <a:ln w="9525">
            <a:noFill/>
            <a:miter lim="800000"/>
            <a:headEnd/>
            <a:tailEnd/>
          </a:ln>
        </p:spPr>
      </p:pic>
      <p:sp>
        <p:nvSpPr>
          <p:cNvPr id="57349" name="Rectangle 7"/>
          <p:cNvSpPr>
            <a:spLocks noChangeArrowheads="1"/>
          </p:cNvSpPr>
          <p:nvPr/>
        </p:nvSpPr>
        <p:spPr bwMode="auto">
          <a:xfrm>
            <a:off x="579438" y="5462588"/>
            <a:ext cx="10918825" cy="646112"/>
          </a:xfrm>
          <a:prstGeom prst="rect">
            <a:avLst/>
          </a:prstGeom>
          <a:noFill/>
          <a:ln w="9525">
            <a:noFill/>
            <a:miter lim="800000"/>
            <a:headEnd/>
            <a:tailEnd/>
          </a:ln>
        </p:spPr>
        <p:txBody>
          <a:bodyPr>
            <a:spAutoFit/>
          </a:bodyPr>
          <a:lstStyle/>
          <a:p>
            <a:r>
              <a:rPr lang="it-IT">
                <a:latin typeface="Calibri" pitchFamily="34" charset="0"/>
              </a:rPr>
              <a:t>Il calcolo comporta la ricerca della condizione di interferenza costruttiva tra tutti i possibili cammini, a energia fissata, che conducono da un punto ad un altro all’interno della buca.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790950" y="2801938"/>
            <a:ext cx="4610100" cy="1327150"/>
          </a:xfrm>
        </p:spPr>
        <p:txBody>
          <a:bodyPr/>
          <a:lstStyle/>
          <a:p>
            <a:r>
              <a:rPr lang="it-IT" smtClean="0"/>
              <a:t>The end (for now)</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ChangeArrowheads="1"/>
          </p:cNvSpPr>
          <p:nvPr/>
        </p:nvSpPr>
        <p:spPr bwMode="auto">
          <a:xfrm>
            <a:off x="3695700" y="219075"/>
            <a:ext cx="5211763" cy="769938"/>
          </a:xfrm>
          <a:prstGeom prst="rect">
            <a:avLst/>
          </a:prstGeom>
          <a:noFill/>
          <a:ln w="9525">
            <a:noFill/>
            <a:miter lim="800000"/>
            <a:headEnd/>
            <a:tailEnd/>
          </a:ln>
        </p:spPr>
        <p:txBody>
          <a:bodyPr>
            <a:spAutoFit/>
          </a:bodyPr>
          <a:lstStyle/>
          <a:p>
            <a:r>
              <a:rPr lang="it-IT" sz="4400">
                <a:latin typeface="Calibri" pitchFamily="34" charset="0"/>
              </a:rPr>
              <a:t>Quali unità di misura?</a:t>
            </a:r>
            <a:endParaRPr lang="en-US" sz="4400">
              <a:latin typeface="Calibri" pitchFamily="34" charset="0"/>
            </a:endParaRPr>
          </a:p>
        </p:txBody>
      </p:sp>
      <p:sp>
        <p:nvSpPr>
          <p:cNvPr id="59394" name="TextBox 1"/>
          <p:cNvSpPr txBox="1">
            <a:spLocks noChangeArrowheads="1"/>
          </p:cNvSpPr>
          <p:nvPr/>
        </p:nvSpPr>
        <p:spPr bwMode="auto">
          <a:xfrm>
            <a:off x="1365250" y="1700213"/>
            <a:ext cx="8963025" cy="922337"/>
          </a:xfrm>
          <a:prstGeom prst="rect">
            <a:avLst/>
          </a:prstGeom>
          <a:noFill/>
          <a:ln w="9525">
            <a:noFill/>
            <a:miter lim="800000"/>
            <a:headEnd/>
            <a:tailEnd/>
          </a:ln>
        </p:spPr>
        <p:txBody>
          <a:bodyPr>
            <a:spAutoFit/>
          </a:bodyPr>
          <a:lstStyle/>
          <a:p>
            <a:pPr algn="just"/>
            <a:r>
              <a:rPr lang="it-IT">
                <a:latin typeface="Calibri" pitchFamily="34" charset="0"/>
              </a:rPr>
              <a:t>L’utilizzo di unità di misura “naturali“ (elettronvolt, Ångström…) può semplificare alcuni calcoli ed abituare gli studenti ad unità utilizzate in articoli scientifici, e talvolta anche in quelli divulgativi.</a:t>
            </a:r>
          </a:p>
        </p:txBody>
      </p:sp>
      <p:sp>
        <p:nvSpPr>
          <p:cNvPr id="59395" name="TextBox 4"/>
          <p:cNvSpPr txBox="1">
            <a:spLocks noChangeArrowheads="1"/>
          </p:cNvSpPr>
          <p:nvPr/>
        </p:nvSpPr>
        <p:spPr bwMode="auto">
          <a:xfrm>
            <a:off x="1365250" y="2873375"/>
            <a:ext cx="8963025" cy="923925"/>
          </a:xfrm>
          <a:prstGeom prst="rect">
            <a:avLst/>
          </a:prstGeom>
          <a:noFill/>
          <a:ln w="9525">
            <a:noFill/>
            <a:miter lim="800000"/>
            <a:headEnd/>
            <a:tailEnd/>
          </a:ln>
        </p:spPr>
        <p:txBody>
          <a:bodyPr>
            <a:spAutoFit/>
          </a:bodyPr>
          <a:lstStyle/>
          <a:p>
            <a:pPr algn="just"/>
            <a:r>
              <a:rPr lang="it-IT">
                <a:latin typeface="Calibri" pitchFamily="34" charset="0"/>
              </a:rPr>
              <a:t>L’utilizzo di unità di misura del S.I. d’altra parte, può rimuovere l’impressione di una difficoltà ulteriore (apprendere nuove unità) ed evitare conversioni, che comunque sono talvolta necessarie.  </a:t>
            </a:r>
          </a:p>
        </p:txBody>
      </p:sp>
      <p:sp>
        <p:nvSpPr>
          <p:cNvPr id="59396" name="TextBox 5"/>
          <p:cNvSpPr txBox="1">
            <a:spLocks noChangeArrowheads="1"/>
          </p:cNvSpPr>
          <p:nvPr/>
        </p:nvSpPr>
        <p:spPr bwMode="auto">
          <a:xfrm>
            <a:off x="1365250" y="4171950"/>
            <a:ext cx="8963025" cy="646113"/>
          </a:xfrm>
          <a:prstGeom prst="rect">
            <a:avLst/>
          </a:prstGeom>
          <a:noFill/>
          <a:ln w="9525">
            <a:noFill/>
            <a:miter lim="800000"/>
            <a:headEnd/>
            <a:tailEnd/>
          </a:ln>
        </p:spPr>
        <p:txBody>
          <a:bodyPr>
            <a:spAutoFit/>
          </a:bodyPr>
          <a:lstStyle/>
          <a:p>
            <a:pPr algn="just"/>
            <a:r>
              <a:rPr lang="it-IT">
                <a:latin typeface="Calibri" pitchFamily="34" charset="0"/>
              </a:rPr>
              <a:t>Entrambe le scelte vengono effettuate in diversi libri di testo; molto comune comunque l’utlilizzo dell’ elettronvolt (1 eV =1,6 · 10</a:t>
            </a:r>
            <a:r>
              <a:rPr lang="it-IT" baseline="30000">
                <a:latin typeface="Calibri" pitchFamily="34" charset="0"/>
              </a:rPr>
              <a:t>-19</a:t>
            </a:r>
            <a:r>
              <a:rPr lang="it-IT">
                <a:latin typeface="Calibri" pitchFamily="34" charset="0"/>
              </a:rPr>
              <a:t>J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ChangeArrowheads="1"/>
          </p:cNvSpPr>
          <p:nvPr/>
        </p:nvSpPr>
        <p:spPr bwMode="auto">
          <a:xfrm>
            <a:off x="1081088" y="330200"/>
            <a:ext cx="9659937" cy="461963"/>
          </a:xfrm>
          <a:prstGeom prst="rect">
            <a:avLst/>
          </a:prstGeom>
          <a:noFill/>
          <a:ln w="9525">
            <a:noFill/>
            <a:miter lim="800000"/>
            <a:headEnd/>
            <a:tailEnd/>
          </a:ln>
        </p:spPr>
        <p:txBody>
          <a:bodyPr>
            <a:spAutoFit/>
          </a:bodyPr>
          <a:lstStyle/>
          <a:p>
            <a:r>
              <a:rPr lang="it-IT" sz="2400">
                <a:latin typeface="Calibri" pitchFamily="34" charset="0"/>
              </a:rPr>
              <a:t>Un esempio di esercizio  che potrebbe incoraggiare difficoltà degli studenti</a:t>
            </a:r>
            <a:endParaRPr lang="en-US" sz="2400">
              <a:latin typeface="Calibri" pitchFamily="34" charset="0"/>
            </a:endParaRPr>
          </a:p>
        </p:txBody>
      </p:sp>
      <p:sp>
        <p:nvSpPr>
          <p:cNvPr id="17410" name="TextBox 4"/>
          <p:cNvSpPr txBox="1">
            <a:spLocks noChangeArrowheads="1"/>
          </p:cNvSpPr>
          <p:nvPr/>
        </p:nvSpPr>
        <p:spPr bwMode="auto">
          <a:xfrm>
            <a:off x="863600" y="1058863"/>
            <a:ext cx="9877425" cy="922337"/>
          </a:xfrm>
          <a:prstGeom prst="rect">
            <a:avLst/>
          </a:prstGeom>
          <a:noFill/>
          <a:ln w="9525">
            <a:noFill/>
            <a:miter lim="800000"/>
            <a:headEnd/>
            <a:tailEnd/>
          </a:ln>
        </p:spPr>
        <p:txBody>
          <a:bodyPr>
            <a:spAutoFit/>
          </a:bodyPr>
          <a:lstStyle/>
          <a:p>
            <a:pPr algn="just"/>
            <a:r>
              <a:rPr lang="it-IT">
                <a:latin typeface="Calibri" pitchFamily="34" charset="0"/>
              </a:rPr>
              <a:t>Gli esercizi dei libri sono basati su formule, e spesso richiedono solo l’applicazione di una o due di esse. Nel formulare gli esercizi non bisogna mai dimenticare però che le formule nascono da teorie e modelli, che attribuiscono loro un significato. </a:t>
            </a:r>
          </a:p>
        </p:txBody>
      </p:sp>
      <p:sp>
        <p:nvSpPr>
          <p:cNvPr id="17411" name="TextBox 5"/>
          <p:cNvSpPr txBox="1">
            <a:spLocks noChangeArrowheads="1"/>
          </p:cNvSpPr>
          <p:nvPr/>
        </p:nvSpPr>
        <p:spPr bwMode="auto">
          <a:xfrm>
            <a:off x="863600" y="1981200"/>
            <a:ext cx="9877425" cy="1200150"/>
          </a:xfrm>
          <a:prstGeom prst="rect">
            <a:avLst/>
          </a:prstGeom>
          <a:noFill/>
          <a:ln w="9525">
            <a:noFill/>
            <a:miter lim="800000"/>
            <a:headEnd/>
            <a:tailEnd/>
          </a:ln>
        </p:spPr>
        <p:txBody>
          <a:bodyPr>
            <a:spAutoFit/>
          </a:bodyPr>
          <a:lstStyle/>
          <a:p>
            <a:pPr algn="just"/>
            <a:r>
              <a:rPr lang="it-IT">
                <a:latin typeface="Calibri" pitchFamily="34" charset="0"/>
              </a:rPr>
              <a:t>Da: Parodi-Ostili-Mochi Onori «Fisica in evoluzione»</a:t>
            </a:r>
          </a:p>
          <a:p>
            <a:pPr algn="just"/>
            <a:endParaRPr lang="it-IT">
              <a:latin typeface="Calibri" pitchFamily="34" charset="0"/>
            </a:endParaRPr>
          </a:p>
          <a:p>
            <a:pPr algn="just"/>
            <a:r>
              <a:rPr lang="it-IT" b="1">
                <a:latin typeface="Calibri" pitchFamily="34" charset="0"/>
              </a:rPr>
              <a:t>Un elettrone si muove alla velocità di 10</a:t>
            </a:r>
            <a:r>
              <a:rPr lang="it-IT" b="1" baseline="30000">
                <a:latin typeface="Calibri" pitchFamily="34" charset="0"/>
              </a:rPr>
              <a:t>6 </a:t>
            </a:r>
            <a:r>
              <a:rPr lang="it-IT" b="1">
                <a:latin typeface="Calibri" pitchFamily="34" charset="0"/>
              </a:rPr>
              <a:t> m/s. Se la sua energia cinetica si può misurare con un errore dell’1%, quanto vale l’intervallo di tempo minimo per cui la misurazione risulta ancora valida?</a:t>
            </a:r>
            <a:endParaRPr lang="it-IT" b="1" baseline="30000">
              <a:latin typeface="Calibri" pitchFamily="34" charset="0"/>
            </a:endParaRPr>
          </a:p>
        </p:txBody>
      </p:sp>
      <p:sp>
        <p:nvSpPr>
          <p:cNvPr id="17412" name="TextBox 1"/>
          <p:cNvSpPr txBox="1">
            <a:spLocks noChangeArrowheads="1"/>
          </p:cNvSpPr>
          <p:nvPr/>
        </p:nvSpPr>
        <p:spPr bwMode="auto">
          <a:xfrm>
            <a:off x="2014538" y="3516313"/>
            <a:ext cx="7764462" cy="646112"/>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Che modello del principio di indeterminazione c’è alla base di questo esercizio? </a:t>
            </a:r>
          </a:p>
          <a:p>
            <a:r>
              <a:rPr lang="en-US" b="1">
                <a:solidFill>
                  <a:srgbClr val="FF0000"/>
                </a:solidFill>
                <a:latin typeface="Calibri" pitchFamily="34" charset="0"/>
              </a:rPr>
              <a:t>Che cosa significa il testo precisamente?</a:t>
            </a:r>
          </a:p>
        </p:txBody>
      </p:sp>
      <p:sp>
        <p:nvSpPr>
          <p:cNvPr id="17413" name="TextBox 6"/>
          <p:cNvSpPr txBox="1">
            <a:spLocks noChangeArrowheads="1"/>
          </p:cNvSpPr>
          <p:nvPr/>
        </p:nvSpPr>
        <p:spPr bwMode="auto">
          <a:xfrm>
            <a:off x="863600" y="4371975"/>
            <a:ext cx="9877425" cy="1477963"/>
          </a:xfrm>
          <a:prstGeom prst="rect">
            <a:avLst/>
          </a:prstGeom>
          <a:noFill/>
          <a:ln w="9525">
            <a:noFill/>
            <a:miter lim="800000"/>
            <a:headEnd/>
            <a:tailEnd/>
          </a:ln>
        </p:spPr>
        <p:txBody>
          <a:bodyPr>
            <a:spAutoFit/>
          </a:bodyPr>
          <a:lstStyle/>
          <a:p>
            <a:pPr algn="just"/>
            <a:r>
              <a:rPr lang="it-IT">
                <a:latin typeface="Calibri" pitchFamily="34" charset="0"/>
              </a:rPr>
              <a:t>Come avrebbe dovuto essere formulato (cosa probabilmente intendevano gli autori)</a:t>
            </a:r>
          </a:p>
          <a:p>
            <a:pPr algn="just"/>
            <a:endParaRPr lang="it-IT">
              <a:latin typeface="Calibri" pitchFamily="34" charset="0"/>
            </a:endParaRPr>
          </a:p>
          <a:p>
            <a:pPr algn="just"/>
            <a:r>
              <a:rPr lang="it-IT">
                <a:latin typeface="Calibri" pitchFamily="34" charset="0"/>
              </a:rPr>
              <a:t>Un elettrone libero si trova in uno stato in cui la sua velocità è 10</a:t>
            </a:r>
            <a:r>
              <a:rPr lang="it-IT" baseline="30000">
                <a:latin typeface="Calibri" pitchFamily="34" charset="0"/>
              </a:rPr>
              <a:t>6 </a:t>
            </a:r>
            <a:r>
              <a:rPr lang="it-IT">
                <a:latin typeface="Calibri" pitchFamily="34" charset="0"/>
              </a:rPr>
              <a:t> m/s con un’incertezza intrinseca dell’1%. Qual è la scala di tempo minimo in cui le proprietà misurabili dell’elettrone possono cambiare significativamente?</a:t>
            </a:r>
            <a:endParaRPr lang="it-IT" baseline="30000">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863600" y="244475"/>
            <a:ext cx="9439275" cy="1200150"/>
          </a:xfrm>
          <a:prstGeom prst="rect">
            <a:avLst/>
          </a:prstGeom>
          <a:noFill/>
          <a:ln w="9525">
            <a:noFill/>
            <a:miter lim="800000"/>
            <a:headEnd/>
            <a:tailEnd/>
          </a:ln>
        </p:spPr>
        <p:txBody>
          <a:bodyPr>
            <a:spAutoFit/>
          </a:bodyPr>
          <a:lstStyle/>
          <a:p>
            <a:pPr algn="ctr"/>
            <a:r>
              <a:rPr lang="it-IT" sz="3600">
                <a:latin typeface="Calibri" pitchFamily="34" charset="0"/>
              </a:rPr>
              <a:t>La quantizzazione dell’energia nella radiazione elettromagnetica</a:t>
            </a:r>
            <a:endParaRPr lang="en-US" sz="3600">
              <a:latin typeface="Calibri" pitchFamily="34" charset="0"/>
            </a:endParaRPr>
          </a:p>
        </p:txBody>
      </p:sp>
      <p:pic>
        <p:nvPicPr>
          <p:cNvPr id="18434" name="Picture 12"/>
          <p:cNvPicPr>
            <a:picLocks noChangeAspect="1"/>
          </p:cNvPicPr>
          <p:nvPr/>
        </p:nvPicPr>
        <p:blipFill>
          <a:blip r:embed="rId2"/>
          <a:srcRect/>
          <a:stretch>
            <a:fillRect/>
          </a:stretch>
        </p:blipFill>
        <p:spPr bwMode="auto">
          <a:xfrm>
            <a:off x="584200" y="2439988"/>
            <a:ext cx="5694363" cy="1344612"/>
          </a:xfrm>
          <a:prstGeom prst="rect">
            <a:avLst/>
          </a:prstGeom>
          <a:noFill/>
          <a:ln w="9525">
            <a:noFill/>
            <a:miter lim="800000"/>
            <a:headEnd/>
            <a:tailEnd/>
          </a:ln>
        </p:spPr>
      </p:pic>
      <p:sp>
        <p:nvSpPr>
          <p:cNvPr id="18435" name="CasellaDiTesto 10"/>
          <p:cNvSpPr txBox="1">
            <a:spLocks noChangeArrowheads="1"/>
          </p:cNvSpPr>
          <p:nvPr/>
        </p:nvSpPr>
        <p:spPr bwMode="auto">
          <a:xfrm>
            <a:off x="584200" y="4043363"/>
            <a:ext cx="5662613" cy="2032000"/>
          </a:xfrm>
          <a:prstGeom prst="rect">
            <a:avLst/>
          </a:prstGeom>
          <a:noFill/>
          <a:ln w="9525">
            <a:noFill/>
            <a:miter lim="800000"/>
            <a:headEnd/>
            <a:tailEnd/>
          </a:ln>
        </p:spPr>
        <p:txBody>
          <a:bodyPr>
            <a:spAutoFit/>
          </a:bodyPr>
          <a:lstStyle/>
          <a:p>
            <a:pPr algn="just"/>
            <a:r>
              <a:rPr lang="it-IT" altLang="it-IT">
                <a:latin typeface="Calibri" pitchFamily="34" charset="0"/>
              </a:rPr>
              <a:t>Due  puntatori laser monocromatici (</a:t>
            </a:r>
            <a:r>
              <a:rPr lang="it-IT" altLang="it-IT">
                <a:latin typeface="Calibri" pitchFamily="34" charset="0"/>
                <a:sym typeface="Symbol" pitchFamily="18" charset="2"/>
              </a:rPr>
              <a:t>=450 nm e =650 nm) </a:t>
            </a:r>
            <a:r>
              <a:rPr lang="it-IT" altLang="it-IT">
                <a:latin typeface="Calibri" pitchFamily="34" charset="0"/>
              </a:rPr>
              <a:t> producono sullo schermo S una potenza di 10 mW. Quando introduciamo un filtro F l’intensità misurata in un caso si riduce a 9.6 mW nell’altro a 6.4 mW. Quanto vale  la probabilità che un fotone di </a:t>
            </a:r>
            <a:r>
              <a:rPr lang="it-IT" altLang="it-IT">
                <a:latin typeface="Calibri" pitchFamily="34" charset="0"/>
                <a:sym typeface="Symbol" pitchFamily="18" charset="2"/>
              </a:rPr>
              <a:t>=450 nm sia trasmesso dal filtro?</a:t>
            </a:r>
            <a:r>
              <a:rPr lang="it-IT" altLang="it-IT">
                <a:latin typeface="Calibri" pitchFamily="34" charset="0"/>
              </a:rPr>
              <a:t> Quanto vale  la probabilità che un fotone di </a:t>
            </a:r>
            <a:r>
              <a:rPr lang="it-IT" altLang="it-IT">
                <a:latin typeface="Calibri" pitchFamily="34" charset="0"/>
                <a:sym typeface="Symbol" pitchFamily="18" charset="2"/>
              </a:rPr>
              <a:t>=650 nm sia trasmesso dal filtro?</a:t>
            </a:r>
            <a:r>
              <a:rPr lang="it-IT" altLang="it-IT">
                <a:latin typeface="Calibri" pitchFamily="34" charset="0"/>
              </a:rPr>
              <a:t> </a:t>
            </a:r>
          </a:p>
        </p:txBody>
      </p:sp>
      <p:sp>
        <p:nvSpPr>
          <p:cNvPr id="18436" name="Rectangle 15"/>
          <p:cNvSpPr>
            <a:spLocks noChangeArrowheads="1"/>
          </p:cNvSpPr>
          <p:nvPr/>
        </p:nvSpPr>
        <p:spPr bwMode="auto">
          <a:xfrm>
            <a:off x="2568575" y="1941513"/>
            <a:ext cx="1692275" cy="368300"/>
          </a:xfrm>
          <a:prstGeom prst="rect">
            <a:avLst/>
          </a:prstGeom>
          <a:noFill/>
          <a:ln w="9525">
            <a:noFill/>
            <a:miter lim="800000"/>
            <a:headEnd/>
            <a:tailEnd/>
          </a:ln>
        </p:spPr>
        <p:txBody>
          <a:bodyPr wrap="none">
            <a:spAutoFit/>
          </a:bodyPr>
          <a:lstStyle/>
          <a:p>
            <a:r>
              <a:rPr lang="it-IT">
                <a:latin typeface="Calibri" pitchFamily="34" charset="0"/>
              </a:rPr>
              <a:t>Cutnell-Johnson</a:t>
            </a:r>
            <a:endParaRPr lang="en-US">
              <a:latin typeface="Calibri" pitchFamily="34" charset="0"/>
            </a:endParaRPr>
          </a:p>
        </p:txBody>
      </p:sp>
      <p:pic>
        <p:nvPicPr>
          <p:cNvPr id="18437" name="Picture 17"/>
          <p:cNvPicPr>
            <a:picLocks noChangeAspect="1"/>
          </p:cNvPicPr>
          <p:nvPr/>
        </p:nvPicPr>
        <p:blipFill>
          <a:blip r:embed="rId3"/>
          <a:srcRect/>
          <a:stretch>
            <a:fillRect/>
          </a:stretch>
        </p:blipFill>
        <p:spPr bwMode="auto">
          <a:xfrm>
            <a:off x="7108825" y="2524125"/>
            <a:ext cx="4206875" cy="1176338"/>
          </a:xfrm>
          <a:prstGeom prst="rect">
            <a:avLst/>
          </a:prstGeom>
          <a:noFill/>
          <a:ln w="9525">
            <a:noFill/>
            <a:miter lim="800000"/>
            <a:headEnd/>
            <a:tailEnd/>
          </a:ln>
        </p:spPr>
      </p:pic>
      <p:sp>
        <p:nvSpPr>
          <p:cNvPr id="18438" name="Rectangle 18"/>
          <p:cNvSpPr>
            <a:spLocks noChangeArrowheads="1"/>
          </p:cNvSpPr>
          <p:nvPr/>
        </p:nvSpPr>
        <p:spPr bwMode="auto">
          <a:xfrm>
            <a:off x="8702675" y="2041525"/>
            <a:ext cx="839788" cy="368300"/>
          </a:xfrm>
          <a:prstGeom prst="rect">
            <a:avLst/>
          </a:prstGeom>
          <a:noFill/>
          <a:ln w="9525">
            <a:noFill/>
            <a:miter lim="800000"/>
            <a:headEnd/>
            <a:tailEnd/>
          </a:ln>
        </p:spPr>
        <p:txBody>
          <a:bodyPr wrap="none">
            <a:spAutoFit/>
          </a:bodyPr>
          <a:lstStyle/>
          <a:p>
            <a:r>
              <a:rPr lang="it-IT">
                <a:latin typeface="Calibri" pitchFamily="34" charset="0"/>
              </a:rPr>
              <a:t>Amaldi</a:t>
            </a:r>
            <a:endParaRPr lang="en-US">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7"/>
          <p:cNvGrpSpPr>
            <a:grpSpLocks/>
          </p:cNvGrpSpPr>
          <p:nvPr/>
        </p:nvGrpSpPr>
        <p:grpSpPr bwMode="auto">
          <a:xfrm>
            <a:off x="569913" y="668338"/>
            <a:ext cx="4546600" cy="5168900"/>
            <a:chOff x="553791" y="238845"/>
            <a:chExt cx="4546243" cy="5168972"/>
          </a:xfrm>
        </p:grpSpPr>
        <p:pic>
          <p:nvPicPr>
            <p:cNvPr id="19462" name="Picture 3"/>
            <p:cNvPicPr>
              <a:picLocks noChangeAspect="1"/>
            </p:cNvPicPr>
            <p:nvPr/>
          </p:nvPicPr>
          <p:blipFill>
            <a:blip r:embed="rId2"/>
            <a:srcRect/>
            <a:stretch>
              <a:fillRect/>
            </a:stretch>
          </p:blipFill>
          <p:spPr bwMode="auto">
            <a:xfrm>
              <a:off x="553791" y="238845"/>
              <a:ext cx="4546243" cy="2059427"/>
            </a:xfrm>
            <a:prstGeom prst="rect">
              <a:avLst/>
            </a:prstGeom>
            <a:noFill/>
            <a:ln w="9525">
              <a:noFill/>
              <a:miter lim="800000"/>
              <a:headEnd/>
              <a:tailEnd/>
            </a:ln>
          </p:spPr>
        </p:pic>
        <p:pic>
          <p:nvPicPr>
            <p:cNvPr id="19463" name="Picture 4"/>
            <p:cNvPicPr>
              <a:picLocks noChangeAspect="1"/>
            </p:cNvPicPr>
            <p:nvPr/>
          </p:nvPicPr>
          <p:blipFill>
            <a:blip r:embed="rId3"/>
            <a:srcRect/>
            <a:stretch>
              <a:fillRect/>
            </a:stretch>
          </p:blipFill>
          <p:spPr bwMode="auto">
            <a:xfrm>
              <a:off x="553791" y="2148248"/>
              <a:ext cx="4280133" cy="3259569"/>
            </a:xfrm>
            <a:prstGeom prst="rect">
              <a:avLst/>
            </a:prstGeom>
            <a:noFill/>
            <a:ln w="9525">
              <a:noFill/>
              <a:miter lim="800000"/>
              <a:headEnd/>
              <a:tailEnd/>
            </a:ln>
          </p:spPr>
        </p:pic>
      </p:grpSp>
      <p:pic>
        <p:nvPicPr>
          <p:cNvPr id="19458" name="Picture 5"/>
          <p:cNvPicPr>
            <a:picLocks noChangeAspect="1"/>
          </p:cNvPicPr>
          <p:nvPr/>
        </p:nvPicPr>
        <p:blipFill>
          <a:blip r:embed="rId4"/>
          <a:srcRect/>
          <a:stretch>
            <a:fillRect/>
          </a:stretch>
        </p:blipFill>
        <p:spPr bwMode="auto">
          <a:xfrm>
            <a:off x="5667375" y="508000"/>
            <a:ext cx="6370638" cy="760413"/>
          </a:xfrm>
          <a:prstGeom prst="rect">
            <a:avLst/>
          </a:prstGeom>
          <a:noFill/>
          <a:ln w="9525">
            <a:noFill/>
            <a:miter lim="800000"/>
            <a:headEnd/>
            <a:tailEnd/>
          </a:ln>
        </p:spPr>
      </p:pic>
      <p:pic>
        <p:nvPicPr>
          <p:cNvPr id="19459" name="Picture 6"/>
          <p:cNvPicPr>
            <a:picLocks noChangeAspect="1"/>
          </p:cNvPicPr>
          <p:nvPr/>
        </p:nvPicPr>
        <p:blipFill>
          <a:blip r:embed="rId5"/>
          <a:srcRect/>
          <a:stretch>
            <a:fillRect/>
          </a:stretch>
        </p:blipFill>
        <p:spPr bwMode="auto">
          <a:xfrm>
            <a:off x="5021263" y="1352550"/>
            <a:ext cx="7170737" cy="1590675"/>
          </a:xfrm>
          <a:prstGeom prst="rect">
            <a:avLst/>
          </a:prstGeom>
          <a:noFill/>
          <a:ln w="9525">
            <a:noFill/>
            <a:miter lim="800000"/>
            <a:headEnd/>
            <a:tailEnd/>
          </a:ln>
        </p:spPr>
      </p:pic>
      <p:pic>
        <p:nvPicPr>
          <p:cNvPr id="19460" name="Picture 8"/>
          <p:cNvPicPr>
            <a:picLocks noChangeAspect="1"/>
          </p:cNvPicPr>
          <p:nvPr/>
        </p:nvPicPr>
        <p:blipFill>
          <a:blip r:embed="rId6"/>
          <a:srcRect/>
          <a:stretch>
            <a:fillRect/>
          </a:stretch>
        </p:blipFill>
        <p:spPr bwMode="auto">
          <a:xfrm>
            <a:off x="6432550" y="4057650"/>
            <a:ext cx="4722813" cy="1041400"/>
          </a:xfrm>
          <a:prstGeom prst="rect">
            <a:avLst/>
          </a:prstGeom>
          <a:noFill/>
          <a:ln w="9525">
            <a:noFill/>
            <a:miter lim="800000"/>
            <a:headEnd/>
            <a:tailEnd/>
          </a:ln>
        </p:spPr>
      </p:pic>
      <p:pic>
        <p:nvPicPr>
          <p:cNvPr id="19461" name="Picture 10"/>
          <p:cNvPicPr>
            <a:picLocks noChangeAspect="1"/>
          </p:cNvPicPr>
          <p:nvPr/>
        </p:nvPicPr>
        <p:blipFill>
          <a:blip r:embed="rId7"/>
          <a:srcRect/>
          <a:stretch>
            <a:fillRect/>
          </a:stretch>
        </p:blipFill>
        <p:spPr bwMode="auto">
          <a:xfrm>
            <a:off x="5116513" y="5275263"/>
            <a:ext cx="6562725" cy="56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ChangeArrowheads="1"/>
          </p:cNvSpPr>
          <p:nvPr/>
        </p:nvSpPr>
        <p:spPr bwMode="auto">
          <a:xfrm>
            <a:off x="3494088" y="244475"/>
            <a:ext cx="5203825" cy="769938"/>
          </a:xfrm>
          <a:prstGeom prst="rect">
            <a:avLst/>
          </a:prstGeom>
          <a:noFill/>
          <a:ln w="9525">
            <a:noFill/>
            <a:miter lim="800000"/>
            <a:headEnd/>
            <a:tailEnd/>
          </a:ln>
        </p:spPr>
        <p:txBody>
          <a:bodyPr>
            <a:spAutoFit/>
          </a:bodyPr>
          <a:lstStyle/>
          <a:p>
            <a:r>
              <a:rPr lang="it-IT" sz="4400">
                <a:latin typeface="Calibri" pitchFamily="34" charset="0"/>
              </a:rPr>
              <a:t>L’effetto fotoelettrico</a:t>
            </a:r>
            <a:endParaRPr lang="en-US" sz="4400">
              <a:latin typeface="Calibri" pitchFamily="34" charset="0"/>
            </a:endParaRPr>
          </a:p>
        </p:txBody>
      </p:sp>
      <p:sp>
        <p:nvSpPr>
          <p:cNvPr id="20482" name="TextBox 4"/>
          <p:cNvSpPr txBox="1">
            <a:spLocks noChangeArrowheads="1"/>
          </p:cNvSpPr>
          <p:nvPr/>
        </p:nvSpPr>
        <p:spPr bwMode="auto">
          <a:xfrm>
            <a:off x="863600" y="1058863"/>
            <a:ext cx="10521950" cy="1662112"/>
          </a:xfrm>
          <a:prstGeom prst="rect">
            <a:avLst/>
          </a:prstGeom>
          <a:noFill/>
          <a:ln w="9525">
            <a:noFill/>
            <a:miter lim="800000"/>
            <a:headEnd/>
            <a:tailEnd/>
          </a:ln>
        </p:spPr>
        <p:txBody>
          <a:bodyPr>
            <a:spAutoFit/>
          </a:bodyPr>
          <a:lstStyle/>
          <a:p>
            <a:pPr algn="just"/>
            <a:r>
              <a:rPr lang="it-IT">
                <a:latin typeface="Calibri" pitchFamily="34" charset="0"/>
              </a:rPr>
              <a:t>La maggior parte degli esercizi richiedono solo di utilizzare il «modello di Einstein», essenzialmente la formula </a:t>
            </a:r>
          </a:p>
          <a:p>
            <a:pPr algn="ctr"/>
            <a:r>
              <a:rPr lang="it-IT">
                <a:latin typeface="Calibri" pitchFamily="34" charset="0"/>
              </a:rPr>
              <a:t>h·f = K</a:t>
            </a:r>
            <a:r>
              <a:rPr lang="it-IT" baseline="-25000">
                <a:latin typeface="Calibri" pitchFamily="34" charset="0"/>
              </a:rPr>
              <a:t>MAX</a:t>
            </a:r>
            <a:r>
              <a:rPr lang="it-IT">
                <a:latin typeface="Calibri" pitchFamily="34" charset="0"/>
              </a:rPr>
              <a:t> + W</a:t>
            </a:r>
            <a:r>
              <a:rPr lang="it-IT" baseline="-25000">
                <a:latin typeface="Calibri" pitchFamily="34" charset="0"/>
              </a:rPr>
              <a:t>0</a:t>
            </a:r>
          </a:p>
          <a:p>
            <a:pPr algn="ctr"/>
            <a:endParaRPr lang="it-IT" baseline="-25000">
              <a:latin typeface="Calibri" pitchFamily="34" charset="0"/>
            </a:endParaRPr>
          </a:p>
          <a:p>
            <a:pPr algn="just"/>
            <a:r>
              <a:rPr lang="it-IT">
                <a:latin typeface="Calibri" pitchFamily="34" charset="0"/>
              </a:rPr>
              <a:t>Dove K</a:t>
            </a:r>
            <a:r>
              <a:rPr lang="it-IT" baseline="-25000">
                <a:latin typeface="Calibri" pitchFamily="34" charset="0"/>
              </a:rPr>
              <a:t>MAX</a:t>
            </a:r>
            <a:r>
              <a:rPr lang="it-IT">
                <a:latin typeface="Calibri" pitchFamily="34" charset="0"/>
              </a:rPr>
              <a:t> è l’energia cinetica massima (nell’ipotesi che non vi siano altre perdite di energia) degli elettroni emessi e W</a:t>
            </a:r>
            <a:r>
              <a:rPr lang="it-IT" baseline="-25000">
                <a:latin typeface="Calibri" pitchFamily="34" charset="0"/>
              </a:rPr>
              <a:t>0 </a:t>
            </a:r>
            <a:r>
              <a:rPr lang="it-IT">
                <a:latin typeface="Calibri" pitchFamily="34" charset="0"/>
              </a:rPr>
              <a:t> è il potenziale di estrazione del metallo.</a:t>
            </a:r>
            <a:endParaRPr lang="it-IT" baseline="-25000">
              <a:latin typeface="Calibri" pitchFamily="34" charset="0"/>
            </a:endParaRPr>
          </a:p>
          <a:p>
            <a:pPr algn="just"/>
            <a:endParaRPr lang="it-IT">
              <a:latin typeface="Calibri" pitchFamily="34" charset="0"/>
            </a:endParaRPr>
          </a:p>
        </p:txBody>
      </p:sp>
      <p:sp>
        <p:nvSpPr>
          <p:cNvPr id="20483" name="TextBox 6"/>
          <p:cNvSpPr txBox="1">
            <a:spLocks noChangeArrowheads="1"/>
          </p:cNvSpPr>
          <p:nvPr/>
        </p:nvSpPr>
        <p:spPr bwMode="auto">
          <a:xfrm>
            <a:off x="863600" y="2530475"/>
            <a:ext cx="10637838" cy="923925"/>
          </a:xfrm>
          <a:prstGeom prst="rect">
            <a:avLst/>
          </a:prstGeom>
          <a:noFill/>
          <a:ln w="9525">
            <a:noFill/>
            <a:miter lim="800000"/>
            <a:headEnd/>
            <a:tailEnd/>
          </a:ln>
        </p:spPr>
        <p:txBody>
          <a:bodyPr>
            <a:spAutoFit/>
          </a:bodyPr>
          <a:lstStyle/>
          <a:p>
            <a:pPr algn="just"/>
            <a:r>
              <a:rPr lang="it-IT">
                <a:latin typeface="Calibri" pitchFamily="34" charset="0"/>
              </a:rPr>
              <a:t>I dettagli del circuito con cui solitamente viene verificato l’effetto fotoelettrico talvolta vengono ignorati o ipersemplificati, mentre potrebbero servire a comprendere meglio il fenomeno ed anche a “contestualizzare gli esercizi“</a:t>
            </a:r>
          </a:p>
        </p:txBody>
      </p:sp>
      <p:pic>
        <p:nvPicPr>
          <p:cNvPr id="20484" name="Picture 7"/>
          <p:cNvPicPr>
            <a:picLocks noChangeAspect="1"/>
          </p:cNvPicPr>
          <p:nvPr/>
        </p:nvPicPr>
        <p:blipFill>
          <a:blip r:embed="rId2"/>
          <a:srcRect/>
          <a:stretch>
            <a:fillRect/>
          </a:stretch>
        </p:blipFill>
        <p:spPr bwMode="auto">
          <a:xfrm>
            <a:off x="5087938" y="3736975"/>
            <a:ext cx="2847975" cy="2533650"/>
          </a:xfrm>
          <a:prstGeom prst="rect">
            <a:avLst/>
          </a:prstGeom>
          <a:noFill/>
          <a:ln w="9525">
            <a:noFill/>
            <a:miter lim="800000"/>
            <a:headEnd/>
            <a:tailEnd/>
          </a:ln>
        </p:spPr>
      </p:pic>
      <p:pic>
        <p:nvPicPr>
          <p:cNvPr id="20485" name="Picture 8"/>
          <p:cNvPicPr>
            <a:picLocks noChangeAspect="1"/>
          </p:cNvPicPr>
          <p:nvPr/>
        </p:nvPicPr>
        <p:blipFill>
          <a:blip r:embed="rId3"/>
          <a:srcRect/>
          <a:stretch>
            <a:fillRect/>
          </a:stretch>
        </p:blipFill>
        <p:spPr bwMode="auto">
          <a:xfrm>
            <a:off x="8347075" y="3746500"/>
            <a:ext cx="2867025" cy="2524125"/>
          </a:xfrm>
          <a:prstGeom prst="rect">
            <a:avLst/>
          </a:prstGeom>
          <a:noFill/>
          <a:ln w="9525">
            <a:noFill/>
            <a:miter lim="800000"/>
            <a:headEnd/>
            <a:tailEnd/>
          </a:ln>
        </p:spPr>
      </p:pic>
      <p:pic>
        <p:nvPicPr>
          <p:cNvPr id="20486" name="Picture 10"/>
          <p:cNvPicPr>
            <a:picLocks noChangeAspect="1"/>
          </p:cNvPicPr>
          <p:nvPr/>
        </p:nvPicPr>
        <p:blipFill>
          <a:blip r:embed="rId4"/>
          <a:srcRect/>
          <a:stretch>
            <a:fillRect/>
          </a:stretch>
        </p:blipFill>
        <p:spPr bwMode="auto">
          <a:xfrm>
            <a:off x="1398588" y="4030663"/>
            <a:ext cx="2813050" cy="2005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p:cNvPicPr>
          <p:nvPr/>
        </p:nvPicPr>
        <p:blipFill>
          <a:blip r:embed="rId2"/>
          <a:srcRect/>
          <a:stretch>
            <a:fillRect/>
          </a:stretch>
        </p:blipFill>
        <p:spPr bwMode="auto">
          <a:xfrm>
            <a:off x="0" y="862013"/>
            <a:ext cx="6096000" cy="1738312"/>
          </a:xfrm>
          <a:prstGeom prst="rect">
            <a:avLst/>
          </a:prstGeom>
          <a:noFill/>
          <a:ln w="9525">
            <a:noFill/>
            <a:miter lim="800000"/>
            <a:headEnd/>
            <a:tailEnd/>
          </a:ln>
        </p:spPr>
      </p:pic>
      <p:sp>
        <p:nvSpPr>
          <p:cNvPr id="21506" name="TextBox 4"/>
          <p:cNvSpPr txBox="1">
            <a:spLocks noChangeArrowheads="1"/>
          </p:cNvSpPr>
          <p:nvPr/>
        </p:nvSpPr>
        <p:spPr bwMode="auto">
          <a:xfrm>
            <a:off x="1455738" y="349250"/>
            <a:ext cx="3811587" cy="369888"/>
          </a:xfrm>
          <a:prstGeom prst="rect">
            <a:avLst/>
          </a:prstGeom>
          <a:noFill/>
          <a:ln w="9525">
            <a:noFill/>
            <a:miter lim="800000"/>
            <a:headEnd/>
            <a:tailEnd/>
          </a:ln>
        </p:spPr>
        <p:txBody>
          <a:bodyPr>
            <a:spAutoFit/>
          </a:bodyPr>
          <a:lstStyle/>
          <a:p>
            <a:pPr algn="just"/>
            <a:r>
              <a:rPr lang="it-IT">
                <a:latin typeface="Calibri" pitchFamily="34" charset="0"/>
              </a:rPr>
              <a:t>Cutnell-Johnson-Young-Stadler</a:t>
            </a:r>
          </a:p>
        </p:txBody>
      </p:sp>
      <p:sp>
        <p:nvSpPr>
          <p:cNvPr id="21507" name="TextBox 5"/>
          <p:cNvSpPr txBox="1">
            <a:spLocks noChangeArrowheads="1"/>
          </p:cNvSpPr>
          <p:nvPr/>
        </p:nvSpPr>
        <p:spPr bwMode="auto">
          <a:xfrm>
            <a:off x="7634288" y="493713"/>
            <a:ext cx="3325812" cy="368300"/>
          </a:xfrm>
          <a:prstGeom prst="rect">
            <a:avLst/>
          </a:prstGeom>
          <a:noFill/>
          <a:ln w="9525">
            <a:noFill/>
            <a:miter lim="800000"/>
            <a:headEnd/>
            <a:tailEnd/>
          </a:ln>
        </p:spPr>
        <p:txBody>
          <a:bodyPr>
            <a:spAutoFit/>
          </a:bodyPr>
          <a:lstStyle/>
          <a:p>
            <a:pPr algn="just"/>
            <a:r>
              <a:rPr lang="it-IT">
                <a:latin typeface="Calibri" pitchFamily="34" charset="0"/>
              </a:rPr>
              <a:t>Parodi – Ostili – Mochi Onori</a:t>
            </a:r>
          </a:p>
        </p:txBody>
      </p:sp>
      <p:pic>
        <p:nvPicPr>
          <p:cNvPr id="21508" name="Picture 6"/>
          <p:cNvPicPr>
            <a:picLocks noChangeAspect="1"/>
          </p:cNvPicPr>
          <p:nvPr/>
        </p:nvPicPr>
        <p:blipFill>
          <a:blip r:embed="rId3"/>
          <a:srcRect/>
          <a:stretch>
            <a:fillRect/>
          </a:stretch>
        </p:blipFill>
        <p:spPr bwMode="auto">
          <a:xfrm>
            <a:off x="6462713" y="903288"/>
            <a:ext cx="5668962" cy="1725612"/>
          </a:xfrm>
          <a:prstGeom prst="rect">
            <a:avLst/>
          </a:prstGeom>
          <a:noFill/>
          <a:ln w="9525">
            <a:noFill/>
            <a:miter lim="800000"/>
            <a:headEnd/>
            <a:tailEnd/>
          </a:ln>
        </p:spPr>
      </p:pic>
      <p:pic>
        <p:nvPicPr>
          <p:cNvPr id="21509" name="Picture 7"/>
          <p:cNvPicPr>
            <a:picLocks noChangeAspect="1"/>
          </p:cNvPicPr>
          <p:nvPr/>
        </p:nvPicPr>
        <p:blipFill>
          <a:blip r:embed="rId4"/>
          <a:srcRect/>
          <a:stretch>
            <a:fillRect/>
          </a:stretch>
        </p:blipFill>
        <p:spPr bwMode="auto">
          <a:xfrm>
            <a:off x="877888" y="3625850"/>
            <a:ext cx="4452937" cy="2595563"/>
          </a:xfrm>
          <a:prstGeom prst="rect">
            <a:avLst/>
          </a:prstGeom>
          <a:noFill/>
          <a:ln w="9525">
            <a:noFill/>
            <a:miter lim="800000"/>
            <a:headEnd/>
            <a:tailEnd/>
          </a:ln>
        </p:spPr>
      </p:pic>
      <p:sp>
        <p:nvSpPr>
          <p:cNvPr id="21510" name="TextBox 8"/>
          <p:cNvSpPr txBox="1">
            <a:spLocks noChangeArrowheads="1"/>
          </p:cNvSpPr>
          <p:nvPr/>
        </p:nvSpPr>
        <p:spPr bwMode="auto">
          <a:xfrm>
            <a:off x="2443163" y="3255963"/>
            <a:ext cx="917575" cy="369887"/>
          </a:xfrm>
          <a:prstGeom prst="rect">
            <a:avLst/>
          </a:prstGeom>
          <a:noFill/>
          <a:ln w="9525">
            <a:noFill/>
            <a:miter lim="800000"/>
            <a:headEnd/>
            <a:tailEnd/>
          </a:ln>
        </p:spPr>
        <p:txBody>
          <a:bodyPr>
            <a:spAutoFit/>
          </a:bodyPr>
          <a:lstStyle/>
          <a:p>
            <a:pPr algn="just"/>
            <a:r>
              <a:rPr lang="it-IT">
                <a:latin typeface="Calibri" pitchFamily="34" charset="0"/>
              </a:rPr>
              <a:t>Amaldi</a:t>
            </a:r>
          </a:p>
        </p:txBody>
      </p:sp>
      <p:pic>
        <p:nvPicPr>
          <p:cNvPr id="21511" name="Picture 9"/>
          <p:cNvPicPr>
            <a:picLocks noChangeAspect="1"/>
          </p:cNvPicPr>
          <p:nvPr/>
        </p:nvPicPr>
        <p:blipFill>
          <a:blip r:embed="rId5"/>
          <a:srcRect/>
          <a:stretch>
            <a:fillRect/>
          </a:stretch>
        </p:blipFill>
        <p:spPr bwMode="auto">
          <a:xfrm>
            <a:off x="6019800" y="3255963"/>
            <a:ext cx="6111875" cy="2992437"/>
          </a:xfrm>
          <a:prstGeom prst="rect">
            <a:avLst/>
          </a:prstGeom>
          <a:noFill/>
          <a:ln w="9525">
            <a:noFill/>
            <a:miter lim="800000"/>
            <a:headEnd/>
            <a:tailEnd/>
          </a:ln>
        </p:spPr>
      </p:pic>
      <p:sp>
        <p:nvSpPr>
          <p:cNvPr id="21512" name="TextBox 10"/>
          <p:cNvSpPr txBox="1">
            <a:spLocks noChangeArrowheads="1"/>
          </p:cNvSpPr>
          <p:nvPr/>
        </p:nvSpPr>
        <p:spPr bwMode="auto">
          <a:xfrm>
            <a:off x="8837613" y="2887663"/>
            <a:ext cx="919162" cy="368300"/>
          </a:xfrm>
          <a:prstGeom prst="rect">
            <a:avLst/>
          </a:prstGeom>
          <a:noFill/>
          <a:ln w="9525">
            <a:noFill/>
            <a:miter lim="800000"/>
            <a:headEnd/>
            <a:tailEnd/>
          </a:ln>
        </p:spPr>
        <p:txBody>
          <a:bodyPr>
            <a:spAutoFit/>
          </a:bodyPr>
          <a:lstStyle/>
          <a:p>
            <a:pPr algn="just"/>
            <a:r>
              <a:rPr lang="it-IT">
                <a:latin typeface="Calibri" pitchFamily="34" charset="0"/>
              </a:rPr>
              <a:t>Walker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23378</TotalTime>
  <Words>3339</Words>
  <Application>Microsoft Office PowerPoint</Application>
  <PresentationFormat>Personalizzato</PresentationFormat>
  <Paragraphs>179</Paragraphs>
  <Slides>43</Slides>
  <Notes>0</Notes>
  <HiddenSlides>0</HiddenSlides>
  <MMClips>0</MMClips>
  <ScaleCrop>false</ScaleCrop>
  <HeadingPairs>
    <vt:vector size="8" baseType="variant">
      <vt:variant>
        <vt:lpstr>Caratteri utilizzati</vt:lpstr>
      </vt:variant>
      <vt:variant>
        <vt:i4>5</vt:i4>
      </vt:variant>
      <vt:variant>
        <vt:lpstr>Modello struttura</vt:lpstr>
      </vt:variant>
      <vt:variant>
        <vt:i4>1</vt:i4>
      </vt:variant>
      <vt:variant>
        <vt:lpstr>Server OLE incorporati</vt:lpstr>
      </vt:variant>
      <vt:variant>
        <vt:i4>1</vt:i4>
      </vt:variant>
      <vt:variant>
        <vt:lpstr>Titoli diapositive</vt:lpstr>
      </vt:variant>
      <vt:variant>
        <vt:i4>43</vt:i4>
      </vt:variant>
    </vt:vector>
  </HeadingPairs>
  <TitlesOfParts>
    <vt:vector size="50" baseType="lpstr">
      <vt:lpstr>Calibri</vt:lpstr>
      <vt:lpstr>Arial</vt:lpstr>
      <vt:lpstr>Calibri Light</vt:lpstr>
      <vt:lpstr>Symbol</vt:lpstr>
      <vt:lpstr>Times New Roman</vt:lpstr>
      <vt:lpstr>Office Theme</vt:lpstr>
      <vt:lpstr>Equation</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The end (for now)</vt:lpstr>
      <vt:lpstr>Diapositiva 43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Massi</dc:creator>
  <cp:lastModifiedBy>Luigi Mihich</cp:lastModifiedBy>
  <cp:revision>99</cp:revision>
  <cp:lastPrinted>2015-10-25T13:52:53Z</cp:lastPrinted>
  <dcterms:created xsi:type="dcterms:W3CDTF">2015-10-10T10:00:26Z</dcterms:created>
  <dcterms:modified xsi:type="dcterms:W3CDTF">2015-10-30T08:46:19Z</dcterms:modified>
</cp:coreProperties>
</file>