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44"/>
  </p:notesMasterIdLst>
  <p:sldIdLst>
    <p:sldId id="1786" r:id="rId2"/>
    <p:sldId id="306" r:id="rId3"/>
    <p:sldId id="302" r:id="rId4"/>
    <p:sldId id="1749" r:id="rId5"/>
    <p:sldId id="1725" r:id="rId6"/>
    <p:sldId id="1788" r:id="rId7"/>
    <p:sldId id="1763" r:id="rId8"/>
    <p:sldId id="1765" r:id="rId9"/>
    <p:sldId id="1787" r:id="rId10"/>
    <p:sldId id="1751" r:id="rId11"/>
    <p:sldId id="1750" r:id="rId12"/>
    <p:sldId id="1755" r:id="rId13"/>
    <p:sldId id="1754" r:id="rId14"/>
    <p:sldId id="1790" r:id="rId15"/>
    <p:sldId id="1789" r:id="rId16"/>
    <p:sldId id="1792" r:id="rId17"/>
    <p:sldId id="1758" r:id="rId18"/>
    <p:sldId id="1760" r:id="rId19"/>
    <p:sldId id="372" r:id="rId20"/>
    <p:sldId id="1756" r:id="rId21"/>
    <p:sldId id="1794" r:id="rId22"/>
    <p:sldId id="1795" r:id="rId23"/>
    <p:sldId id="1796" r:id="rId24"/>
    <p:sldId id="1759" r:id="rId25"/>
    <p:sldId id="1764" r:id="rId26"/>
    <p:sldId id="1767" r:id="rId27"/>
    <p:sldId id="1762" r:id="rId28"/>
    <p:sldId id="1793" r:id="rId29"/>
    <p:sldId id="1770" r:id="rId30"/>
    <p:sldId id="1769" r:id="rId31"/>
    <p:sldId id="1768" r:id="rId32"/>
    <p:sldId id="1774" r:id="rId33"/>
    <p:sldId id="1777" r:id="rId34"/>
    <p:sldId id="1776" r:id="rId35"/>
    <p:sldId id="1773" r:id="rId36"/>
    <p:sldId id="1778" r:id="rId37"/>
    <p:sldId id="1785" r:id="rId38"/>
    <p:sldId id="1784" r:id="rId39"/>
    <p:sldId id="1781" r:id="rId40"/>
    <p:sldId id="1783" r:id="rId41"/>
    <p:sldId id="1780" r:id="rId42"/>
    <p:sldId id="1782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arino" initials="p" lastIdx="1" clrIdx="0">
    <p:extLst>
      <p:ext uri="{19B8F6BF-5375-455C-9EA6-DF929625EA0E}">
        <p15:presenceInfo xmlns:p15="http://schemas.microsoft.com/office/powerpoint/2012/main" userId="pavari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6F7F6"/>
    <a:srgbClr val="CCFFCC"/>
    <a:srgbClr val="FFFFCC"/>
    <a:srgbClr val="990099"/>
    <a:srgbClr val="008000"/>
    <a:srgbClr val="663300"/>
    <a:srgbClr val="000000"/>
    <a:srgbClr val="EE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2" autoAdjust="0"/>
    <p:restoredTop sz="86410" autoAdjust="0"/>
  </p:normalViewPr>
  <p:slideViewPr>
    <p:cSldViewPr snapToGrid="0" snapToObjects="1">
      <p:cViewPr varScale="1">
        <p:scale>
          <a:sx n="76" d="100"/>
          <a:sy n="76" d="100"/>
        </p:scale>
        <p:origin x="720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FE33A-5BBC-4251-A760-DAD02385D813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212E0-8DDD-4083-BA5E-21B21C50790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47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212E0-8DDD-4083-BA5E-21B21C50790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18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212E0-8DDD-4083-BA5E-21B21C50790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79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8100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B5DFB5-2D64-4CD6-97BE-B8876F5B8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BF7ACC-950B-40FA-B282-49CD4D117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DA5744-6ACC-41AD-BD4F-AC34E5A65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09588-B942-4177-B160-FEBB93D0A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0393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9CC56-0323-4DDD-920E-F5D750D59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F3BF69-43EE-45FB-9F90-408983C89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F2BC74-1600-41BA-98D8-A6D900B4A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67ACC-B2D1-4010-B744-9D0594FF7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5586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20B24-F6A7-4D8E-9ECE-8ED356540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A6BA1D-9B2F-43C2-9677-1BAD3B26E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039820-7F13-4FAF-8B5F-FC1D9BBB4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0D92D-459A-48DD-8291-5F3C1EF2A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390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4917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ine del gio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9" name="Figura a mano libera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tes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egnaposto tes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egnaposto tes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2" name="Segnaposto tes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5" name="Segnaposto tes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egnaposto tes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8" name="Segnaposto tes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155635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004739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62089505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08981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9" name="Segnaposto tabel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333515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</a:t>
            </a:r>
          </a:p>
        </p:txBody>
      </p:sp>
      <p:sp>
        <p:nvSpPr>
          <p:cNvPr id="10" name="Casella di tes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0000" b="1" noProof="0">
                <a:solidFill>
                  <a:schemeClr val="bg1"/>
                </a:solidFill>
              </a:rPr>
              <a:t>"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igura a mano libera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2214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8" name="Segnaposto immagine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Segnaposto immagine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2" name="Segnaposto tes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3" name="Segnaposto tes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4" name="Segnaposto tes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5" name="Segnaposto tes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6" name="Segnaposto tes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7" name="Segnaposto tes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8" name="Segnaposto tes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9" name="Segnaposto tes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66" name="Segnaposto immagine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9" name="Segnaposto immagine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157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EB7559-5107-47D4-88AC-0E1C4FC80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746AC3-9656-431B-B1C0-B0C74527A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FD00B7-42B1-4ABB-9A12-13B3CD1FB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D9EAA-6F5A-484F-87FF-CEF680672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5919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96" name="Segnaposto tes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97" name="Segnaposto tes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2" name="Segnaposto tes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3" name="Segnaposto tes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106" name="Segnaposto tes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7" name="Segnaposto tes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108" name="Segnaposto tes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9" name="Segnaposto tes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35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8" name="Segnaposto contenut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08856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igura a mano libera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1" name="Segnaposto contenut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0720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3386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endParaRPr lang="it-IT" noProof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igura a mano libera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4217046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B6695-0BFC-4B06-81DF-AE31DAD8D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C5FDF1-AA12-430A-A4DC-EDC8B3C22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AAF163-FDCF-4FD9-A23D-29F17ACC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AC384-B011-4380-9F0A-95A8DD04E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214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CC323-0D29-49A9-A416-963C5B7DF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FDF85-B176-4214-AB32-6C9853EF8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32EB4-C809-4E92-BD48-E3154227E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08433-C9D5-4CC9-9054-5C5562895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9082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FF7C35-1C0B-4F07-9C03-98237CD7D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2370DA-F36F-49BD-A6D5-B3F93B4D05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B588E0-A2C9-48BD-80E7-E11545C49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9ADEE-5FF8-4C42-9713-3CD1F11BE3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1269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0734B3-FA21-48A7-BA81-19CED6A36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46974B-86D8-4B1A-9897-E8E005062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978047-2007-4DD8-A0DB-B4FA4CA7B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DC426-E8EB-457B-ABE0-E59293876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3645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A35554-3F71-4C8C-A42A-9ACC653CC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B6BB74-4881-4284-8148-1683C34B0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2E41C9-3B04-4D94-B122-FAB4508D8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2562B-2272-4405-AE6B-1E70634A7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8641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B2309-6A1E-4AB8-88FD-49B374644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2A0F2-B2CF-418C-82D2-FE02AFE5A2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3DE14-4206-4727-8219-8D6B6F4D3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44510-5B59-4CBB-A672-40D5703EF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950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67435-A1C4-410D-8B3A-DCFC1DB66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F9C8D2-40E5-419E-AD10-F692EA6EB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85999-AD94-430B-B832-4F59985B5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B56FF-DF81-4032-971D-98F00554D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655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E0F385E-57F6-49F6-8B51-37647E5C0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2A879C-E843-4E98-AD03-42C7D6501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B97CA962-83C2-4431-881C-05D36B8CBE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400" b="0">
                <a:solidFill>
                  <a:srgbClr val="FFFFFF"/>
                </a:solidFill>
                <a:effectLst/>
                <a:latin typeface="Times New Roman" pitchFamily="18" charset="0"/>
                <a:ea typeface="MS Pゴシック" pitchFamily="-9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C54F494F-6B45-4854-ADC3-7BBF4085E1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Aft>
                <a:spcPct val="0"/>
              </a:spcAft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MS Pゴシック" pitchFamily="-9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8CDC058-BAD4-4E72-9BB6-56BC2F57C2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7394B099-D08F-4913-9DAF-5EE93F3E3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07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MS P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MS P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MS P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MS P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Sievert#cite_note-1" TargetMode="External"/><Relationship Id="rId13" Type="http://schemas.openxmlformats.org/officeDocument/2006/relationships/hyperlink" Target="https://it.wikipedia.org/wiki/Tomografia_computerizzata" TargetMode="External"/><Relationship Id="rId18" Type="http://schemas.openxmlformats.org/officeDocument/2006/relationships/hyperlink" Target="https://it.wikipedia.org/wiki/Emoglobina" TargetMode="External"/><Relationship Id="rId3" Type="http://schemas.openxmlformats.org/officeDocument/2006/relationships/hyperlink" Target="https://it.wikipedia.org/wiki/Dose_equivalente" TargetMode="External"/><Relationship Id="rId7" Type="http://schemas.openxmlformats.org/officeDocument/2006/relationships/hyperlink" Target="https://it.wikipedia.org/wiki/Sistema_internazionale_di_unit%C3%A0_di_misura" TargetMode="External"/><Relationship Id="rId12" Type="http://schemas.openxmlformats.org/officeDocument/2006/relationships/hyperlink" Target="https://it.wikipedia.org/wiki/Radiografia_convenzionale" TargetMode="External"/><Relationship Id="rId17" Type="http://schemas.openxmlformats.org/officeDocument/2006/relationships/hyperlink" Target="https://it.wikipedia.org/wiki/Sievert#cite_note-3" TargetMode="External"/><Relationship Id="rId2" Type="http://schemas.openxmlformats.org/officeDocument/2006/relationships/hyperlink" Target="https://it.wikipedia.org/wiki/Unit%C3%A0_di_misura" TargetMode="External"/><Relationship Id="rId16" Type="http://schemas.openxmlformats.org/officeDocument/2006/relationships/hyperlink" Target="https://it.wikipedia.org/wiki/Radioterap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Dose_assorbita" TargetMode="External"/><Relationship Id="rId11" Type="http://schemas.openxmlformats.org/officeDocument/2006/relationships/hyperlink" Target="https://it.wikipedia.org/wiki/Ramsar" TargetMode="External"/><Relationship Id="rId5" Type="http://schemas.openxmlformats.org/officeDocument/2006/relationships/hyperlink" Target="https://it.wikipedia.org/wiki/Dimensioni" TargetMode="External"/><Relationship Id="rId15" Type="http://schemas.openxmlformats.org/officeDocument/2006/relationships/hyperlink" Target="https://it.wikipedia.org/wiki/Scintigrafia" TargetMode="External"/><Relationship Id="rId10" Type="http://schemas.openxmlformats.org/officeDocument/2006/relationships/image" Target="../media/image51.svg"/><Relationship Id="rId4" Type="http://schemas.openxmlformats.org/officeDocument/2006/relationships/hyperlink" Target="https://it.wikipedia.org/wiki/Radiazione" TargetMode="External"/><Relationship Id="rId9" Type="http://schemas.openxmlformats.org/officeDocument/2006/relationships/image" Target="../media/image50.png"/><Relationship Id="rId14" Type="http://schemas.openxmlformats.org/officeDocument/2006/relationships/hyperlink" Target="https://it.wikipedia.org/wiki/Tomografia_a_emissione_di_positron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Radiofarmaco" TargetMode="External"/><Relationship Id="rId13" Type="http://schemas.openxmlformats.org/officeDocument/2006/relationships/hyperlink" Target="https://it.wikipedia.org/wiki/Scintigrafia_ossea" TargetMode="External"/><Relationship Id="rId18" Type="http://schemas.openxmlformats.org/officeDocument/2006/relationships/hyperlink" Target="https://it.wikipedia.org/wiki/Scintigrafia_miocardica" TargetMode="External"/><Relationship Id="rId3" Type="http://schemas.openxmlformats.org/officeDocument/2006/relationships/hyperlink" Target="https://it.wikipedia.org/wiki/Gamma_camera" TargetMode="External"/><Relationship Id="rId21" Type="http://schemas.openxmlformats.org/officeDocument/2006/relationships/image" Target="../media/image60.jpg"/><Relationship Id="rId7" Type="http://schemas.openxmlformats.org/officeDocument/2006/relationships/hyperlink" Target="https://it.wikipedia.org/wiki/Fotomoltiplicatore" TargetMode="External"/><Relationship Id="rId12" Type="http://schemas.openxmlformats.org/officeDocument/2006/relationships/hyperlink" Target="https://it.wikipedia.org/wiki/Metastasi" TargetMode="External"/><Relationship Id="rId17" Type="http://schemas.openxmlformats.org/officeDocument/2006/relationships/hyperlink" Target="https://it.wikipedia.org/wiki/Rimodellamento_osseo" TargetMode="External"/><Relationship Id="rId2" Type="http://schemas.openxmlformats.org/officeDocument/2006/relationships/hyperlink" Target="https://it.wikipedia.org/wiki/Medicina_nucleare" TargetMode="External"/><Relationship Id="rId16" Type="http://schemas.openxmlformats.org/officeDocument/2006/relationships/hyperlink" Target="https://it.wikipedia.org/wiki/Osteoblasto" TargetMode="External"/><Relationship Id="rId20" Type="http://schemas.openxmlformats.org/officeDocument/2006/relationships/hyperlink" Target="https://it.wikipedia.org/wiki/Scintigrafia_rena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Radiazioni" TargetMode="External"/><Relationship Id="rId11" Type="http://schemas.openxmlformats.org/officeDocument/2006/relationships/hyperlink" Target="https://it.wikipedia.org/wiki/Tiroide" TargetMode="External"/><Relationship Id="rId5" Type="http://schemas.openxmlformats.org/officeDocument/2006/relationships/hyperlink" Target="https://it.wikipedia.org/wiki/Fotoni" TargetMode="External"/><Relationship Id="rId15" Type="http://schemas.openxmlformats.org/officeDocument/2006/relationships/hyperlink" Target="https://it.wikipedia.org/wiki/Tecnezio-99m" TargetMode="External"/><Relationship Id="rId10" Type="http://schemas.openxmlformats.org/officeDocument/2006/relationships/hyperlink" Target="https://it.wikipedia.org/wiki/Polmone" TargetMode="External"/><Relationship Id="rId19" Type="http://schemas.openxmlformats.org/officeDocument/2006/relationships/hyperlink" Target="https://it.wikipedia.org/wiki/Scintigrafia_tiroidea" TargetMode="External"/><Relationship Id="rId4" Type="http://schemas.openxmlformats.org/officeDocument/2006/relationships/hyperlink" Target="https://it.wikipedia.org/wiki/Radioisotopi" TargetMode="External"/><Relationship Id="rId9" Type="http://schemas.openxmlformats.org/officeDocument/2006/relationships/hyperlink" Target="https://it.wikipedia.org/wiki/Cuore" TargetMode="External"/><Relationship Id="rId14" Type="http://schemas.openxmlformats.org/officeDocument/2006/relationships/hyperlink" Target="https://it.wikipedia.org/wiki/Bifosfonati" TargetMode="External"/><Relationship Id="rId22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103893/#B3-ijms-23-05023" TargetMode="Externa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Radiografia_convenzionale" TargetMode="External"/><Relationship Id="rId3" Type="http://schemas.openxmlformats.org/officeDocument/2006/relationships/image" Target="../media/image13.emf"/><Relationship Id="rId7" Type="http://schemas.openxmlformats.org/officeDocument/2006/relationships/hyperlink" Target="https://it.wikipedia.org/wiki/Imaging_biomedico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Sezione_(geometria_descrittiva)" TargetMode="External"/><Relationship Id="rId5" Type="http://schemas.openxmlformats.org/officeDocument/2006/relationships/hyperlink" Target="https://it.wikipedia.org/wiki/Spettroscopia" TargetMode="External"/><Relationship Id="rId4" Type="http://schemas.openxmlformats.org/officeDocument/2006/relationships/hyperlink" Target="https://it.wikipedia.org/wiki/Lingua_greca" TargetMode="External"/><Relationship Id="rId9" Type="http://schemas.openxmlformats.org/officeDocument/2006/relationships/hyperlink" Target="https://it.wikipedia.org/wiki/Lastra_fotografic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Effetto_fotoelettrico#cite_note-1" TargetMode="External"/><Relationship Id="rId13" Type="http://schemas.openxmlformats.org/officeDocument/2006/relationships/image" Target="../media/image18.png"/><Relationship Id="rId3" Type="http://schemas.openxmlformats.org/officeDocument/2006/relationships/hyperlink" Target="https://it.wikipedia.org/wiki/Meccanica_quantistica" TargetMode="External"/><Relationship Id="rId7" Type="http://schemas.openxmlformats.org/officeDocument/2006/relationships/hyperlink" Target="https://it.wikipedia.org/wiki/Frequenza" TargetMode="External"/><Relationship Id="rId12" Type="http://schemas.openxmlformats.org/officeDocument/2006/relationships/hyperlink" Target="https://it.wikipedia.org/wiki/Scattering" TargetMode="External"/><Relationship Id="rId2" Type="http://schemas.openxmlformats.org/officeDocument/2006/relationships/hyperlink" Target="https://it.wikipedia.org/wiki/Fenomeno_fisic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Radiazione_elettromagnetica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it.wikipedia.org/wiki/Metallo" TargetMode="External"/><Relationship Id="rId10" Type="http://schemas.openxmlformats.org/officeDocument/2006/relationships/hyperlink" Target="https://it.wikipedia.org/wiki/Lavoro_di_estrazione" TargetMode="External"/><Relationship Id="rId4" Type="http://schemas.openxmlformats.org/officeDocument/2006/relationships/hyperlink" Target="https://it.wikipedia.org/wiki/Elettrone" TargetMode="External"/><Relationship Id="rId9" Type="http://schemas.openxmlformats.org/officeDocument/2006/relationships/hyperlink" Target="https://it.wikipedia.org/wiki/Fotone" TargetMode="Externa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C759CD-7602-3469-DF30-560E5288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500188"/>
            <a:ext cx="10363200" cy="30432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 :</a:t>
            </a:r>
            <a:b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con onde elettromagnetiche (radiazioni) </a:t>
            </a:r>
            <a:r>
              <a:rPr lang="it-IT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ionizzanti</a:t>
            </a:r>
            <a:endParaRPr lang="en-US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80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518CD0-B7C3-7462-9373-58B053605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08" y="1885950"/>
            <a:ext cx="6089783" cy="4114800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151FF210-8BF1-CFAE-F594-6F84C3FA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83391" y="1885950"/>
            <a:ext cx="544614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ED4113-BABA-3979-3CAD-DE23F645642A}"/>
              </a:ext>
            </a:extLst>
          </p:cNvPr>
          <p:cNvSpPr txBox="1"/>
          <p:nvPr/>
        </p:nvSpPr>
        <p:spPr>
          <a:xfrm>
            <a:off x="574925" y="549473"/>
            <a:ext cx="10596170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CT/PET/SPECT : assorbimento raggi-X e raggi-</a:t>
            </a:r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48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6E48338-9645-2C98-1FCE-81911064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5" y="1510664"/>
            <a:ext cx="5690296" cy="43329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D0E9D6-5EBA-5C68-246F-7AC3AAB3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3107"/>
            <a:ext cx="5700105" cy="411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C579A2-5D52-DC43-F0C4-BBA8A8CC1954}"/>
              </a:ext>
            </a:extLst>
          </p:cNvPr>
          <p:cNvSpPr txBox="1"/>
          <p:nvPr/>
        </p:nvSpPr>
        <p:spPr>
          <a:xfrm>
            <a:off x="2275138" y="355229"/>
            <a:ext cx="70198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con raggi-X e raggi-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4283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09C2FD-B33C-7988-1DA3-795AC44EF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073" y="891879"/>
            <a:ext cx="3897503" cy="283613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BE5057-EE5F-B055-0496-F58F279B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495" y="891879"/>
            <a:ext cx="4128790" cy="286304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D21515-E4CD-ABEA-70C3-44F48C36345E}"/>
              </a:ext>
            </a:extLst>
          </p:cNvPr>
          <p:cNvSpPr txBox="1"/>
          <p:nvPr/>
        </p:nvSpPr>
        <p:spPr>
          <a:xfrm>
            <a:off x="103438" y="174190"/>
            <a:ext cx="1100652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Dispositivi per Tomografia con raggi-X (CT, TAC in ita)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755FEAE-56B6-5E6E-24C1-563E84CC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3731" y="3754924"/>
            <a:ext cx="3898234" cy="282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2F09DC-40D4-1812-145A-818CAEEDC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763" y="3874976"/>
            <a:ext cx="3641463" cy="26853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E079BF-F7CB-B24D-EA2D-37759EF0F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226" y="3975502"/>
            <a:ext cx="3898234" cy="2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00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8B87BDD-4FD1-213F-1A91-890C2141C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" y="1494663"/>
            <a:ext cx="3857402" cy="33592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835C904-2566-EAF5-F878-4BEC6D918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375" y="988742"/>
            <a:ext cx="7541911" cy="54977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0B97FB-097E-EF3C-F47D-BECE32D00354}"/>
              </a:ext>
            </a:extLst>
          </p:cNvPr>
          <p:cNvSpPr txBox="1"/>
          <p:nvPr/>
        </p:nvSpPr>
        <p:spPr>
          <a:xfrm>
            <a:off x="103438" y="174190"/>
            <a:ext cx="1099509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Dispositivi per Tomografia con raggi-X (CT, TAC in ita)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838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49F6-09D8-8D6A-C0FD-1AC57F4D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21" y="190500"/>
            <a:ext cx="8712558" cy="1143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Generation of X-rays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7D30D17-9047-6C8E-04BB-E93D3A4EB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26" t="13980" r="10160" b="9964"/>
          <a:stretch/>
        </p:blipFill>
        <p:spPr>
          <a:xfrm>
            <a:off x="1674253" y="1482057"/>
            <a:ext cx="9015211" cy="5375943"/>
          </a:xfrm>
        </p:spPr>
      </p:pic>
    </p:spTree>
    <p:extLst>
      <p:ext uri="{BB962C8B-B14F-4D97-AF65-F5344CB8AC3E}">
        <p14:creationId xmlns:p14="http://schemas.microsoft.com/office/powerpoint/2010/main" val="36470645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EE1B-4D57-E2B0-A143-1FA3BDB6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2" y="254986"/>
            <a:ext cx="11289405" cy="865031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Evolution of CT images quality in last 50 years</a:t>
            </a:r>
          </a:p>
        </p:txBody>
      </p:sp>
      <p:pic>
        <p:nvPicPr>
          <p:cNvPr id="5" name="Picture 4" descr="A picture containing text, invertebrate&#10;&#10;Description automatically generated">
            <a:extLst>
              <a:ext uri="{FF2B5EF4-FFF2-40B4-BE49-F238E27FC236}">
                <a16:creationId xmlns:a16="http://schemas.microsoft.com/office/drawing/2014/main" id="{700716DF-5CD7-4C30-3340-8DE91AFBA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" y="1329400"/>
            <a:ext cx="5599946" cy="2688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A099C3-F052-C017-8B20-6ABE29E1BF11}"/>
              </a:ext>
            </a:extLst>
          </p:cNvPr>
          <p:cNvSpPr txBox="1"/>
          <p:nvPr/>
        </p:nvSpPr>
        <p:spPr>
          <a:xfrm>
            <a:off x="206062" y="4227591"/>
            <a:ext cx="503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 2</a:t>
            </a:r>
            <a:r>
              <a:rPr lang="en-US" dirty="0"/>
              <a:t> CT images over time: (left) One of the first CT images taken, 1971, (right) modern CT image.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EF2AFBB-27D7-8097-F022-3913CCA8E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827" y="3747760"/>
            <a:ext cx="6420746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17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E1A9-BDCE-AC91-77CB-E8252EDC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72" y="133081"/>
            <a:ext cx="7418231" cy="109041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Scala Hounsfield</a:t>
            </a: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51026E1-A703-4AD4-A3FF-68ACFAA6F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1" t="12770" r="50000" b="76620"/>
          <a:stretch/>
        </p:blipFill>
        <p:spPr>
          <a:xfrm>
            <a:off x="90151" y="1484288"/>
            <a:ext cx="6249759" cy="1090412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F4B928-E1B3-E40E-A109-1279154BA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1" t="44445" r="50000" b="13427"/>
          <a:stretch/>
        </p:blipFill>
        <p:spPr>
          <a:xfrm>
            <a:off x="5613039" y="2323566"/>
            <a:ext cx="6443365" cy="4463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64385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622B8-AD47-ED21-A1FA-0F9F4F48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377" y="106680"/>
            <a:ext cx="6913245" cy="83058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Alcune immagini CT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EC08B15-C2B4-F406-A3C2-75B2C5480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432" y="2529113"/>
            <a:ext cx="5769568" cy="4114800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7367EB-C698-3B6D-DAB5-055E6DB5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329"/>
            <a:ext cx="6039165" cy="45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38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C6FD50-B7F2-D742-41CC-515AE37BB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45" y="1168394"/>
            <a:ext cx="7662823" cy="556197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4D1C8A6-42B7-FF05-19D5-1F48A3A5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27" y="99060"/>
            <a:ext cx="9319261" cy="83058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Multislice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(3D) CT e rendering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632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coelenterate&#10;&#10;Description automatically generated">
            <a:extLst>
              <a:ext uri="{FF2B5EF4-FFF2-40B4-BE49-F238E27FC236}">
                <a16:creationId xmlns:a16="http://schemas.microsoft.com/office/drawing/2014/main" id="{32748302-8DC7-42F6-8A24-14EB16A450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03" r="-202" b="-240"/>
          <a:stretch/>
        </p:blipFill>
        <p:spPr>
          <a:xfrm>
            <a:off x="10203813" y="4274079"/>
            <a:ext cx="1819691" cy="15359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717F0-3D39-49FC-9D04-48F869F3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45" y="245679"/>
            <a:ext cx="9857955" cy="1339731"/>
          </a:xfrm>
          <a:noFill/>
          <a:ln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Example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next_AIM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/AIM - INFN project : </a:t>
            </a:r>
            <a:b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segmentation and gravity score 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COVID-19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D812-68D3-4E30-86F9-31D2BC61B9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222" y="2156631"/>
            <a:ext cx="5332770" cy="55707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AIM x Covid19 from CT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997580-35AB-44F7-BA25-6149E18B490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3959" y="2848592"/>
            <a:ext cx="5633885" cy="30035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3 “neural networks” used in cascade:</a:t>
            </a:r>
          </a:p>
          <a:p>
            <a:pPr lvl="1"/>
            <a:r>
              <a:rPr lang="en-US" sz="2400" dirty="0"/>
              <a:t>Box for lung</a:t>
            </a:r>
          </a:p>
          <a:p>
            <a:pPr lvl="1"/>
            <a:r>
              <a:rPr lang="en-US" sz="2400" dirty="0"/>
              <a:t>3D contour of lung</a:t>
            </a:r>
          </a:p>
          <a:p>
            <a:pPr lvl="1"/>
            <a:r>
              <a:rPr lang="en-US" sz="2400" dirty="0"/>
              <a:t>3D contour of COVID lesions</a:t>
            </a:r>
            <a:endParaRPr lang="en-US" dirty="0"/>
          </a:p>
          <a:p>
            <a:pPr>
              <a:buFont typeface="Wingdings" panose="020B0604020202020204" pitchFamily="34" charset="0"/>
              <a:buChar char="§"/>
            </a:pPr>
            <a:r>
              <a:rPr lang="en-US" sz="2400" dirty="0"/>
              <a:t>Collaboration with hospital </a:t>
            </a:r>
          </a:p>
          <a:p>
            <a:pPr marL="457200" lvl="1" indent="0">
              <a:buNone/>
            </a:pPr>
            <a:r>
              <a:rPr lang="en-US" sz="2400" dirty="0" err="1">
                <a:solidFill>
                  <a:srgbClr val="FF0000"/>
                </a:solidFill>
              </a:rPr>
              <a:t>LungQuant</a:t>
            </a:r>
            <a:r>
              <a:rPr lang="en-US" sz="2400" dirty="0">
                <a:solidFill>
                  <a:srgbClr val="FF0000"/>
                </a:solidFill>
              </a:rPr>
              <a:t> protocol</a:t>
            </a:r>
          </a:p>
        </p:txBody>
      </p:sp>
      <p:pic>
        <p:nvPicPr>
          <p:cNvPr id="10" name="Picture 10" descr="A picture containing invertebrate, coelenterate, hydrozoan&#10;&#10;Description automatically generated">
            <a:extLst>
              <a:ext uri="{FF2B5EF4-FFF2-40B4-BE49-F238E27FC236}">
                <a16:creationId xmlns:a16="http://schemas.microsoft.com/office/drawing/2014/main" id="{EB328725-D736-483E-AC1B-AC8DBA23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142" y="2169333"/>
            <a:ext cx="1724025" cy="1533525"/>
          </a:xfrm>
          <a:prstGeom prst="rect">
            <a:avLst/>
          </a:prstGeom>
        </p:spPr>
      </p:pic>
      <p:pic>
        <p:nvPicPr>
          <p:cNvPr id="11" name="Picture 11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6F8C222A-7470-4102-AE32-0DDA35F2B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" t="6323"/>
          <a:stretch/>
        </p:blipFill>
        <p:spPr>
          <a:xfrm>
            <a:off x="6545346" y="2084943"/>
            <a:ext cx="3064153" cy="4658070"/>
          </a:xfrm>
          <a:prstGeom prst="rect">
            <a:avLst/>
          </a:prstGeom>
        </p:spPr>
      </p:pic>
      <p:grpSp>
        <p:nvGrpSpPr>
          <p:cNvPr id="13" name="Group 13">
            <a:extLst>
              <a:ext uri="{FF2B5EF4-FFF2-40B4-BE49-F238E27FC236}">
                <a16:creationId xmlns:a16="http://schemas.microsoft.com/office/drawing/2014/main" id="{5B2A816A-FAAB-47CF-B8E7-DBFCD272E203}"/>
              </a:ext>
            </a:extLst>
          </p:cNvPr>
          <p:cNvGrpSpPr/>
          <p:nvPr/>
        </p:nvGrpSpPr>
        <p:grpSpPr>
          <a:xfrm>
            <a:off x="5499385" y="2090695"/>
            <a:ext cx="889320" cy="726220"/>
            <a:chOff x="6278336" y="748663"/>
            <a:chExt cx="7302593" cy="5431095"/>
          </a:xfrm>
        </p:grpSpPr>
        <p:pic>
          <p:nvPicPr>
            <p:cNvPr id="14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825E251-004E-426B-B84D-DF7849C1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336" y="748663"/>
              <a:ext cx="4991100" cy="4356100"/>
            </a:xfrm>
            <a:prstGeom prst="rect">
              <a:avLst/>
            </a:prstGeom>
          </p:spPr>
        </p:pic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1A15CE0-4D7C-4D5E-93AD-E5922FA84A1C}"/>
                </a:ext>
              </a:extLst>
            </p:cNvPr>
            <p:cNvSpPr/>
            <p:nvPr/>
          </p:nvSpPr>
          <p:spPr>
            <a:xfrm>
              <a:off x="8589830" y="4338374"/>
              <a:ext cx="4991099" cy="18413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50" normalizeH="0" baseline="0" noProof="0" dirty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Bradley Hand" pitchFamily="2" charset="77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4" name="Immagine 6">
            <a:extLst>
              <a:ext uri="{FF2B5EF4-FFF2-40B4-BE49-F238E27FC236}">
                <a16:creationId xmlns:a16="http://schemas.microsoft.com/office/drawing/2014/main" id="{5B2EFDEB-0BA1-160D-A759-338FD6930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4" y="46882"/>
            <a:ext cx="937741" cy="480196"/>
          </a:xfrm>
          <a:prstGeom prst="rect">
            <a:avLst/>
          </a:prstGeom>
        </p:spPr>
      </p:pic>
      <p:pic>
        <p:nvPicPr>
          <p:cNvPr id="6" name="Immagine 14" descr="logo_INFN.png">
            <a:extLst>
              <a:ext uri="{FF2B5EF4-FFF2-40B4-BE49-F238E27FC236}">
                <a16:creationId xmlns:a16="http://schemas.microsoft.com/office/drawing/2014/main" id="{6E6FC132-233F-23C6-5EDD-2A53D63C8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163" y="67877"/>
            <a:ext cx="688444" cy="43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707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CDEF7-E1BA-4650-B0F3-7BFE9FEE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88" y="164310"/>
            <a:ext cx="9396549" cy="87621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Dove nello spettro elettromagnetico</a:t>
            </a:r>
            <a:endParaRPr lang="en-GB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FD697D4-AF59-4586-AFD6-198ADCF62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35" y="1250226"/>
            <a:ext cx="9144000" cy="27203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F632CE-6ADF-4DFE-A1EB-B1E6A5981A99}"/>
              </a:ext>
            </a:extLst>
          </p:cNvPr>
          <p:cNvSpPr txBox="1"/>
          <p:nvPr/>
        </p:nvSpPr>
        <p:spPr>
          <a:xfrm>
            <a:off x="139949" y="1263111"/>
            <a:ext cx="2077471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E = h </a:t>
            </a:r>
            <a:r>
              <a:rPr lang="en-GB" sz="1600" dirty="0">
                <a:sym typeface="Symbol" panose="05050102010706020507" pitchFamily="18" charset="2"/>
              </a:rPr>
              <a:t>   (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energia</a:t>
            </a:r>
            <a:r>
              <a:rPr lang="en-GB" sz="1600" dirty="0">
                <a:sym typeface="Symbol" panose="05050102010706020507" pitchFamily="18" charset="2"/>
              </a:rPr>
              <a:t> di un </a:t>
            </a:r>
            <a:r>
              <a:rPr lang="en-GB" sz="1600" dirty="0" err="1">
                <a:sym typeface="Symbol" panose="05050102010706020507" pitchFamily="18" charset="2"/>
              </a:rPr>
              <a:t>fotone</a:t>
            </a:r>
            <a:r>
              <a:rPr lang="en-GB" sz="1600" dirty="0">
                <a:sym typeface="Symbol" panose="05050102010706020507" pitchFamily="18" charset="2"/>
              </a:rPr>
              <a:t> di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frequenza</a:t>
            </a:r>
            <a:r>
              <a:rPr lang="en-GB" sz="1600" dirty="0">
                <a:sym typeface="Symbol" panose="05050102010706020507" pitchFamily="18" charset="2"/>
              </a:rPr>
              <a:t> ), dove h è la </a:t>
            </a:r>
            <a:r>
              <a:rPr lang="en-GB" sz="1600" dirty="0" err="1">
                <a:sym typeface="Symbol" panose="05050102010706020507" pitchFamily="18" charset="2"/>
              </a:rPr>
              <a:t>costante</a:t>
            </a:r>
            <a:r>
              <a:rPr lang="en-GB" sz="1600" dirty="0">
                <a:sym typeface="Symbol" panose="05050102010706020507" pitchFamily="18" charset="2"/>
              </a:rPr>
              <a:t> di Planck</a:t>
            </a:r>
          </a:p>
          <a:p>
            <a:endParaRPr lang="en-GB" sz="1600" dirty="0">
              <a:sym typeface="Symbol" panose="05050102010706020507" pitchFamily="18" charset="2"/>
            </a:endParaRPr>
          </a:p>
          <a:p>
            <a:r>
              <a:rPr lang="en-GB" sz="1600" dirty="0">
                <a:sym typeface="Symbol" panose="05050102010706020507" pitchFamily="18" charset="2"/>
              </a:rPr>
              <a:t> =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GB" sz="1600" dirty="0">
                <a:sym typeface="Symbol" panose="05050102010706020507" pitchFamily="18" charset="2"/>
              </a:rPr>
              <a:t> /T  =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lunghezza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d’onda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	</a:t>
            </a:r>
            <a:r>
              <a:rPr lang="en-GB" sz="1600" dirty="0">
                <a:sym typeface="Symbol" panose="05050102010706020507" pitchFamily="18" charset="2"/>
              </a:rPr>
              <a:t>v =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velocità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di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progagazione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GB" sz="1600" dirty="0">
                <a:sym typeface="Symbol" panose="05050102010706020507" pitchFamily="18" charset="2"/>
              </a:rPr>
              <a:t>(= c </a:t>
            </a:r>
            <a:r>
              <a:rPr lang="en-GB" sz="1600" dirty="0" err="1">
                <a:sym typeface="Symbol" panose="05050102010706020507" pitchFamily="18" charset="2"/>
              </a:rPr>
              <a:t>nel</a:t>
            </a:r>
            <a:r>
              <a:rPr lang="en-GB" sz="1600" dirty="0">
                <a:sym typeface="Symbol" panose="05050102010706020507" pitchFamily="18" charset="2"/>
              </a:rPr>
              <a:t> </a:t>
            </a:r>
            <a:r>
              <a:rPr lang="en-GB" sz="1600" dirty="0" err="1">
                <a:sym typeface="Symbol" panose="05050102010706020507" pitchFamily="18" charset="2"/>
              </a:rPr>
              <a:t>vuoto</a:t>
            </a:r>
            <a:r>
              <a:rPr lang="en-GB" sz="1600" dirty="0">
                <a:sym typeface="Symbol" panose="05050102010706020507" pitchFamily="18" charset="2"/>
              </a:rPr>
              <a:t>)</a:t>
            </a:r>
          </a:p>
          <a:p>
            <a:endParaRPr lang="en-GB" sz="1600" dirty="0"/>
          </a:p>
          <a:p>
            <a:r>
              <a:rPr lang="en-GB" sz="1600" dirty="0"/>
              <a:t>Typical mean energy for CT/SPECT/PET : </a:t>
            </a:r>
          </a:p>
          <a:p>
            <a:r>
              <a:rPr lang="en-GB" sz="1600" dirty="0"/>
              <a:t>20-30 keV (X), 100-700 keV (</a:t>
            </a:r>
            <a:r>
              <a:rPr lang="en-GB" sz="1600" dirty="0">
                <a:sym typeface="Symbol" panose="05050102010706020507" pitchFamily="18" charset="2"/>
              </a:rPr>
              <a:t></a:t>
            </a:r>
            <a:r>
              <a:rPr lang="en-GB" sz="1600" dirty="0"/>
              <a:t>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B6A963-386E-3615-B5D6-5B7C6FE7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234" y="4102562"/>
            <a:ext cx="6666479" cy="24356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2E37A9-4232-4662-1B3D-4B61AA9D8F1C}"/>
              </a:ext>
            </a:extLst>
          </p:cNvPr>
          <p:cNvSpPr/>
          <p:nvPr/>
        </p:nvSpPr>
        <p:spPr bwMode="auto">
          <a:xfrm>
            <a:off x="3071123" y="1551326"/>
            <a:ext cx="2408838" cy="2241501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MS Pゴシック" pitchFamily="-92" charset="-128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B3525A6-13DC-29FD-C326-31C4CAF6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8" y="5211965"/>
            <a:ext cx="2281573" cy="15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666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F42D3A-8340-7E45-2BE2-B719618A5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695" y="1516777"/>
            <a:ext cx="5625258" cy="4222035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7ADCA8FD-554E-CF17-4D8F-14910D4F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27" y="288608"/>
            <a:ext cx="8676323" cy="83058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Dosimetria e futuri sviluppi CT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EE08C891-21F6-F156-5DFD-7B7DB52D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3953" y="1624012"/>
            <a:ext cx="610775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4511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D95-F6CE-FEA0-CB34-F9BD22C2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133481"/>
            <a:ext cx="10609141" cy="6579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Limite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esposizione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radiazioni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1C3E2-9ECC-D4F2-6B60-2E4F2B924081}"/>
              </a:ext>
            </a:extLst>
          </p:cNvPr>
          <p:cNvSpPr txBox="1"/>
          <p:nvPr/>
        </p:nvSpPr>
        <p:spPr>
          <a:xfrm>
            <a:off x="188353" y="969246"/>
            <a:ext cx="11705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Il </a:t>
            </a:r>
            <a:r>
              <a:rPr lang="it-IT" sz="1600" b="1" dirty="0"/>
              <a:t>sievert</a:t>
            </a:r>
            <a:r>
              <a:rPr lang="it-IT" sz="1600" dirty="0"/>
              <a:t> (simbolo </a:t>
            </a:r>
            <a:r>
              <a:rPr lang="it-IT" sz="1600" b="1" dirty="0"/>
              <a:t>Sv</a:t>
            </a:r>
            <a:r>
              <a:rPr lang="it-IT" sz="1600" dirty="0"/>
              <a:t>) è l'</a:t>
            </a:r>
            <a:r>
              <a:rPr lang="it-IT" sz="1600" dirty="0">
                <a:hlinkClick r:id="rId2" tooltip="Unità di misura"/>
              </a:rPr>
              <a:t>unità di misura</a:t>
            </a:r>
            <a:r>
              <a:rPr lang="it-IT" sz="1600" dirty="0"/>
              <a:t> della </a:t>
            </a:r>
            <a:r>
              <a:rPr lang="it-IT" sz="1600" dirty="0">
                <a:hlinkClick r:id="rId3" tooltip="Dose equivalente"/>
              </a:rPr>
              <a:t>dose equivalente</a:t>
            </a:r>
            <a:r>
              <a:rPr lang="it-IT" sz="1600" dirty="0"/>
              <a:t> di </a:t>
            </a:r>
            <a:r>
              <a:rPr lang="it-IT" sz="1600" dirty="0">
                <a:hlinkClick r:id="rId4" tooltip="Radiazione"/>
              </a:rPr>
              <a:t>radiazione</a:t>
            </a:r>
            <a:r>
              <a:rPr lang="it-IT" sz="1600" dirty="0"/>
              <a:t> nel SI. La dose equivalente misura il danno biologico provocato dalla radiazione su un organismo. La dose equivalente ha le stesse </a:t>
            </a:r>
            <a:r>
              <a:rPr lang="it-IT" sz="1600" dirty="0">
                <a:hlinkClick r:id="rId5" tooltip="Dimensioni"/>
              </a:rPr>
              <a:t>dimensioni</a:t>
            </a:r>
            <a:r>
              <a:rPr lang="it-IT" sz="1600" dirty="0"/>
              <a:t> della </a:t>
            </a:r>
            <a:r>
              <a:rPr lang="it-IT" sz="1600" dirty="0">
                <a:hlinkClick r:id="rId6" tooltip="Dose assorbita"/>
              </a:rPr>
              <a:t>dose assorbita</a:t>
            </a:r>
            <a:r>
              <a:rPr lang="it-IT" sz="1600" dirty="0"/>
              <a:t>, che si misura in gray (Gy), ovvero energia per unità di massa. Il sievert e il gray sono unità derivate (non base) del </a:t>
            </a:r>
            <a:r>
              <a:rPr lang="it-IT" sz="1600" dirty="0">
                <a:hlinkClick r:id="rId7" tooltip="Sistema internazionale di unità di misura"/>
              </a:rPr>
              <a:t>sistema internazionale SI</a:t>
            </a:r>
            <a:r>
              <a:rPr lang="it-IT" sz="1600" baseline="30000" dirty="0">
                <a:hlinkClick r:id="rId8"/>
              </a:rPr>
              <a:t>[1]</a:t>
            </a:r>
            <a:r>
              <a:rPr lang="it-IT" sz="1600" dirty="0"/>
              <a:t>; si ha infatti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526322-51A3-59AB-A598-F6B853582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8630" y="1869292"/>
            <a:ext cx="3747686" cy="49700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F25093-A79C-BDCF-ABA8-CD6928E26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13315"/>
              </p:ext>
            </p:extLst>
          </p:nvPr>
        </p:nvGraphicFramePr>
        <p:xfrm>
          <a:off x="283778" y="2583931"/>
          <a:ext cx="6052626" cy="3749040"/>
        </p:xfrm>
        <a:graphic>
          <a:graphicData uri="http://schemas.openxmlformats.org/drawingml/2006/table">
            <a:tbl>
              <a:tblPr/>
              <a:tblGrid>
                <a:gridCol w="3026313">
                  <a:extLst>
                    <a:ext uri="{9D8B030D-6E8A-4147-A177-3AD203B41FA5}">
                      <a16:colId xmlns:a16="http://schemas.microsoft.com/office/drawing/2014/main" val="2119045405"/>
                    </a:ext>
                  </a:extLst>
                </a:gridCol>
                <a:gridCol w="3026313">
                  <a:extLst>
                    <a:ext uri="{9D8B030D-6E8A-4147-A177-3AD203B41FA5}">
                      <a16:colId xmlns:a16="http://schemas.microsoft.com/office/drawing/2014/main" val="4279457233"/>
                    </a:ext>
                  </a:extLst>
                </a:gridCol>
              </a:tblGrid>
              <a:tr h="272879">
                <a:tc>
                  <a:txBody>
                    <a:bodyPr/>
                    <a:lstStyle/>
                    <a:p>
                      <a:r>
                        <a:rPr lang="en-US" sz="1600"/>
                        <a:t>Causa o pratica medica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Dose equivalente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923587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it-IT" sz="1600"/>
                        <a:t>Fondo naturale di radiazione (media)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2,4 mSv (in un anno)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502408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it-IT" sz="1600"/>
                        <a:t>Massima dose di fondo naturale (massimi locali a </a:t>
                      </a:r>
                      <a:r>
                        <a:rPr lang="it-IT" sz="1600">
                          <a:hlinkClick r:id="rId11" tooltip="Ramsar"/>
                        </a:rPr>
                        <a:t>Ramsar</a:t>
                      </a:r>
                      <a:r>
                        <a:rPr lang="it-IT" sz="160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131 mSv (in un anno)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539602"/>
                  </a:ext>
                </a:extLst>
              </a:tr>
              <a:tr h="272879">
                <a:tc>
                  <a:txBody>
                    <a:bodyPr/>
                    <a:lstStyle/>
                    <a:p>
                      <a:r>
                        <a:rPr lang="en-US" sz="1600">
                          <a:hlinkClick r:id="rId12" tooltip="Radiografia convenzionale"/>
                        </a:rPr>
                        <a:t>Radiografia convenzionale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0,05 ~ 0,7 mSv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082785"/>
                  </a:ext>
                </a:extLst>
              </a:tr>
              <a:tr h="272879">
                <a:tc>
                  <a:txBody>
                    <a:bodyPr/>
                    <a:lstStyle/>
                    <a:p>
                      <a:r>
                        <a:rPr lang="en-US" sz="1600">
                          <a:hlinkClick r:id="rId13" tooltip="Tomografia computerizzata"/>
                        </a:rPr>
                        <a:t>Tomografia computerizzata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 ~ 15 mSv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43059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it-IT" sz="1600">
                          <a:hlinkClick r:id="rId14" tooltip="Tomografia a emissione di positroni"/>
                        </a:rPr>
                        <a:t>Tomografia a emissione di positroni</a:t>
                      </a:r>
                      <a:endParaRPr lang="it-IT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 ~ 20 mSv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950423"/>
                  </a:ext>
                </a:extLst>
              </a:tr>
              <a:tr h="272879">
                <a:tc>
                  <a:txBody>
                    <a:bodyPr/>
                    <a:lstStyle/>
                    <a:p>
                      <a:r>
                        <a:rPr lang="en-US" sz="1600">
                          <a:hlinkClick r:id="rId15" tooltip="Scintigrafia"/>
                        </a:rPr>
                        <a:t>Scintigrafia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 ~ 10 mSv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936442"/>
                  </a:ext>
                </a:extLst>
              </a:tr>
              <a:tr h="272879">
                <a:tc>
                  <a:txBody>
                    <a:bodyPr/>
                    <a:lstStyle/>
                    <a:p>
                      <a:r>
                        <a:rPr lang="en-US" sz="1600"/>
                        <a:t>Inizio limite rischio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mSv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246560"/>
                  </a:ext>
                </a:extLst>
              </a:tr>
              <a:tr h="272879">
                <a:tc>
                  <a:txBody>
                    <a:bodyPr/>
                    <a:lstStyle/>
                    <a:p>
                      <a:r>
                        <a:rPr lang="en-US" sz="1600">
                          <a:hlinkClick r:id="rId16" tooltip="Radioterapia"/>
                        </a:rPr>
                        <a:t>Radioterapia</a:t>
                      </a:r>
                      <a:r>
                        <a:rPr lang="en-US" sz="1600"/>
                        <a:t> (singola seduta)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1 500~2 000 mSv </a:t>
                      </a:r>
                      <a:r>
                        <a:rPr lang="en-US" sz="1600" baseline="30000" dirty="0">
                          <a:hlinkClick r:id="rId17"/>
                        </a:rPr>
                        <a:t>[3]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97084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E1F6FE4-A2E9-D6A3-B795-A19C886D7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38218"/>
              </p:ext>
            </p:extLst>
          </p:nvPr>
        </p:nvGraphicFramePr>
        <p:xfrm>
          <a:off x="6503829" y="2206385"/>
          <a:ext cx="5557235" cy="1600200"/>
        </p:xfrm>
        <a:graphic>
          <a:graphicData uri="http://schemas.openxmlformats.org/drawingml/2006/table">
            <a:tbl>
              <a:tblPr/>
              <a:tblGrid>
                <a:gridCol w="1579160">
                  <a:extLst>
                    <a:ext uri="{9D8B030D-6E8A-4147-A177-3AD203B41FA5}">
                      <a16:colId xmlns:a16="http://schemas.microsoft.com/office/drawing/2014/main" val="1198394960"/>
                    </a:ext>
                  </a:extLst>
                </a:gridCol>
                <a:gridCol w="3978075">
                  <a:extLst>
                    <a:ext uri="{9D8B030D-6E8A-4147-A177-3AD203B41FA5}">
                      <a16:colId xmlns:a16="http://schemas.microsoft.com/office/drawing/2014/main" val="36141219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dirty="0"/>
                        <a:t>Dose </a:t>
                      </a:r>
                      <a:r>
                        <a:rPr lang="en-US" sz="1500" dirty="0" err="1"/>
                        <a:t>equivalente</a:t>
                      </a:r>
                      <a:endParaRPr lang="en-US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Effetti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biologici</a:t>
                      </a:r>
                      <a:r>
                        <a:rPr lang="en-US" sz="1500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236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 dirty="0"/>
                        <a:t>1 </a:t>
                      </a:r>
                      <a:r>
                        <a:rPr lang="en-US" sz="1500" dirty="0" err="1"/>
                        <a:t>Sv</a:t>
                      </a:r>
                      <a:endParaRPr lang="en-US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Alterazioni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temporanee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dell'</a:t>
                      </a:r>
                      <a:r>
                        <a:rPr lang="en-US" sz="1500" dirty="0" err="1">
                          <a:hlinkClick r:id="rId18" tooltip="Emoglobina"/>
                        </a:rPr>
                        <a:t>emoglobina</a:t>
                      </a:r>
                      <a:r>
                        <a:rPr lang="en-US" sz="1500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349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 dirty="0"/>
                        <a:t>2 ~ 3 </a:t>
                      </a:r>
                      <a:r>
                        <a:rPr lang="en-US" sz="1500" dirty="0" err="1"/>
                        <a:t>Sv</a:t>
                      </a:r>
                      <a:endParaRPr lang="en-US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/>
                        <a:t>Nausea, perdita dei capelli, emorragie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368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 dirty="0"/>
                        <a:t>4 </a:t>
                      </a:r>
                      <a:r>
                        <a:rPr lang="en-US" sz="1500" dirty="0" err="1"/>
                        <a:t>Sv</a:t>
                      </a:r>
                      <a:endParaRPr lang="en-US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/>
                        <a:t>Morte nel 50% dei casi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71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 dirty="0"/>
                        <a:t>6 </a:t>
                      </a:r>
                      <a:r>
                        <a:rPr lang="en-US" sz="1500" dirty="0" err="1"/>
                        <a:t>Sv</a:t>
                      </a:r>
                      <a:endParaRPr lang="en-US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Sopravvivenza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improbabile</a:t>
                      </a:r>
                      <a:r>
                        <a:rPr lang="en-US" sz="1500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7170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0465282-6F68-6621-E4F9-4A4AF331A393}"/>
              </a:ext>
            </a:extLst>
          </p:cNvPr>
          <p:cNvSpPr txBox="1"/>
          <p:nvPr/>
        </p:nvSpPr>
        <p:spPr>
          <a:xfrm>
            <a:off x="4530204" y="1818648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Sv</a:t>
            </a:r>
            <a:r>
              <a:rPr lang="en-US" dirty="0"/>
              <a:t> = 100 rem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4CD31-8F06-22BE-24FA-D9323522F93F}"/>
              </a:ext>
            </a:extLst>
          </p:cNvPr>
          <p:cNvSpPr txBox="1"/>
          <p:nvPr/>
        </p:nvSpPr>
        <p:spPr>
          <a:xfrm>
            <a:off x="5674754" y="4115889"/>
            <a:ext cx="60949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/>
              <a:t>I radiologi hanno come punto fermo la soglia di 6 mSv tollerabili senza conseguenze da un organismo sano.</a:t>
            </a:r>
            <a:endParaRPr lang="en-US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DB288D-2055-C6D1-EE28-7DDC994BDDAB}"/>
              </a:ext>
            </a:extLst>
          </p:cNvPr>
          <p:cNvSpPr txBox="1"/>
          <p:nvPr/>
        </p:nvSpPr>
        <p:spPr>
          <a:xfrm>
            <a:off x="5588348" y="4694139"/>
            <a:ext cx="6253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/>
              <a:t>In questo caso il riferimento e' la dose considerata nella norma e' di 20 millisievert/anno, mentre la dose eccezionale arriva al massimo di 100 millisievert/ora. Sotto questa soglia non si registrano effetti significativi sulla salute.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433293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D95-F6CE-FEA0-CB34-F9BD22C2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133481"/>
            <a:ext cx="10609141" cy="6579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Limite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esposizione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radiazioni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526322-51A3-59AB-A598-F6B853582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303" y="937560"/>
            <a:ext cx="3747686" cy="497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465282-6F68-6621-E4F9-4A4AF331A393}"/>
              </a:ext>
            </a:extLst>
          </p:cNvPr>
          <p:cNvSpPr txBox="1"/>
          <p:nvPr/>
        </p:nvSpPr>
        <p:spPr>
          <a:xfrm>
            <a:off x="8174925" y="1065233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Sv</a:t>
            </a:r>
            <a:r>
              <a:rPr lang="en-US" dirty="0"/>
              <a:t> = 100 rem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D3D256-774A-2E18-652E-F1CD9BAB1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7" t="16996" r="11717" b="23944"/>
          <a:stretch/>
        </p:blipFill>
        <p:spPr>
          <a:xfrm>
            <a:off x="481348" y="1453882"/>
            <a:ext cx="11229304" cy="53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60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EB304-CE6F-8155-EEAD-A5223328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133481"/>
            <a:ext cx="10609141" cy="65794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Limite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esposizione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radiazioni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FE155D2A-AEC5-B482-8B8F-B5C75145A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9" t="12394" r="43818" b="18216"/>
          <a:stretch/>
        </p:blipFill>
        <p:spPr>
          <a:xfrm>
            <a:off x="122348" y="850006"/>
            <a:ext cx="5344733" cy="5984481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6605527-CD9C-859B-7C6A-22A25DE01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4" t="9953" r="44464" b="13709"/>
          <a:stretch/>
        </p:blipFill>
        <p:spPr>
          <a:xfrm>
            <a:off x="6232091" y="946597"/>
            <a:ext cx="4541086" cy="58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0747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86E7E-0329-F2A1-087B-6D13A7B4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57251"/>
            <a:ext cx="11049000" cy="53721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con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SPECT (o SPET)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single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photon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emission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computed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tomography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positron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emission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tomography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523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878FB45-62B0-2696-108D-DA12CAEE7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93"/>
          <a:stretch/>
        </p:blipFill>
        <p:spPr>
          <a:xfrm>
            <a:off x="2007296" y="1985963"/>
            <a:ext cx="7823382" cy="4605343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68D0621-1EEC-73DA-E64D-7480D4BE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266694"/>
            <a:ext cx="10363200" cy="13763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Imaging-scintigrafie SPECT (o SPET) e PET : sequenza temporale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68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C956C-7D6A-B7E9-9259-7A453603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6" y="295271"/>
            <a:ext cx="10363200" cy="130492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SPECT/PET/medicina nucleare : radionuclidi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F66AF9-904B-0CB4-A03A-42577B383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687" y="1809749"/>
            <a:ext cx="6754230" cy="4862513"/>
          </a:xfrm>
        </p:spPr>
      </p:pic>
    </p:spTree>
    <p:extLst>
      <p:ext uri="{BB962C8B-B14F-4D97-AF65-F5344CB8AC3E}">
        <p14:creationId xmlns:p14="http://schemas.microsoft.com/office/powerpoint/2010/main" val="38000932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8EABB-8C9B-F328-6148-40089051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839" y="86493"/>
            <a:ext cx="6732321" cy="90749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Gamma camera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1B38F2-7969-36DA-FDF6-A8901C88A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26" y="993985"/>
            <a:ext cx="4405575" cy="312376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6A52E4-0B9C-4223-2D5E-789E4C09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665" y="935903"/>
            <a:ext cx="4855779" cy="3409477"/>
          </a:xfrm>
          <a:prstGeom prst="rect">
            <a:avLst/>
          </a:prstGeom>
        </p:spPr>
      </p:pic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1D112437-7BDE-1694-3F54-92163C68C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71101" y="3998301"/>
            <a:ext cx="3815255" cy="270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5717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7688-0FEF-2891-896E-98031F6C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46" y="103032"/>
            <a:ext cx="6117465" cy="85107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Scintigrafia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0A84F-CE01-7A58-09CF-5466A0188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87" y="1060361"/>
            <a:ext cx="6999667" cy="5623775"/>
          </a:xfrm>
        </p:spPr>
        <p:txBody>
          <a:bodyPr/>
          <a:lstStyle/>
          <a:p>
            <a:pPr marL="0" indent="0">
              <a:buNone/>
            </a:pPr>
            <a:r>
              <a:rPr lang="it-IT" sz="1400" dirty="0"/>
              <a:t>La </a:t>
            </a:r>
            <a:r>
              <a:rPr lang="it-IT" sz="1400" b="1" dirty="0"/>
              <a:t>scintigrafia</a:t>
            </a:r>
            <a:r>
              <a:rPr lang="it-IT" sz="1400" dirty="0"/>
              <a:t> è un esame di </a:t>
            </a:r>
            <a:r>
              <a:rPr lang="it-IT" sz="1400" dirty="0">
                <a:hlinkClick r:id="rId2" tooltip="Medicina nucleare"/>
              </a:rPr>
              <a:t>medicina nucleare</a:t>
            </a:r>
            <a:r>
              <a:rPr lang="it-IT" sz="1400" dirty="0"/>
              <a:t> ottenuto mediante la </a:t>
            </a:r>
            <a:r>
              <a:rPr lang="it-IT" sz="1400" b="1" dirty="0"/>
              <a:t>somministrazione di un tracciante radioattivo</a:t>
            </a:r>
            <a:r>
              <a:rPr lang="it-IT" sz="1400" dirty="0"/>
              <a:t> che consente l'evidenziazione, a mezzo di particolari strumenti (</a:t>
            </a:r>
            <a:r>
              <a:rPr lang="it-IT" sz="1400" dirty="0">
                <a:hlinkClick r:id="rId3" tooltip="Gamma camera"/>
              </a:rPr>
              <a:t>gamma camera</a:t>
            </a:r>
            <a:r>
              <a:rPr lang="it-IT" sz="1400" dirty="0"/>
              <a:t>), dell'accumulo preferenziale del tracciante nel tessuto che si intende studiare. I traccianti utilizzati possono essere costituiti da soluzioni saline di </a:t>
            </a:r>
            <a:r>
              <a:rPr lang="it-IT" sz="1400" dirty="0">
                <a:hlinkClick r:id="rId4" tooltip="Radioisotopi"/>
              </a:rPr>
              <a:t>radioisotopi</a:t>
            </a:r>
            <a:r>
              <a:rPr lang="it-IT" sz="1400" dirty="0"/>
              <a:t> o da specifici radiofarmaci costituiti da molecole farmacologicamente attive alle quali viene legato il radioisotopo. </a:t>
            </a:r>
          </a:p>
          <a:p>
            <a:pPr marL="0" indent="0">
              <a:buNone/>
            </a:pPr>
            <a:r>
              <a:rPr lang="it-IT" sz="1400" b="1" dirty="0"/>
              <a:t>Principio di funzionamento</a:t>
            </a:r>
          </a:p>
          <a:p>
            <a:pPr marL="0" indent="0">
              <a:buNone/>
            </a:pPr>
            <a:r>
              <a:rPr lang="it-IT" sz="1400" dirty="0"/>
              <a:t>La scintigrafia si basa sulla proprietà fisica di alcuni tipi di cristalli di generare dei </a:t>
            </a:r>
            <a:r>
              <a:rPr lang="it-IT" sz="1400" dirty="0">
                <a:hlinkClick r:id="rId5" tooltip="Fotoni"/>
              </a:rPr>
              <a:t>fotoni</a:t>
            </a:r>
            <a:r>
              <a:rPr lang="it-IT" sz="1400" dirty="0"/>
              <a:t> di luce visibile (scintille, da cui il nome di scintigrafia) quando colpiti da </a:t>
            </a:r>
            <a:r>
              <a:rPr lang="it-IT" sz="1400" dirty="0">
                <a:hlinkClick r:id="rId6" tooltip="Radiazioni"/>
              </a:rPr>
              <a:t>radiazioni</a:t>
            </a:r>
            <a:r>
              <a:rPr lang="it-IT" sz="1400" dirty="0"/>
              <a:t> (X o γ); mediante particolari accorgimenti tecnici quali l'uso di </a:t>
            </a:r>
            <a:r>
              <a:rPr lang="it-IT" sz="1400" dirty="0">
                <a:hlinkClick r:id="rId7" tooltip="Fotomoltiplicatore"/>
              </a:rPr>
              <a:t>fotomoltiplicatori</a:t>
            </a:r>
            <a:r>
              <a:rPr lang="it-IT" sz="1400" dirty="0"/>
              <a:t>, gli impulsi luminosi registrati dalla </a:t>
            </a:r>
            <a:r>
              <a:rPr lang="it-IT" sz="1400" dirty="0">
                <a:hlinkClick r:id="rId3" tooltip="Gamma camera"/>
              </a:rPr>
              <a:t>gamma camera</a:t>
            </a:r>
            <a:r>
              <a:rPr lang="it-IT" sz="1400" dirty="0"/>
              <a:t> vengono trasformati in impulsi elettrici e ricostruiti in forma di immagini digitali su schermo consentendo quindi di rappresentare come immagine la distribuzione del </a:t>
            </a:r>
            <a:r>
              <a:rPr lang="it-IT" sz="1400" dirty="0">
                <a:hlinkClick r:id="rId8" tooltip="Radiofarmaco"/>
              </a:rPr>
              <a:t>radiofarmaco</a:t>
            </a:r>
            <a:r>
              <a:rPr lang="it-IT" sz="1400" dirty="0"/>
              <a:t> all'interno del corpo.</a:t>
            </a:r>
          </a:p>
          <a:p>
            <a:pPr marL="0" indent="0">
              <a:buNone/>
            </a:pPr>
            <a:r>
              <a:rPr lang="it-IT" sz="1400" b="1" u="sng" dirty="0"/>
              <a:t>Casi d’impiego</a:t>
            </a:r>
          </a:p>
          <a:p>
            <a:pPr marL="0" indent="0">
              <a:buNone/>
            </a:pPr>
            <a:r>
              <a:rPr lang="it-IT" sz="1400" dirty="0"/>
              <a:t>La scintigrafia è utile per notizie sul funzionamento di alcuni organi quali il </a:t>
            </a:r>
            <a:r>
              <a:rPr lang="it-IT" sz="1400" dirty="0">
                <a:hlinkClick r:id="rId9" tooltip="Cuore"/>
              </a:rPr>
              <a:t>cuore</a:t>
            </a:r>
            <a:r>
              <a:rPr lang="it-IT" sz="1400" dirty="0"/>
              <a:t>, il </a:t>
            </a:r>
            <a:r>
              <a:rPr lang="it-IT" sz="1400" dirty="0">
                <a:hlinkClick r:id="rId10" tooltip="Polmone"/>
              </a:rPr>
              <a:t>polmone</a:t>
            </a:r>
            <a:r>
              <a:rPr lang="it-IT" sz="1400" dirty="0"/>
              <a:t> o la </a:t>
            </a:r>
            <a:r>
              <a:rPr lang="it-IT" sz="1400" dirty="0">
                <a:hlinkClick r:id="rId11" tooltip="Tiroide"/>
              </a:rPr>
              <a:t>tiroide</a:t>
            </a:r>
            <a:r>
              <a:rPr lang="it-IT" sz="1400" dirty="0"/>
              <a:t>, per citare i più comuni, o per il rilevamento di tessuti anomali quali possono essere delle </a:t>
            </a:r>
            <a:r>
              <a:rPr lang="it-IT" sz="1400" dirty="0">
                <a:hlinkClick r:id="rId12" tooltip="Metastasi"/>
              </a:rPr>
              <a:t>metastasi</a:t>
            </a:r>
            <a:r>
              <a:rPr lang="it-IT" sz="1400" dirty="0"/>
              <a:t> o ancora per evidenziare una regolare circolazione sanguigna nei vari organi. Nel caso della </a:t>
            </a:r>
            <a:r>
              <a:rPr lang="it-IT" sz="1400" dirty="0">
                <a:hlinkClick r:id="rId13" tooltip="Scintigrafia ossea"/>
              </a:rPr>
              <a:t>scintigrafia ossea</a:t>
            </a:r>
            <a:r>
              <a:rPr lang="it-IT" sz="1400" dirty="0"/>
              <a:t> i risultati dell'esame rappresentano un'immagine delle ossa che nel caso dello scheletro completo viene definita </a:t>
            </a:r>
            <a:r>
              <a:rPr lang="it-IT" sz="1400" i="1" dirty="0"/>
              <a:t>total body</a:t>
            </a:r>
            <a:r>
              <a:rPr lang="it-IT" sz="1400" dirty="0"/>
              <a:t>. Il radiofarmaco iniettato (</a:t>
            </a:r>
            <a:r>
              <a:rPr lang="it-IT" sz="1400" dirty="0">
                <a:hlinkClick r:id="rId14" tooltip="Bifosfonati"/>
              </a:rPr>
              <a:t>difosfonato</a:t>
            </a:r>
            <a:r>
              <a:rPr lang="it-IT" sz="1400" dirty="0"/>
              <a:t> marcato con </a:t>
            </a:r>
            <a:r>
              <a:rPr lang="it-IT" sz="1400" dirty="0">
                <a:hlinkClick r:id="rId15" tooltip="Tecnezio-99m"/>
              </a:rPr>
              <a:t>tecnezio-99m</a:t>
            </a:r>
            <a:r>
              <a:rPr lang="it-IT" sz="1400" dirty="0"/>
              <a:t>) si concentra a livello del tessuto osseo in modo proporzionale all'attività </a:t>
            </a:r>
            <a:r>
              <a:rPr lang="it-IT" sz="1400" dirty="0">
                <a:hlinkClick r:id="rId16" tooltip="Osteoblasto"/>
              </a:rPr>
              <a:t>osteoblastica</a:t>
            </a:r>
            <a:r>
              <a:rPr lang="it-IT" sz="1400" dirty="0"/>
              <a:t> locale, quindi il tracciante si concentrerà di più nelle zone interessate da </a:t>
            </a:r>
            <a:r>
              <a:rPr lang="it-IT" sz="1400" dirty="0">
                <a:hlinkClick r:id="rId17" tooltip="Rimodellamento osseo"/>
              </a:rPr>
              <a:t>rimodellamento osseo</a:t>
            </a:r>
            <a:r>
              <a:rPr lang="it-IT" sz="1400" dirty="0"/>
              <a:t> (fratture, traumi, metastasi osteoblastiche/miste). Altri radiofarmaci principalmente usati sono il (</a:t>
            </a:r>
            <a:r>
              <a:rPr lang="it-IT" sz="1400" baseline="30000" dirty="0"/>
              <a:t>99m</a:t>
            </a:r>
            <a:r>
              <a:rPr lang="it-IT" sz="1400" dirty="0"/>
              <a:t>Tc-tetrafosmina) nella </a:t>
            </a:r>
            <a:r>
              <a:rPr lang="it-IT" sz="1400" dirty="0">
                <a:hlinkClick r:id="rId18" tooltip="Scintigrafia miocardica"/>
              </a:rPr>
              <a:t>scintigrafia miocardica</a:t>
            </a:r>
            <a:r>
              <a:rPr lang="it-IT" sz="1400" dirty="0"/>
              <a:t>, il (</a:t>
            </a:r>
            <a:r>
              <a:rPr lang="it-IT" sz="1400" baseline="30000" dirty="0"/>
              <a:t>99m</a:t>
            </a:r>
            <a:r>
              <a:rPr lang="it-IT" sz="1400" dirty="0"/>
              <a:t>Tc-pertecnetato) nella </a:t>
            </a:r>
            <a:r>
              <a:rPr lang="it-IT" sz="1400" dirty="0">
                <a:hlinkClick r:id="rId19" tooltip="Scintigrafia tiroidea"/>
              </a:rPr>
              <a:t>scintigrafia tiroidea</a:t>
            </a:r>
            <a:r>
              <a:rPr lang="it-IT" sz="1400" dirty="0"/>
              <a:t> ed il (</a:t>
            </a:r>
            <a:r>
              <a:rPr lang="it-IT" sz="1400" baseline="30000" dirty="0"/>
              <a:t>99m</a:t>
            </a:r>
            <a:r>
              <a:rPr lang="it-IT" sz="1400" dirty="0"/>
              <a:t>Tc-DMSA, ossia acido dimercaptosuccinico) nella </a:t>
            </a:r>
            <a:r>
              <a:rPr lang="it-IT" sz="1400" dirty="0">
                <a:hlinkClick r:id="rId20" tooltip="Scintigrafia renale"/>
              </a:rPr>
              <a:t>scintigrafia renale</a:t>
            </a:r>
            <a:r>
              <a:rPr lang="it-IT" sz="1400" dirty="0"/>
              <a:t>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person lying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8E5CA35E-901B-A045-58BD-029D9B3F84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13163" y="244699"/>
            <a:ext cx="2427765" cy="27533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542AC08-0C25-E203-EA90-3BD162966F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43099" y="3058732"/>
            <a:ext cx="4181475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5B6A1D-3403-A259-E7AE-1AB08DD76989}"/>
              </a:ext>
            </a:extLst>
          </p:cNvPr>
          <p:cNvSpPr txBox="1"/>
          <p:nvPr/>
        </p:nvSpPr>
        <p:spPr>
          <a:xfrm>
            <a:off x="7617853" y="6284890"/>
            <a:ext cx="46235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Scintigrafia ossea, dove si è rilevato una lesione al margine destro inferiore dell'orbita oculare.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9533074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D2C4A-2F79-BDB8-B386-11F9CBDA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331" y="159630"/>
            <a:ext cx="8415338" cy="95964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Apparato SPECT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908DAC7-4D34-16DF-0D96-518CF0F5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87" y="1447538"/>
            <a:ext cx="7301316" cy="5308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E57A20-EC86-6AF2-5050-809E6212CFD0}"/>
              </a:ext>
            </a:extLst>
          </p:cNvPr>
          <p:cNvSpPr txBox="1"/>
          <p:nvPr/>
        </p:nvSpPr>
        <p:spPr>
          <a:xfrm>
            <a:off x="8270992" y="1502434"/>
            <a:ext cx="3243866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Radionuclides</a:t>
            </a:r>
          </a:p>
          <a:p>
            <a:br>
              <a:rPr lang="en-US" sz="1600" b="1" dirty="0"/>
            </a:br>
            <a:r>
              <a:rPr lang="en-US" sz="1600" dirty="0"/>
              <a:t>The </a:t>
            </a:r>
            <a:r>
              <a:rPr lang="en-US" sz="1600" b="1" dirty="0"/>
              <a:t>radioisotopes (emitters of gamma rays)</a:t>
            </a:r>
            <a:r>
              <a:rPr lang="en-US" sz="1600" dirty="0"/>
              <a:t> typically used in </a:t>
            </a:r>
            <a:r>
              <a:rPr lang="en-US" sz="1600" b="1" dirty="0"/>
              <a:t>SPECT imaging </a:t>
            </a:r>
            <a:r>
              <a:rPr lang="en-US" sz="1600" dirty="0"/>
              <a:t>(i.e. injected in the body as radiopharmaceuticals)</a:t>
            </a:r>
            <a:r>
              <a:rPr lang="en-US" sz="1600" b="1" dirty="0"/>
              <a:t> </a:t>
            </a:r>
            <a:r>
              <a:rPr lang="en-US" sz="1600" dirty="0"/>
              <a:t>are </a:t>
            </a:r>
            <a:r>
              <a:rPr lang="en-US" sz="1600" b="1" dirty="0"/>
              <a:t>iodine-123, technetium-99m, xenon-133, thallium-201, and indium-111</a:t>
            </a:r>
            <a:r>
              <a:rPr lang="en-US" sz="1600" dirty="0"/>
              <a:t> (generally the same as for scintigraphy).</a:t>
            </a:r>
          </a:p>
          <a:p>
            <a:endParaRPr lang="en-US" sz="1600" dirty="0"/>
          </a:p>
          <a:p>
            <a:r>
              <a:rPr lang="en-US" sz="1600" dirty="0">
                <a:effectLst/>
              </a:rPr>
              <a:t>The most important radionuclide in Nuclear medicine are: Thallium chloride (201Tl), Technetium (99mTc) </a:t>
            </a:r>
            <a:r>
              <a:rPr lang="en-US" sz="1600" dirty="0" err="1">
                <a:effectLst/>
              </a:rPr>
              <a:t>sestamibi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Tetrofosmin</a:t>
            </a:r>
            <a:r>
              <a:rPr lang="en-US" sz="1600" dirty="0">
                <a:effectLst/>
              </a:rPr>
              <a:t>.</a:t>
            </a:r>
            <a:br>
              <a:rPr lang="en-US" sz="1600" dirty="0"/>
            </a:br>
            <a:r>
              <a:rPr lang="en-US" sz="1600" dirty="0">
                <a:effectLst/>
              </a:rPr>
              <a:t>99mTc has 140 keV gamma photons convenient for detection and has a half-life of 6.03 hours that allows a fast clearing from the body after an imaging process.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04496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C6693056-B78D-4311-B81B-A7BA79427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0966" y="107703"/>
            <a:ext cx="6511018" cy="610054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it-IT" sz="378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Some </a:t>
            </a:r>
            <a:r>
              <a:rPr lang="it-IT" sz="3786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Imaging</a:t>
            </a:r>
            <a:r>
              <a:rPr lang="it-IT" sz="378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3786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techniques</a:t>
            </a:r>
            <a:endParaRPr lang="en-GB" sz="3429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F3DD9C7-BA81-4A1F-8AF7-9860737B0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594" y="908277"/>
            <a:ext cx="2896054" cy="5761491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fr-BE" altLang="it-IT" sz="1571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Nuclear</a:t>
            </a:r>
            <a:r>
              <a:rPr lang="fr-BE" altLang="it-IT" sz="1571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fr-BE" altLang="it-IT" sz="1571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Medicine</a:t>
            </a:r>
            <a:r>
              <a:rPr lang="fr-BE" altLang="it-IT" sz="1571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fr-BE" altLang="it-IT" sz="1571" b="1" dirty="0">
                <a:solidFill>
                  <a:schemeClr val="tx2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(PET)</a:t>
            </a:r>
            <a:endParaRPr lang="fr-BE" altLang="it-IT" sz="1429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it-IT" sz="1429" dirty="0">
                <a:solidFill>
                  <a:schemeClr val="tx2"/>
                </a:solidFill>
                <a:latin typeface="Comic Sans MS" panose="030F0702030302020204" pitchFamily="66" charset="0"/>
              </a:rPr>
              <a:t>Poor spatial </a:t>
            </a:r>
            <a:r>
              <a:rPr lang="fr-BE" altLang="it-IT" sz="1429" dirty="0" err="1">
                <a:solidFill>
                  <a:schemeClr val="tx2"/>
                </a:solidFill>
                <a:latin typeface="Comic Sans MS" panose="030F0702030302020204" pitchFamily="66" charset="0"/>
              </a:rPr>
              <a:t>resolution</a:t>
            </a:r>
            <a:endParaRPr lang="fr-BE" altLang="it-IT" sz="1429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it-IT" sz="1429" dirty="0">
                <a:solidFill>
                  <a:schemeClr val="tx2"/>
                </a:solidFill>
                <a:latin typeface="Comic Sans MS" panose="030F0702030302020204" pitchFamily="66" charset="0"/>
              </a:rPr>
              <a:t>Poor temporal </a:t>
            </a:r>
            <a:r>
              <a:rPr lang="fr-BE" altLang="it-IT" sz="1429" dirty="0" err="1">
                <a:solidFill>
                  <a:schemeClr val="tx2"/>
                </a:solidFill>
                <a:latin typeface="Comic Sans MS" panose="030F0702030302020204" pitchFamily="66" charset="0"/>
              </a:rPr>
              <a:t>resolution</a:t>
            </a:r>
            <a:r>
              <a:rPr lang="fr-BE" altLang="it-IT" sz="1429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it-IT" sz="1429" dirty="0">
                <a:solidFill>
                  <a:schemeClr val="tx2"/>
                </a:solidFill>
                <a:latin typeface="Comic Sans MS" panose="030F0702030302020204" pitchFamily="66" charset="0"/>
              </a:rPr>
              <a:t>High </a:t>
            </a:r>
            <a:r>
              <a:rPr lang="fr-BE" altLang="it-IT" sz="1429" dirty="0" err="1">
                <a:solidFill>
                  <a:schemeClr val="tx2"/>
                </a:solidFill>
                <a:latin typeface="Comic Sans MS" panose="030F0702030302020204" pitchFamily="66" charset="0"/>
              </a:rPr>
              <a:t>sensitivity</a:t>
            </a:r>
            <a:endParaRPr lang="fr-BE" altLang="it-IT" sz="1429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it-IT" sz="1429" dirty="0">
                <a:solidFill>
                  <a:schemeClr val="tx2"/>
                </a:solidFill>
                <a:latin typeface="Comic Sans MS" panose="030F0702030302020204" pitchFamily="66" charset="0"/>
              </a:rPr>
              <a:t>Reporters: </a:t>
            </a:r>
            <a:r>
              <a:rPr lang="fr-BE" altLang="it-IT" sz="1429" dirty="0" err="1">
                <a:solidFill>
                  <a:schemeClr val="tx2"/>
                </a:solidFill>
                <a:latin typeface="Comic Sans MS" panose="030F0702030302020204" pitchFamily="66" charset="0"/>
              </a:rPr>
              <a:t>radionuclides</a:t>
            </a:r>
            <a:endParaRPr lang="fr-BE" altLang="it-IT" sz="1429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endParaRPr lang="en-US" altLang="it-IT" sz="1571" b="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endParaRPr lang="en-US" altLang="it-IT" sz="1571" b="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endParaRPr lang="en-US" altLang="it-IT" sz="1571" b="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endParaRPr lang="en-US" altLang="it-IT" sz="1571" b="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endParaRPr lang="en-US" altLang="it-IT" sz="1571" b="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</a:pPr>
            <a:r>
              <a:rPr lang="en-US" altLang="it-IT" sz="1571" b="1" dirty="0">
                <a:latin typeface="Comic Sans MS" panose="030F0702030302020204" pitchFamily="66" charset="0"/>
              </a:rPr>
              <a:t>Ultrasounds</a:t>
            </a:r>
            <a:endParaRPr lang="en-US" altLang="it-IT" sz="1571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it-IT" sz="1571" dirty="0">
                <a:latin typeface="Comic Sans MS" panose="030F0702030302020204" pitchFamily="66" charset="0"/>
              </a:rPr>
              <a:t> </a:t>
            </a:r>
            <a:r>
              <a:rPr lang="en-US" altLang="it-IT" sz="1429" dirty="0">
                <a:latin typeface="Comic Sans MS" panose="030F0702030302020204" pitchFamily="66" charset="0"/>
              </a:rPr>
              <a:t>Non-invasive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it-IT" sz="1429" dirty="0">
                <a:latin typeface="Comic Sans MS" panose="030F0702030302020204" pitchFamily="66" charset="0"/>
              </a:rPr>
              <a:t> </a:t>
            </a:r>
            <a:r>
              <a:rPr lang="fr-BE" altLang="en-US" sz="1429" dirty="0">
                <a:latin typeface="Comic Sans MS" panose="030F0702030302020204" pitchFamily="66" charset="0"/>
              </a:rPr>
              <a:t>Poor spatial </a:t>
            </a:r>
            <a:r>
              <a:rPr lang="fr-BE" altLang="en-US" sz="1429" dirty="0" err="1">
                <a:latin typeface="Comic Sans MS" panose="030F0702030302020204" pitchFamily="66" charset="0"/>
              </a:rPr>
              <a:t>resolution</a:t>
            </a:r>
            <a:endParaRPr lang="fr-BE" altLang="en-US" sz="1429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</a:rPr>
              <a:t> Good temporal </a:t>
            </a:r>
            <a:r>
              <a:rPr lang="fr-BE" altLang="en-US" sz="1429" dirty="0" err="1">
                <a:latin typeface="Comic Sans MS" panose="030F0702030302020204" pitchFamily="66" charset="0"/>
              </a:rPr>
              <a:t>resolution</a:t>
            </a:r>
            <a:r>
              <a:rPr lang="fr-BE" altLang="en-US" sz="1429" dirty="0"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</a:rPr>
              <a:t> Low </a:t>
            </a:r>
            <a:r>
              <a:rPr lang="fr-BE" altLang="en-US" sz="1429" dirty="0" err="1">
                <a:latin typeface="Comic Sans MS" panose="030F0702030302020204" pitchFamily="66" charset="0"/>
              </a:rPr>
              <a:t>sensitivity</a:t>
            </a:r>
            <a:endParaRPr lang="fr-BE" altLang="en-US" sz="1429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</a:rPr>
              <a:t> </a:t>
            </a:r>
            <a:r>
              <a:rPr lang="fr-BE" altLang="en-US" sz="1429" dirty="0" err="1">
                <a:latin typeface="Comic Sans MS" panose="030F0702030302020204" pitchFamily="66" charset="0"/>
              </a:rPr>
              <a:t>Easy</a:t>
            </a:r>
            <a:endParaRPr lang="fr-FR" altLang="en-US" sz="1429" dirty="0">
              <a:latin typeface="Comic Sans MS" panose="030F0702030302020204" pitchFamily="66" charset="0"/>
            </a:endParaRPr>
          </a:p>
        </p:txBody>
      </p:sp>
      <p:sp>
        <p:nvSpPr>
          <p:cNvPr id="6148" name="Text Box 5">
            <a:extLst>
              <a:ext uri="{FF2B5EF4-FFF2-40B4-BE49-F238E27FC236}">
                <a16:creationId xmlns:a16="http://schemas.microsoft.com/office/drawing/2014/main" id="{F312C719-00F6-4E71-857F-96E77245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346" y="1002435"/>
            <a:ext cx="2922595" cy="426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fr-BE" altLang="en-US" sz="1571" b="1" dirty="0">
                <a:latin typeface="Comic Sans MS" panose="030F0702030302020204" pitchFamily="66" charset="0"/>
                <a:ea typeface="MS Pゴシック"/>
                <a:cs typeface="MS Pゴシック"/>
              </a:rPr>
              <a:t>Optical Imaging: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571" dirty="0">
                <a:latin typeface="Comic Sans MS" panose="030F0702030302020204" pitchFamily="66" charset="0"/>
                <a:ea typeface="MS Pゴシック"/>
                <a:cs typeface="MS Pゴシック"/>
              </a:rPr>
              <a:t> </a:t>
            </a: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Poor spatial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resolution</a:t>
            </a:r>
            <a:endParaRPr lang="fr-BE" altLang="en-US" sz="1429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Poor temporal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resolution</a:t>
            </a:r>
            <a:endParaRPr lang="fr-BE" altLang="en-US" sz="1429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High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sensitivity</a:t>
            </a:r>
            <a:endParaRPr lang="fr-BE" altLang="en-US" sz="1429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Reporters: luminescent probes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endParaRPr lang="fr-BE" altLang="en-US" sz="1571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endParaRPr lang="fr-BE" altLang="en-US" sz="1571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endParaRPr lang="fr-BE" altLang="en-US" sz="1571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/>
            <a:endParaRPr lang="fr-BE" altLang="en-US" sz="1571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fr-BE" altLang="en-US" sz="1571" b="1" dirty="0">
                <a:latin typeface="Comic Sans MS" panose="030F0702030302020204" pitchFamily="66" charset="0"/>
                <a:ea typeface="MS Pゴシック"/>
                <a:cs typeface="MS Pゴシック"/>
              </a:rPr>
              <a:t>X-Ray (CT):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571" dirty="0">
                <a:latin typeface="Comic Sans MS" panose="030F0702030302020204" pitchFamily="66" charset="0"/>
                <a:ea typeface="MS Pゴシック"/>
                <a:cs typeface="MS Pゴシック"/>
              </a:rPr>
              <a:t> </a:t>
            </a: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Good spatial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resolution</a:t>
            </a:r>
            <a:endParaRPr lang="fr-BE" altLang="en-US" sz="1429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Good temporal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resolution</a:t>
            </a: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en-US" sz="1429" dirty="0">
                <a:latin typeface="Comic Sans MS" panose="030F0702030302020204" pitchFamily="66" charset="0"/>
                <a:ea typeface="MS Pゴシック"/>
                <a:cs typeface="MS Pゴシック"/>
              </a:rPr>
              <a:t> Low </a:t>
            </a:r>
            <a:r>
              <a:rPr lang="fr-BE" altLang="en-US" sz="1429" dirty="0" err="1">
                <a:latin typeface="Comic Sans MS" panose="030F0702030302020204" pitchFamily="66" charset="0"/>
                <a:ea typeface="MS Pゴシック"/>
                <a:cs typeface="MS Pゴシック"/>
              </a:rPr>
              <a:t>sensitivity</a:t>
            </a:r>
            <a:endParaRPr lang="fr-FR" altLang="en-US" sz="1429" dirty="0">
              <a:latin typeface="Comic Sans MS" panose="030F0702030302020204" pitchFamily="66" charset="0"/>
              <a:ea typeface="MS Pゴシック"/>
              <a:cs typeface="MS Pゴシック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endParaRPr lang="en-GB" altLang="en-US" sz="1571" dirty="0">
              <a:latin typeface="Comic Sans MS" panose="030F0702030302020204" pitchFamily="66" charset="0"/>
              <a:ea typeface="MS Pゴシック"/>
              <a:cs typeface="MS Pゴシック"/>
            </a:endParaRPr>
          </a:p>
        </p:txBody>
      </p:sp>
      <p:sp>
        <p:nvSpPr>
          <p:cNvPr id="88070" name="Line 6">
            <a:extLst>
              <a:ext uri="{FF2B5EF4-FFF2-40B4-BE49-F238E27FC236}">
                <a16:creationId xmlns:a16="http://schemas.microsoft.com/office/drawing/2014/main" id="{60D33CD8-8E63-48AF-8450-FE8432B12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4084" y="991054"/>
            <a:ext cx="0" cy="54859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endParaRPr lang="it-IT" sz="128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8071" name="Line 7">
            <a:extLst>
              <a:ext uri="{FF2B5EF4-FFF2-40B4-BE49-F238E27FC236}">
                <a16:creationId xmlns:a16="http://schemas.microsoft.com/office/drawing/2014/main" id="{5D474F6E-6C9D-4A40-8829-ECCA446FD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0499" y="991054"/>
            <a:ext cx="0" cy="533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endParaRPr lang="it-IT" sz="128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6151" name="Picture 8" descr="souris">
            <a:extLst>
              <a:ext uri="{FF2B5EF4-FFF2-40B4-BE49-F238E27FC236}">
                <a16:creationId xmlns:a16="http://schemas.microsoft.com/office/drawing/2014/main" id="{CE30F379-CD73-400B-B39E-40403E96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66" y="2488406"/>
            <a:ext cx="3498351" cy="11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0">
            <a:extLst>
              <a:ext uri="{FF2B5EF4-FFF2-40B4-BE49-F238E27FC236}">
                <a16:creationId xmlns:a16="http://schemas.microsoft.com/office/drawing/2014/main" id="{0F6303C2-E828-4B93-8F9D-98692BBF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540" y="915755"/>
            <a:ext cx="2742973" cy="144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fr-BE" altLang="it-IT" sz="1571" b="1" dirty="0">
                <a:latin typeface="Comic Sans MS" panose="030F0702030302020204" pitchFamily="66" charset="0"/>
              </a:rPr>
              <a:t>MRI </a:t>
            </a:r>
            <a:r>
              <a:rPr lang="fr-BE" altLang="it-IT" sz="1571" dirty="0">
                <a:latin typeface="Comic Sans MS" panose="030F0702030302020204" pitchFamily="66" charset="0"/>
              </a:rPr>
              <a:t>: 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it-IT" sz="1571" dirty="0">
                <a:latin typeface="Comic Sans MS" panose="030F0702030302020204" pitchFamily="66" charset="0"/>
              </a:rPr>
              <a:t> </a:t>
            </a:r>
            <a:r>
              <a:rPr lang="fr-BE" altLang="it-IT" sz="1429" dirty="0">
                <a:latin typeface="Comic Sans MS" panose="030F0702030302020204" pitchFamily="66" charset="0"/>
              </a:rPr>
              <a:t>Non-invasive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it-IT" sz="1429" dirty="0">
                <a:latin typeface="Comic Sans MS" panose="030F0702030302020204" pitchFamily="66" charset="0"/>
              </a:rPr>
              <a:t> Good spatial </a:t>
            </a:r>
            <a:r>
              <a:rPr lang="fr-BE" altLang="it-IT" sz="1429" dirty="0" err="1">
                <a:latin typeface="Comic Sans MS" panose="030F0702030302020204" pitchFamily="66" charset="0"/>
              </a:rPr>
              <a:t>resolution</a:t>
            </a:r>
            <a:r>
              <a:rPr lang="fr-BE" altLang="it-IT" sz="1429" dirty="0">
                <a:latin typeface="Comic Sans MS" panose="030F0702030302020204" pitchFamily="66" charset="0"/>
              </a:rPr>
              <a:t> </a:t>
            </a: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it-IT" sz="1429" dirty="0">
                <a:latin typeface="Comic Sans MS" panose="030F0702030302020204" pitchFamily="66" charset="0"/>
              </a:rPr>
              <a:t> Good temporal </a:t>
            </a:r>
            <a:r>
              <a:rPr lang="fr-BE" altLang="it-IT" sz="1429" dirty="0" err="1">
                <a:latin typeface="Comic Sans MS" panose="030F0702030302020204" pitchFamily="66" charset="0"/>
              </a:rPr>
              <a:t>resolution</a:t>
            </a:r>
            <a:endParaRPr lang="fr-BE" altLang="it-IT" sz="1429" dirty="0">
              <a:latin typeface="Comic Sans MS" panose="030F0702030302020204" pitchFamily="66" charset="0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fr-BE" altLang="it-IT" sz="1429" dirty="0">
                <a:latin typeface="Comic Sans MS" panose="030F0702030302020204" pitchFamily="66" charset="0"/>
              </a:rPr>
              <a:t> Low </a:t>
            </a:r>
            <a:r>
              <a:rPr lang="fr-BE" altLang="it-IT" sz="1429" dirty="0" err="1">
                <a:latin typeface="Comic Sans MS" panose="030F0702030302020204" pitchFamily="66" charset="0"/>
              </a:rPr>
              <a:t>sensitivity</a:t>
            </a:r>
            <a:endParaRPr lang="en-GB" altLang="it-IT" sz="1429" dirty="0">
              <a:latin typeface="Comic Sans MS" panose="030F0702030302020204" pitchFamily="66" charset="0"/>
            </a:endParaRPr>
          </a:p>
        </p:txBody>
      </p:sp>
      <p:pic>
        <p:nvPicPr>
          <p:cNvPr id="6153" name="Picture 11">
            <a:extLst>
              <a:ext uri="{FF2B5EF4-FFF2-40B4-BE49-F238E27FC236}">
                <a16:creationId xmlns:a16="http://schemas.microsoft.com/office/drawing/2014/main" id="{C5B3BC02-2E7A-4F8B-B525-BA87A04F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3352" r="48877" b="32246"/>
          <a:stretch>
            <a:fillRect/>
          </a:stretch>
        </p:blipFill>
        <p:spPr bwMode="auto">
          <a:xfrm>
            <a:off x="9045817" y="2474686"/>
            <a:ext cx="2428424" cy="242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 descr="achieva_home">
            <a:extLst>
              <a:ext uri="{FF2B5EF4-FFF2-40B4-BE49-F238E27FC236}">
                <a16:creationId xmlns:a16="http://schemas.microsoft.com/office/drawing/2014/main" id="{4DAEBD2A-3286-4749-BCBB-00B83DC9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0001"/>
          <a:stretch>
            <a:fillRect/>
          </a:stretch>
        </p:blipFill>
        <p:spPr bwMode="auto">
          <a:xfrm>
            <a:off x="8889374" y="5122522"/>
            <a:ext cx="2818946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">
            <a:extLst>
              <a:ext uri="{FF2B5EF4-FFF2-40B4-BE49-F238E27FC236}">
                <a16:creationId xmlns:a16="http://schemas.microsoft.com/office/drawing/2014/main" id="{2D78A178-A5F3-408D-BC44-17B6F50A5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58" y="4925779"/>
            <a:ext cx="2071014" cy="19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>
            <a:extLst>
              <a:ext uri="{FF2B5EF4-FFF2-40B4-BE49-F238E27FC236}">
                <a16:creationId xmlns:a16="http://schemas.microsoft.com/office/drawing/2014/main" id="{3421E40E-9E2D-4487-B5EE-7D6F49A4A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35" y="1314075"/>
            <a:ext cx="1704126" cy="228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">
            <a:extLst>
              <a:ext uri="{FF2B5EF4-FFF2-40B4-BE49-F238E27FC236}">
                <a16:creationId xmlns:a16="http://schemas.microsoft.com/office/drawing/2014/main" id="{B361EEE0-2BB7-408F-A1D4-6969CE92C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82" y="4854349"/>
            <a:ext cx="2005920" cy="194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6">
            <a:extLst>
              <a:ext uri="{FF2B5EF4-FFF2-40B4-BE49-F238E27FC236}">
                <a16:creationId xmlns:a16="http://schemas.microsoft.com/office/drawing/2014/main" id="{50D9EFEB-78BA-1A10-FB9A-F133F7208E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4" y="46882"/>
            <a:ext cx="937741" cy="480196"/>
          </a:xfrm>
          <a:prstGeom prst="rect">
            <a:avLst/>
          </a:prstGeom>
        </p:spPr>
      </p:pic>
      <p:pic>
        <p:nvPicPr>
          <p:cNvPr id="3" name="Immagine 14" descr="logo_INFN.png">
            <a:extLst>
              <a:ext uri="{FF2B5EF4-FFF2-40B4-BE49-F238E27FC236}">
                <a16:creationId xmlns:a16="http://schemas.microsoft.com/office/drawing/2014/main" id="{202F36F4-3221-AA7F-D313-6AEEAF063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163" y="67877"/>
            <a:ext cx="688444" cy="43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01552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E85768-C2BF-C573-9F62-BDACE9447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30" y="1872196"/>
            <a:ext cx="6403697" cy="4114800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A37F7F-A2AA-8175-12CC-F8F4651540F3}"/>
              </a:ext>
            </a:extLst>
          </p:cNvPr>
          <p:cNvSpPr txBox="1"/>
          <p:nvPr/>
        </p:nvSpPr>
        <p:spPr>
          <a:xfrm>
            <a:off x="1132284" y="329684"/>
            <a:ext cx="808315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SPECT : formazione immagini</a:t>
            </a:r>
            <a:endParaRPr lang="en-US" sz="4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57A25C-83BF-B08F-9656-AE098421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27" y="2048942"/>
            <a:ext cx="5359992" cy="37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638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D46B20-AB9C-7F3E-9398-E938C19B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06" y="1767046"/>
            <a:ext cx="6288883" cy="4276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153FE9-0E8F-69F7-ACAA-A8E29B6FC4DD}"/>
              </a:ext>
            </a:extLst>
          </p:cNvPr>
          <p:cNvSpPr txBox="1"/>
          <p:nvPr/>
        </p:nvSpPr>
        <p:spPr>
          <a:xfrm>
            <a:off x="1303734" y="329684"/>
            <a:ext cx="808315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SPECT : esempio di immagini</a:t>
            </a:r>
            <a:endParaRPr lang="en-US" sz="4200" dirty="0"/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0F901594-6D76-4AC5-F2B4-7FF96BA7D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0775" y="1592622"/>
            <a:ext cx="5854451" cy="4540874"/>
          </a:xfrm>
        </p:spPr>
      </p:pic>
    </p:spTree>
    <p:extLst>
      <p:ext uri="{BB962C8B-B14F-4D97-AF65-F5344CB8AC3E}">
        <p14:creationId xmlns:p14="http://schemas.microsoft.com/office/powerpoint/2010/main" val="27598355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3BC2C8-D122-131A-5412-EED6CE0B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373" y="1845212"/>
            <a:ext cx="7587253" cy="46248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BCDF1F-04F4-A25E-E5DF-9F4804CEB22A}"/>
              </a:ext>
            </a:extLst>
          </p:cNvPr>
          <p:cNvSpPr txBox="1"/>
          <p:nvPr/>
        </p:nvSpPr>
        <p:spPr>
          <a:xfrm>
            <a:off x="1303734" y="329684"/>
            <a:ext cx="808315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SPECT : svantaggi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4167471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567C0C-004B-A10E-2902-6579BEBC3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42" y="157162"/>
            <a:ext cx="10137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887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BB99FF-B4D6-81B6-BDD4-291C3C8A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22" y="287355"/>
            <a:ext cx="8442228" cy="6456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984B1-2D3A-1611-B986-AD5E55C996D9}"/>
              </a:ext>
            </a:extLst>
          </p:cNvPr>
          <p:cNvSpPr txBox="1"/>
          <p:nvPr/>
        </p:nvSpPr>
        <p:spPr>
          <a:xfrm>
            <a:off x="8841850" y="1460404"/>
            <a:ext cx="3071108" cy="4478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/>
              <a:t>PET represents the functional imaging technique widely used </a:t>
            </a:r>
            <a:r>
              <a:rPr lang="en-US" sz="1500" dirty="0"/>
              <a:t>nowadays for clinical diagnosis of a large variety of diseases, and employs short half-life </a:t>
            </a:r>
            <a:r>
              <a:rPr lang="en-US" sz="1500" b="1" dirty="0"/>
              <a:t>positron-emitting isotopes</a:t>
            </a:r>
            <a:r>
              <a:rPr lang="en-US" sz="1500" dirty="0"/>
              <a:t>, such as </a:t>
            </a:r>
            <a:r>
              <a:rPr lang="en-US" sz="1500" b="1" dirty="0"/>
              <a:t>carbon-11 (</a:t>
            </a:r>
            <a:r>
              <a:rPr lang="en-US" sz="1500" b="1" baseline="30000" dirty="0"/>
              <a:t>11</a:t>
            </a:r>
            <a:r>
              <a:rPr lang="en-US" sz="1500" b="1" dirty="0"/>
              <a:t>C; t 1/2 = 20.4 min) and fluorine-18 (</a:t>
            </a:r>
            <a:r>
              <a:rPr lang="en-US" sz="1500" b="1" baseline="30000" dirty="0"/>
              <a:t>18</a:t>
            </a:r>
            <a:r>
              <a:rPr lang="en-US" sz="1500" b="1" dirty="0"/>
              <a:t>F; t 1/2 = 109.7 min)</a:t>
            </a:r>
            <a:r>
              <a:rPr lang="en-US" sz="1500" dirty="0"/>
              <a:t>, for in vivo measurement of biological </a:t>
            </a:r>
            <a:r>
              <a:rPr lang="en-US" sz="1500"/>
              <a:t>processes.</a:t>
            </a:r>
          </a:p>
          <a:p>
            <a:endParaRPr lang="en-US" sz="1500" dirty="0"/>
          </a:p>
          <a:p>
            <a:r>
              <a:rPr lang="en-US" sz="1500" dirty="0"/>
              <a:t>A </a:t>
            </a:r>
            <a:r>
              <a:rPr lang="en-US" sz="1500" b="1" dirty="0"/>
              <a:t>radiopharmaceutical </a:t>
            </a:r>
            <a:r>
              <a:rPr lang="en-US" sz="1500" dirty="0"/>
              <a:t>compound consists of: (1) a molecular structure identified as a vehicle molecule and (2) a positron-emitting radionuclide. The </a:t>
            </a:r>
            <a:r>
              <a:rPr lang="en-US" sz="1500" b="1" dirty="0"/>
              <a:t>radioisotope is attached to the vehicle molecule</a:t>
            </a:r>
            <a:r>
              <a:rPr lang="en-US" sz="1500" dirty="0"/>
              <a:t>, also known as ligand, </a:t>
            </a:r>
            <a:r>
              <a:rPr lang="en-US" sz="1500" b="1" dirty="0"/>
              <a:t>and then injected into the body</a:t>
            </a:r>
            <a:r>
              <a:rPr lang="en-US" sz="1500" dirty="0"/>
              <a:t> as a radioactive tracer [</a:t>
            </a:r>
            <a:r>
              <a:rPr lang="en-US" sz="1500" dirty="0">
                <a:hlinkClick r:id="rId3"/>
              </a:rPr>
              <a:t>3</a:t>
            </a:r>
            <a:r>
              <a:rPr lang="en-US" sz="1500" dirty="0"/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184543467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B315DC9-4A3E-45FF-2DF0-3B3C15D7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81" y="1320913"/>
            <a:ext cx="7839743" cy="553708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AE14F4-926F-D34A-A0CE-238990338CB9}"/>
              </a:ext>
            </a:extLst>
          </p:cNvPr>
          <p:cNvSpPr txBox="1"/>
          <p:nvPr/>
        </p:nvSpPr>
        <p:spPr>
          <a:xfrm>
            <a:off x="228600" y="329684"/>
            <a:ext cx="11172825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PET : </a:t>
            </a:r>
            <a:r>
              <a:rPr lang="it-IT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Positron</a:t>
            </a:r>
            <a:r>
              <a:rPr lang="it-IT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Emission</a:t>
            </a:r>
            <a:r>
              <a:rPr lang="it-IT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Tomography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94293387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BEDDAED-1A65-D6D1-D140-862CD67E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85" y="424255"/>
            <a:ext cx="8441828" cy="62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02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2E98D3-0554-C565-5B71-50F986666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143" y="1427407"/>
            <a:ext cx="6443756" cy="5142613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0B61E7E-491A-1518-8D77-3BBE71A3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315820"/>
            <a:ext cx="10363200" cy="784041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Dispositivo PET : workflow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44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C9205A-BDAE-DFE0-666E-BDF998F6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42912"/>
            <a:ext cx="8243888" cy="1143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 : dispositivi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CFB7CB-E3C3-AA22-ACD2-D9C093292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3" y="1981200"/>
            <a:ext cx="5675154" cy="38909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6EE081-9FA2-7E02-10FE-E4042453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45" y="2271786"/>
            <a:ext cx="6298812" cy="41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3791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9029F2-9B5E-87EB-43A8-552F958D1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609600"/>
            <a:ext cx="10677525" cy="1143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Formazione immagini e assorbimento raggi-</a:t>
            </a:r>
            <a:r>
              <a:rPr lang="it-IT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AEC068-8F74-F964-5A4D-454A99A92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33600"/>
            <a:ext cx="6116116" cy="41148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2850A2-DF98-5005-9705-ED5361A4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84" y="2317067"/>
            <a:ext cx="5705952" cy="3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12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D3668A3-CB12-C5EA-7F1F-736D0F180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86" y="1297082"/>
            <a:ext cx="5942464" cy="456819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A2D8E0-DF45-54C2-8B65-6D08ED11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3010216"/>
            <a:ext cx="5909310" cy="37864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23C798-EA2D-AC74-254D-E2611A174BF9}"/>
              </a:ext>
            </a:extLst>
          </p:cNvPr>
          <p:cNvSpPr txBox="1"/>
          <p:nvPr/>
        </p:nvSpPr>
        <p:spPr>
          <a:xfrm>
            <a:off x="6191252" y="1112261"/>
            <a:ext cx="5812923" cy="16619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700" dirty="0"/>
              <a:t>Per </a:t>
            </a:r>
            <a:r>
              <a:rPr lang="it-IT" sz="1700" b="1" dirty="0">
                <a:highlight>
                  <a:srgbClr val="FFFF00"/>
                </a:highlight>
              </a:rPr>
              <a:t>tomografia</a:t>
            </a:r>
            <a:r>
              <a:rPr lang="it-IT" sz="1700" dirty="0"/>
              <a:t> (dal </a:t>
            </a:r>
            <a:r>
              <a:rPr lang="it-IT" sz="1700" dirty="0">
                <a:hlinkClick r:id="rId4" tooltip="Lingua greca"/>
              </a:rPr>
              <a:t>greco</a:t>
            </a:r>
            <a:r>
              <a:rPr lang="it-IT" sz="1700" dirty="0"/>
              <a:t> </a:t>
            </a:r>
            <a:r>
              <a:rPr lang="it-IT" sz="1700" i="1" dirty="0" err="1"/>
              <a:t>témnō</a:t>
            </a:r>
            <a:r>
              <a:rPr lang="it-IT" sz="1700" dirty="0"/>
              <a:t>, tagliare, o </a:t>
            </a:r>
            <a:r>
              <a:rPr lang="it-IT" sz="1700" i="1" dirty="0" err="1"/>
              <a:t>tómos</a:t>
            </a:r>
            <a:r>
              <a:rPr lang="it-IT" sz="1700" dirty="0"/>
              <a:t>, nel senso di "strato", e </a:t>
            </a:r>
            <a:r>
              <a:rPr lang="it-IT" sz="1700" i="1" dirty="0" err="1"/>
              <a:t>gráphó</a:t>
            </a:r>
            <a:r>
              <a:rPr lang="it-IT" sz="1700" dirty="0"/>
              <a:t>, scrivere) si intende la </a:t>
            </a:r>
            <a:r>
              <a:rPr lang="it-IT" sz="1700" dirty="0">
                <a:hlinkClick r:id="rId5" tooltip="Spettroscopia"/>
              </a:rPr>
              <a:t>tecnica spettroscopica</a:t>
            </a:r>
            <a:r>
              <a:rPr lang="it-IT" sz="1700" dirty="0"/>
              <a:t> mirata alla </a:t>
            </a:r>
            <a:r>
              <a:rPr lang="it-IT" sz="1700" dirty="0">
                <a:highlight>
                  <a:srgbClr val="FFFF00"/>
                </a:highlight>
              </a:rPr>
              <a:t>rappresentazione a </a:t>
            </a:r>
            <a:r>
              <a:rPr lang="it-IT" sz="1700" dirty="0">
                <a:highlight>
                  <a:srgbClr val="FFFF00"/>
                </a:highlight>
                <a:hlinkClick r:id="rId6" tooltip="Sezione (geometria descrittiva)"/>
              </a:rPr>
              <a:t>strati</a:t>
            </a:r>
            <a:r>
              <a:rPr lang="it-IT" sz="1700" dirty="0">
                <a:highlight>
                  <a:srgbClr val="FFFF00"/>
                </a:highlight>
              </a:rPr>
              <a:t> (</a:t>
            </a:r>
            <a:r>
              <a:rPr lang="it-IT" sz="1700" dirty="0">
                <a:highlight>
                  <a:srgbClr val="FFFF00"/>
                </a:highlight>
                <a:hlinkClick r:id="rId7" tooltip="Imaging biomedico"/>
              </a:rPr>
              <a:t>del corpo </a:t>
            </a:r>
            <a:r>
              <a:rPr lang="it-IT" sz="1700" dirty="0">
                <a:hlinkClick r:id="rId7" tooltip="Imaging biomedico"/>
              </a:rPr>
              <a:t>umano</a:t>
            </a:r>
            <a:r>
              <a:rPr lang="it-IT" sz="1700" dirty="0"/>
              <a:t> o di campioni), in </a:t>
            </a:r>
            <a:r>
              <a:rPr lang="it-IT" sz="1700" dirty="0">
                <a:highlight>
                  <a:srgbClr val="FFFF00"/>
                </a:highlight>
              </a:rPr>
              <a:t>contrapposizione alla </a:t>
            </a:r>
            <a:r>
              <a:rPr lang="it-IT" sz="1700" dirty="0">
                <a:highlight>
                  <a:srgbClr val="FFFF00"/>
                </a:highlight>
                <a:hlinkClick r:id="rId8" tooltip="Radiografia convenzionale"/>
              </a:rPr>
              <a:t>radiografia convenzionale</a:t>
            </a:r>
            <a:r>
              <a:rPr lang="it-IT" sz="1700" dirty="0"/>
              <a:t> la quale dispone sulla superficie bidimensionale della </a:t>
            </a:r>
            <a:r>
              <a:rPr lang="it-IT" sz="1700" dirty="0">
                <a:hlinkClick r:id="rId9" tooltip="Lastra fotografica"/>
              </a:rPr>
              <a:t>lastra</a:t>
            </a:r>
            <a:r>
              <a:rPr lang="it-IT" sz="1700" dirty="0"/>
              <a:t> tutto lo spessore del corpo o oggetto.</a:t>
            </a:r>
            <a:endParaRPr lang="en-US" sz="17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7AD0CF-A1DB-A912-FD57-E7F66ADA5E3F}"/>
              </a:ext>
            </a:extLst>
          </p:cNvPr>
          <p:cNvSpPr txBox="1"/>
          <p:nvPr/>
        </p:nvSpPr>
        <p:spPr>
          <a:xfrm>
            <a:off x="3029518" y="204823"/>
            <a:ext cx="47420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tomografico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4505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047B5-D19D-EE5F-595A-8C13397D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655" y="438150"/>
            <a:ext cx="8658225" cy="9477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Esempi di immagini PET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BBE4DBB-B54F-E38B-4224-87466F279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17" y="1912710"/>
            <a:ext cx="5473551" cy="41148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45863F-0D8E-36FD-F294-34FE7D59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34" y="1949196"/>
            <a:ext cx="5492592" cy="45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487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5A9C626-08C4-8B13-E373-2FF05114B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8"/>
          <a:stretch/>
        </p:blipFill>
        <p:spPr>
          <a:xfrm>
            <a:off x="2271910" y="1571625"/>
            <a:ext cx="7133831" cy="505879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2639F65-E44E-29F2-BE95-3A65058F1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655" y="438150"/>
            <a:ext cx="8658225" cy="94773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Esempi di immagini PET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094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BA48DB-AAAD-C645-62A6-DBAD645B7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855" y="1371600"/>
            <a:ext cx="6959771" cy="5329238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132A57-5DF0-8835-8C65-3941115B33CA}"/>
              </a:ext>
            </a:extLst>
          </p:cNvPr>
          <p:cNvSpPr txBox="1"/>
          <p:nvPr/>
        </p:nvSpPr>
        <p:spPr>
          <a:xfrm>
            <a:off x="1303734" y="329684"/>
            <a:ext cx="808315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 : vantaggi e svantaggi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9339403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D61735-F5E4-F81B-C4A9-5AA2B7874A4C}"/>
              </a:ext>
            </a:extLst>
          </p:cNvPr>
          <p:cNvSpPr txBox="1"/>
          <p:nvPr/>
        </p:nvSpPr>
        <p:spPr>
          <a:xfrm>
            <a:off x="1639736" y="61793"/>
            <a:ext cx="81483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Basi : </a:t>
            </a: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Dualismo onda-corpuscolo 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73E2BCB-18D5-412A-6064-45CBC3F94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7" t="49765" r="41178" b="9295"/>
          <a:stretch/>
        </p:blipFill>
        <p:spPr>
          <a:xfrm>
            <a:off x="180303" y="2937598"/>
            <a:ext cx="6484691" cy="37006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F8D441E-5F32-06B0-5130-B45541F0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9" t="28732" r="1213" b="48273"/>
          <a:stretch/>
        </p:blipFill>
        <p:spPr>
          <a:xfrm>
            <a:off x="276895" y="856444"/>
            <a:ext cx="11784169" cy="1994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C89E32E-1337-19AB-F896-A60607AE2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32" t="33427" r="54499" b="18591"/>
          <a:stretch/>
        </p:blipFill>
        <p:spPr>
          <a:xfrm>
            <a:off x="7064238" y="2663166"/>
            <a:ext cx="4597582" cy="41072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66233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D61735-F5E4-F81B-C4A9-5AA2B7874A4C}"/>
              </a:ext>
            </a:extLst>
          </p:cNvPr>
          <p:cNvSpPr txBox="1"/>
          <p:nvPr/>
        </p:nvSpPr>
        <p:spPr>
          <a:xfrm>
            <a:off x="207672" y="37531"/>
            <a:ext cx="108166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Comic Sans MS" panose="030F0702030302020204" pitchFamily="66" charset="0"/>
              </a:rPr>
              <a:t>Basi : </a:t>
            </a: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Effetto Compton e effetto fotoelettrico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BFA93-2433-A768-50CB-12B7BC30F995}"/>
              </a:ext>
            </a:extLst>
          </p:cNvPr>
          <p:cNvSpPr txBox="1"/>
          <p:nvPr/>
        </p:nvSpPr>
        <p:spPr>
          <a:xfrm>
            <a:off x="207672" y="951076"/>
            <a:ext cx="2284390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/>
              <a:t>In fisica l'</a:t>
            </a:r>
            <a:r>
              <a:rPr lang="it-IT" sz="1400" b="1" dirty="0"/>
              <a:t>effetto fotoelettrico</a:t>
            </a:r>
            <a:r>
              <a:rPr lang="it-IT" sz="1400" dirty="0"/>
              <a:t> è un </a:t>
            </a:r>
            <a:r>
              <a:rPr lang="it-IT" sz="1400" dirty="0">
                <a:hlinkClick r:id="rId2" tooltip="Fenomeno fisico"/>
              </a:rPr>
              <a:t>fenomeno</a:t>
            </a:r>
            <a:r>
              <a:rPr lang="it-IT" sz="1400" dirty="0"/>
              <a:t> </a:t>
            </a:r>
            <a:r>
              <a:rPr lang="it-IT" sz="1400" dirty="0">
                <a:hlinkClick r:id="rId3" tooltip="Meccanica quantistica"/>
              </a:rPr>
              <a:t>quantistico</a:t>
            </a:r>
            <a:r>
              <a:rPr lang="it-IT" sz="1400" dirty="0"/>
              <a:t> consistente nell'emissione di </a:t>
            </a:r>
            <a:r>
              <a:rPr lang="it-IT" sz="1400" dirty="0">
                <a:hlinkClick r:id="rId4" tooltip="Elettrone"/>
              </a:rPr>
              <a:t>elettroni</a:t>
            </a:r>
            <a:r>
              <a:rPr lang="it-IT" sz="1400" dirty="0"/>
              <a:t> da una superficie </a:t>
            </a:r>
            <a:r>
              <a:rPr lang="it-IT" sz="1400" dirty="0">
                <a:hlinkClick r:id="rId5" tooltip="Metallo"/>
              </a:rPr>
              <a:t>metallica</a:t>
            </a:r>
            <a:r>
              <a:rPr lang="it-IT" sz="1400" dirty="0"/>
              <a:t> quando viene colpita da una </a:t>
            </a:r>
            <a:r>
              <a:rPr lang="it-IT" sz="1400" dirty="0">
                <a:hlinkClick r:id="rId6" tooltip="Radiazione elettromagnetica"/>
              </a:rPr>
              <a:t>radiazione elettromagnetica</a:t>
            </a:r>
            <a:r>
              <a:rPr lang="it-IT" sz="1400" dirty="0"/>
              <a:t> di </a:t>
            </a:r>
            <a:r>
              <a:rPr lang="it-IT" sz="1400" dirty="0">
                <a:hlinkClick r:id="rId7" tooltip="Frequenza"/>
              </a:rPr>
              <a:t>frequenza</a:t>
            </a:r>
            <a:r>
              <a:rPr lang="it-IT" sz="1400" dirty="0"/>
              <a:t> non inferiore a un certo valore soglia caratteristico di ogni metallo (</a:t>
            </a:r>
            <a:r>
              <a:rPr lang="it-IT" sz="1400" i="1" dirty="0"/>
              <a:t>soglia fotoelettrica</a:t>
            </a:r>
            <a:r>
              <a:rPr lang="it-IT" sz="1400" dirty="0"/>
              <a:t>).</a:t>
            </a:r>
            <a:r>
              <a:rPr lang="it-IT" sz="1400" baseline="30000" dirty="0">
                <a:hlinkClick r:id="rId8"/>
              </a:rPr>
              <a:t>[1]</a:t>
            </a:r>
            <a:endParaRPr lang="it-IT" sz="1400" baseline="30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 err="1"/>
              <a:t>L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'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4" tooltip="Elettrone"/>
              </a:rPr>
              <a:t>elettrone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può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uscire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dal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metallo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solo se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l'energia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9" tooltip="Fotone"/>
              </a:rPr>
              <a:t>fotone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è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almeno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uguale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al “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10" tooltip="Lavoro di estrazione"/>
              </a:rPr>
              <a:t>lavoro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10" tooltip="Lavoro di estrazione"/>
              </a:rPr>
              <a:t> di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10" tooltip="Lavoro di estrazione"/>
              </a:rPr>
              <a:t>estrazione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”.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Esiste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pertanto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una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“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soglia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minima” di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estrazione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per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ogni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5" tooltip="Metallo"/>
              </a:rPr>
              <a:t>metallo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fa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riferimento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alla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lunghezza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d'onda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alla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7" tooltip="Frequenza"/>
              </a:rPr>
              <a:t>frequenza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del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9" tooltip="Fotone"/>
              </a:rPr>
              <a:t>fotone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incidente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quindi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alla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energia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la quale coincide con il “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lavoro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estrazione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”.</a:t>
            </a:r>
            <a:endParaRPr lang="en-US" sz="1400" dirty="0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A8DA596D-7D8A-DB1E-F841-32601237D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6382" y="3765429"/>
            <a:ext cx="2448626" cy="2448626"/>
          </a:xfrm>
          <a:prstGeom prst="rect">
            <a:avLst/>
          </a:prstGeom>
        </p:spPr>
      </p:pic>
      <p:sp>
        <p:nvSpPr>
          <p:cNvPr id="9" name="AutoShape 2" descr="{\displaystyle hf\geq W_{e}}">
            <a:extLst>
              <a:ext uri="{FF2B5EF4-FFF2-40B4-BE49-F238E27FC236}">
                <a16:creationId xmlns:a16="http://schemas.microsoft.com/office/drawing/2014/main" id="{65C67270-2833-6143-69BC-746F683C06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9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3" descr="hf">
            <a:extLst>
              <a:ext uri="{FF2B5EF4-FFF2-40B4-BE49-F238E27FC236}">
                <a16:creationId xmlns:a16="http://schemas.microsoft.com/office/drawing/2014/main" id="{B407F091-8418-A5AD-0E2E-A8322DDE8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32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{\displaystyle (W_{e})}">
            <a:extLst>
              <a:ext uri="{FF2B5EF4-FFF2-40B4-BE49-F238E27FC236}">
                <a16:creationId xmlns:a16="http://schemas.microsoft.com/office/drawing/2014/main" id="{84C28DEC-E35B-20DE-EDB4-6A32AD02DF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8788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DE052-2A48-1A03-6FF6-B467353FAB4B}"/>
              </a:ext>
            </a:extLst>
          </p:cNvPr>
          <p:cNvSpPr txBox="1"/>
          <p:nvPr/>
        </p:nvSpPr>
        <p:spPr>
          <a:xfrm>
            <a:off x="9189832" y="804250"/>
            <a:ext cx="2711003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/>
              <a:t>La </a:t>
            </a:r>
            <a:r>
              <a:rPr lang="it-IT" sz="1400" b="1" dirty="0"/>
              <a:t>diffusione Compton</a:t>
            </a:r>
            <a:r>
              <a:rPr lang="it-IT" sz="1400" dirty="0"/>
              <a:t> (o </a:t>
            </a:r>
            <a:r>
              <a:rPr lang="it-IT" sz="1400" b="1" dirty="0"/>
              <a:t>effetto Compton</a:t>
            </a:r>
            <a:r>
              <a:rPr lang="it-IT" sz="1400" dirty="0"/>
              <a:t>, </a:t>
            </a:r>
          </a:p>
          <a:p>
            <a:r>
              <a:rPr lang="it-IT" sz="1400" b="1" dirty="0"/>
              <a:t>Compton scattering</a:t>
            </a:r>
            <a:r>
              <a:rPr lang="it-IT" sz="1400" dirty="0"/>
              <a:t>) è un fenomeno di </a:t>
            </a:r>
            <a:r>
              <a:rPr lang="it-IT" sz="1400" dirty="0">
                <a:hlinkClick r:id="rId12" tooltip="Scattering"/>
              </a:rPr>
              <a:t>scattering</a:t>
            </a:r>
            <a:r>
              <a:rPr lang="it-IT" sz="1400" dirty="0"/>
              <a:t> </a:t>
            </a:r>
          </a:p>
          <a:p>
            <a:r>
              <a:rPr lang="it-IT" sz="1400" dirty="0"/>
              <a:t>interpretabile come un urto tra un </a:t>
            </a:r>
            <a:r>
              <a:rPr lang="it-IT" sz="1400" dirty="0">
                <a:hlinkClick r:id="rId9" tooltip="Fotone"/>
              </a:rPr>
              <a:t>fotone</a:t>
            </a:r>
            <a:r>
              <a:rPr lang="it-IT" sz="1400" dirty="0"/>
              <a:t> (inteso come </a:t>
            </a:r>
          </a:p>
          <a:p>
            <a:r>
              <a:rPr lang="it-IT" sz="1400" dirty="0"/>
              <a:t>particella) e un </a:t>
            </a:r>
            <a:r>
              <a:rPr lang="it-IT" sz="1400" dirty="0">
                <a:hlinkClick r:id="rId4" tooltip="Elettrone"/>
              </a:rPr>
              <a:t>elettrone</a:t>
            </a:r>
            <a:r>
              <a:rPr lang="it-IT" sz="1400" dirty="0"/>
              <a:t>.</a:t>
            </a:r>
            <a:endParaRPr lang="en-US" sz="1400" dirty="0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5EAFF345-FD14-6958-00FC-96E2875E32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0739" y="805974"/>
            <a:ext cx="5870303" cy="2201362"/>
          </a:xfrm>
          <a:prstGeom prst="rect">
            <a:avLst/>
          </a:prstGeom>
        </p:spPr>
      </p:pic>
      <p:pic>
        <p:nvPicPr>
          <p:cNvPr id="15" name="Picture 1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D1D50A2-1A5A-1370-07E1-EA9AEEEDE56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109" t="34929" r="50861" b="16808"/>
          <a:stretch/>
        </p:blipFill>
        <p:spPr>
          <a:xfrm>
            <a:off x="7377133" y="2840605"/>
            <a:ext cx="4765846" cy="3882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ECEA7-49EC-0D07-7673-FF116E04CFB4}"/>
              </a:ext>
            </a:extLst>
          </p:cNvPr>
          <p:cNvSpPr txBox="1"/>
          <p:nvPr/>
        </p:nvSpPr>
        <p:spPr>
          <a:xfrm>
            <a:off x="3174642" y="1023870"/>
            <a:ext cx="11079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Compton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540E33-70AA-910A-6953-C410121D906F}"/>
              </a:ext>
            </a:extLst>
          </p:cNvPr>
          <p:cNvSpPr txBox="1"/>
          <p:nvPr/>
        </p:nvSpPr>
        <p:spPr>
          <a:xfrm>
            <a:off x="2927797" y="3513835"/>
            <a:ext cx="14414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Fotoelettrico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57265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60813-6676-E8BA-1790-5F35765E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515" y="131279"/>
            <a:ext cx="7476969" cy="8763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Basi : radioattività. 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98F3E4-7FAB-3E99-8F04-211F0C22B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522" y="1079447"/>
            <a:ext cx="4018484" cy="297045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1914C6-F57C-5669-826E-9C302E5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916" y="1079447"/>
            <a:ext cx="4957206" cy="2785336"/>
          </a:xfrm>
          <a:prstGeom prst="rect">
            <a:avLst/>
          </a:prstGeom>
        </p:spPr>
      </p:pic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967CB54E-CA05-2A6D-3E7F-136F0B7D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1574" y="4121768"/>
            <a:ext cx="3933306" cy="26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  <p:pic>
        <p:nvPicPr>
          <p:cNvPr id="4" name="Immagine 7">
            <a:extLst>
              <a:ext uri="{FF2B5EF4-FFF2-40B4-BE49-F238E27FC236}">
                <a16:creationId xmlns:a16="http://schemas.microsoft.com/office/drawing/2014/main" id="{0776AB50-8721-C74E-3B49-4D8BAF726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472" y="4023716"/>
            <a:ext cx="3933306" cy="27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35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64ADF1D-BC05-41C0-7FFB-D7CE9BD4A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50" y="1598296"/>
            <a:ext cx="6786352" cy="4619625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8CC049E-EE27-06C5-EF72-5FC7A0CD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515" y="320465"/>
            <a:ext cx="7476969" cy="8763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Basi : radioattività. II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F8591C-F6B3-7793-019D-185CE683F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22" y="3908109"/>
            <a:ext cx="4548453" cy="28654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BD5731-DFF7-FF01-BCA9-FFB07C821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722" y="1318992"/>
            <a:ext cx="3542719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28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F7CEC-04BA-CEAD-658C-F38791FF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454818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Imaging con raggi-X e raggi-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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7586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ue Horizon">
  <a:themeElements>
    <a:clrScheme name="">
      <a:dk1>
        <a:srgbClr val="000000"/>
      </a:dk1>
      <a:lt1>
        <a:srgbClr val="CCEC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2F4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2700" dir="8100000" algn="ctr" rotWithShape="0">
            <a:srgbClr val="FFFFFF">
              <a:alpha val="75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2700" dir="8100000" algn="ctr" rotWithShape="0">
            <a:srgbClr val="FFFFFF">
              <a:alpha val="75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ea typeface="MS Pゴシック" pitchFamily="-92" charset="-128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1442</Words>
  <Application>Microsoft Office PowerPoint</Application>
  <PresentationFormat>Widescreen</PresentationFormat>
  <Paragraphs>146</Paragraphs>
  <Slides>42</Slides>
  <Notes>2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Bradley Hand</vt:lpstr>
      <vt:lpstr>Calibri</vt:lpstr>
      <vt:lpstr>Comic Sans MS</vt:lpstr>
      <vt:lpstr>Times New Roman</vt:lpstr>
      <vt:lpstr>Wingdings</vt:lpstr>
      <vt:lpstr>Blue Horizon</vt:lpstr>
      <vt:lpstr>Applicazioni : Imaging con onde elettromagnetiche (radiazioni) ionizzanti</vt:lpstr>
      <vt:lpstr>Dove nello spettro elettromagnetico</vt:lpstr>
      <vt:lpstr>Some Imaging techniques</vt:lpstr>
      <vt:lpstr>PowerPoint Presentation</vt:lpstr>
      <vt:lpstr>PowerPoint Presentation</vt:lpstr>
      <vt:lpstr>PowerPoint Presentation</vt:lpstr>
      <vt:lpstr>Basi : radioattività. I</vt:lpstr>
      <vt:lpstr>Basi : radioattività. II</vt:lpstr>
      <vt:lpstr>Imaging con raggi-X e raggi-</vt:lpstr>
      <vt:lpstr>PowerPoint Presentation</vt:lpstr>
      <vt:lpstr>PowerPoint Presentation</vt:lpstr>
      <vt:lpstr>PowerPoint Presentation</vt:lpstr>
      <vt:lpstr>PowerPoint Presentation</vt:lpstr>
      <vt:lpstr>Generation of X-rays</vt:lpstr>
      <vt:lpstr>Evolution of CT images quality in last 50 years</vt:lpstr>
      <vt:lpstr>Scala Hounsfield</vt:lpstr>
      <vt:lpstr>Alcune immagini CT</vt:lpstr>
      <vt:lpstr>Multislice (3D) CT e rendering</vt:lpstr>
      <vt:lpstr>Example from next_AIM/AIM - INFN project :  segmentation and gravity score of COVID-19</vt:lpstr>
      <vt:lpstr>Dosimetria e futuri sviluppi CT</vt:lpstr>
      <vt:lpstr>Limite di esposizione a radiazioni</vt:lpstr>
      <vt:lpstr>Limite di esposizione a radiazioni</vt:lpstr>
      <vt:lpstr>Limite di esposizione a radiazioni</vt:lpstr>
      <vt:lpstr>Imaging con  SPECT (o SPET)  single photon emission computed tomography e  PET positron emission tomography</vt:lpstr>
      <vt:lpstr>Imaging-scintigrafie SPECT (o SPET) e PET : sequenza temporale </vt:lpstr>
      <vt:lpstr>SPECT/PET/medicina nucleare : radionuclidi</vt:lpstr>
      <vt:lpstr>Gamma camera</vt:lpstr>
      <vt:lpstr>Scintigrafia</vt:lpstr>
      <vt:lpstr>Apparato 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Dispositivo PET : workflow</vt:lpstr>
      <vt:lpstr>PET : dispositivi</vt:lpstr>
      <vt:lpstr>Formazione immagini e assorbimento raggi-</vt:lpstr>
      <vt:lpstr>Esempi di immagini PET </vt:lpstr>
      <vt:lpstr>Esempi di immagini PET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 Galvani</dc:creator>
  <cp:lastModifiedBy>Alessandro Lascialfari</cp:lastModifiedBy>
  <cp:revision>367</cp:revision>
  <dcterms:created xsi:type="dcterms:W3CDTF">2018-11-01T12:25:12Z</dcterms:created>
  <dcterms:modified xsi:type="dcterms:W3CDTF">2022-11-23T13:23:22Z</dcterms:modified>
</cp:coreProperties>
</file>