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95.jpg" ContentType="image/pn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1"/>
  </p:sldMasterIdLst>
  <p:notesMasterIdLst>
    <p:notesMasterId r:id="rId77"/>
  </p:notesMasterIdLst>
  <p:sldIdLst>
    <p:sldId id="357" r:id="rId2"/>
    <p:sldId id="1597" r:id="rId3"/>
    <p:sldId id="1654" r:id="rId4"/>
    <p:sldId id="1767" r:id="rId5"/>
    <p:sldId id="1762" r:id="rId6"/>
    <p:sldId id="1679" r:id="rId7"/>
    <p:sldId id="277" r:id="rId8"/>
    <p:sldId id="1680" r:id="rId9"/>
    <p:sldId id="1771" r:id="rId10"/>
    <p:sldId id="281" r:id="rId11"/>
    <p:sldId id="1764" r:id="rId12"/>
    <p:sldId id="306" r:id="rId13"/>
    <p:sldId id="1682" r:id="rId14"/>
    <p:sldId id="1683" r:id="rId15"/>
    <p:sldId id="301" r:id="rId16"/>
    <p:sldId id="1686" r:id="rId17"/>
    <p:sldId id="1684" r:id="rId18"/>
    <p:sldId id="296" r:id="rId19"/>
    <p:sldId id="1688" r:id="rId20"/>
    <p:sldId id="298" r:id="rId21"/>
    <p:sldId id="315" r:id="rId22"/>
    <p:sldId id="1689" r:id="rId23"/>
    <p:sldId id="1691" r:id="rId24"/>
    <p:sldId id="1693" r:id="rId25"/>
    <p:sldId id="1694" r:id="rId26"/>
    <p:sldId id="1695" r:id="rId27"/>
    <p:sldId id="1698" r:id="rId28"/>
    <p:sldId id="279" r:id="rId29"/>
    <p:sldId id="280" r:id="rId30"/>
    <p:sldId id="1700" r:id="rId31"/>
    <p:sldId id="1711" r:id="rId32"/>
    <p:sldId id="1704" r:id="rId33"/>
    <p:sldId id="1705" r:id="rId34"/>
    <p:sldId id="1706" r:id="rId35"/>
    <p:sldId id="1707" r:id="rId36"/>
    <p:sldId id="1666" r:id="rId37"/>
    <p:sldId id="275" r:id="rId38"/>
    <p:sldId id="257" r:id="rId39"/>
    <p:sldId id="262" r:id="rId40"/>
    <p:sldId id="263" r:id="rId41"/>
    <p:sldId id="1659" r:id="rId42"/>
    <p:sldId id="265" r:id="rId43"/>
    <p:sldId id="266" r:id="rId44"/>
    <p:sldId id="1667" r:id="rId45"/>
    <p:sldId id="1769" r:id="rId46"/>
    <p:sldId id="1662" r:id="rId47"/>
    <p:sldId id="1665" r:id="rId48"/>
    <p:sldId id="1660" r:id="rId49"/>
    <p:sldId id="1668" r:id="rId50"/>
    <p:sldId id="1658" r:id="rId51"/>
    <p:sldId id="1670" r:id="rId52"/>
    <p:sldId id="1671" r:id="rId53"/>
    <p:sldId id="1669" r:id="rId54"/>
    <p:sldId id="1674" r:id="rId55"/>
    <p:sldId id="1772" r:id="rId56"/>
    <p:sldId id="1766" r:id="rId57"/>
    <p:sldId id="310" r:id="rId58"/>
    <p:sldId id="1712" r:id="rId59"/>
    <p:sldId id="1713" r:id="rId60"/>
    <p:sldId id="1714" r:id="rId61"/>
    <p:sldId id="1715" r:id="rId62"/>
    <p:sldId id="304" r:id="rId63"/>
    <p:sldId id="1768" r:id="rId64"/>
    <p:sldId id="307" r:id="rId65"/>
    <p:sldId id="1770" r:id="rId66"/>
    <p:sldId id="1719" r:id="rId67"/>
    <p:sldId id="1720" r:id="rId68"/>
    <p:sldId id="278" r:id="rId69"/>
    <p:sldId id="1721" r:id="rId70"/>
    <p:sldId id="1730" r:id="rId71"/>
    <p:sldId id="1717" r:id="rId72"/>
    <p:sldId id="289" r:id="rId73"/>
    <p:sldId id="1710" r:id="rId74"/>
    <p:sldId id="1742" r:id="rId75"/>
    <p:sldId id="1743" r:id="rId7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arino" initials="p" lastIdx="1" clrIdx="0">
    <p:extLst>
      <p:ext uri="{19B8F6BF-5375-455C-9EA6-DF929625EA0E}">
        <p15:presenceInfo xmlns:p15="http://schemas.microsoft.com/office/powerpoint/2012/main" userId="pavari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6F7F6"/>
    <a:srgbClr val="CCFFCC"/>
    <a:srgbClr val="FFFFCC"/>
    <a:srgbClr val="990099"/>
    <a:srgbClr val="008000"/>
    <a:srgbClr val="663300"/>
    <a:srgbClr val="000000"/>
    <a:srgbClr val="EE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90" autoAdjust="0"/>
    <p:restoredTop sz="86410" autoAdjust="0"/>
  </p:normalViewPr>
  <p:slideViewPr>
    <p:cSldViewPr snapToGrid="0" snapToObjects="1">
      <p:cViewPr varScale="1">
        <p:scale>
          <a:sx n="69" d="100"/>
          <a:sy n="69" d="100"/>
        </p:scale>
        <p:origin x="57" y="198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FE33A-5BBC-4251-A760-DAD02385D813}" type="datetimeFigureOut">
              <a:rPr lang="it-IT" smtClean="0"/>
              <a:t>23/11/2022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212E0-8DDD-4083-BA5E-21B21C50790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476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D504D89-8688-43E6-9825-97CE9E0CC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0413"/>
            <a:endParaRPr lang="en-US" altLang="it-IT">
              <a:latin typeface="Times New Roman" panose="02020603050405020304" pitchFamily="18" charset="0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628E6BA1-CA98-462C-8A73-DE3150EFCE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1749425"/>
            <a:ext cx="6362700" cy="3579813"/>
          </a:xfrm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A9D71302-4AAD-4ECC-B325-9C8AF92C31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3D3A6C23-1B82-49CD-A2EA-FBAD3DC03B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/>
              <a:t>Tabella 1</a:t>
            </a:r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0B8E5FD0-F954-4965-A25D-0F8C02A3E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B55128-D905-4269-A186-09846C5EB6FC}" type="slidenum">
              <a:rPr lang="it-IT" altLang="it-IT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26</a:t>
            </a:fld>
            <a:endParaRPr lang="it-IT" altLang="it-IT" b="1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>
            <a:extLst>
              <a:ext uri="{FF2B5EF4-FFF2-40B4-BE49-F238E27FC236}">
                <a16:creationId xmlns:a16="http://schemas.microsoft.com/office/drawing/2014/main" id="{A356E5FE-D5C4-4C94-9C31-2135ACF835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Segnaposto note 2">
            <a:extLst>
              <a:ext uri="{FF2B5EF4-FFF2-40B4-BE49-F238E27FC236}">
                <a16:creationId xmlns:a16="http://schemas.microsoft.com/office/drawing/2014/main" id="{817D2EF0-B899-4BCC-92BF-58651422E8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it-IT"/>
              <a:t>FIGURA 13 Ecolocazione </a:t>
            </a:r>
            <a:r>
              <a:rPr lang="it-IT" altLang="it-IT"/>
              <a:t>Due farfalle, a distanza r1 ed r2 dalla sorgente sonora, percepiscono i segnali sonar emessi da un pipistrello. L</a:t>
            </a:r>
            <a:r>
              <a:rPr lang="fr-FR" altLang="en-US"/>
              <a:t>’</a:t>
            </a:r>
            <a:r>
              <a:rPr lang="it-IT" altLang="ja-JP"/>
              <a:t>intensità del segnale diminuisce con il quadrato della distanza. Il pipistrello a sua volta percepisce l</a:t>
            </a:r>
            <a:r>
              <a:rPr lang="fr-FR" altLang="en-US"/>
              <a:t>’</a:t>
            </a:r>
            <a:r>
              <a:rPr lang="it-IT" altLang="ja-JP"/>
              <a:t>eco riflesso dalle farfalle, utilizzandone la direzione e l</a:t>
            </a:r>
            <a:r>
              <a:rPr lang="fr-FR" altLang="en-US"/>
              <a:t>’</a:t>
            </a:r>
            <a:r>
              <a:rPr lang="it-IT" altLang="ja-JP"/>
              <a:t>intensità per localizzare le sue </a:t>
            </a:r>
            <a:r>
              <a:rPr lang="en-US" altLang="ja-JP"/>
              <a:t>prede</a:t>
            </a:r>
            <a:endParaRPr lang="it-IT" altLang="it-IT"/>
          </a:p>
        </p:txBody>
      </p:sp>
      <p:sp>
        <p:nvSpPr>
          <p:cNvPr id="25604" name="Segnaposto numero diapositiva 3">
            <a:extLst>
              <a:ext uri="{FF2B5EF4-FFF2-40B4-BE49-F238E27FC236}">
                <a16:creationId xmlns:a16="http://schemas.microsoft.com/office/drawing/2014/main" id="{E9B1A1F6-CCC3-44AF-A236-D2787C5B9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29235B-6431-4590-A45C-800CD1AD1D12}" type="slidenum">
              <a:rPr lang="it-IT" altLang="it-IT" b="1"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28</a:t>
            </a:fld>
            <a:endParaRPr lang="it-IT" altLang="it-IT" b="1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>
            <a:extLst>
              <a:ext uri="{FF2B5EF4-FFF2-40B4-BE49-F238E27FC236}">
                <a16:creationId xmlns:a16="http://schemas.microsoft.com/office/drawing/2014/main" id="{082514FB-B703-4FD8-8B6F-322AD7F36C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Segnaposto note 2">
            <a:extLst>
              <a:ext uri="{FF2B5EF4-FFF2-40B4-BE49-F238E27FC236}">
                <a16:creationId xmlns:a16="http://schemas.microsoft.com/office/drawing/2014/main" id="{CEC985E9-CAD6-45AD-8E90-0BE93E7341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/>
              <a:t>FIGURA 14 Livelli di intensità rappresentativi di alcuni suoni comuni. </a:t>
            </a:r>
            <a:r>
              <a:rPr lang="en-US" altLang="it-IT"/>
              <a:t>L</a:t>
            </a:r>
            <a:r>
              <a:rPr lang="fr-FR" altLang="ja-JP"/>
              <a:t>’</a:t>
            </a:r>
            <a:r>
              <a:rPr lang="en-US" altLang="ja-JP"/>
              <a:t>incremento del livello d</a:t>
            </a:r>
            <a:r>
              <a:rPr lang="fr-FR" altLang="ja-JP"/>
              <a:t>’</a:t>
            </a:r>
            <a:r>
              <a:rPr lang="en-US" altLang="ja-JP"/>
              <a:t>intensità </a:t>
            </a:r>
            <a:r>
              <a:rPr lang="it-IT" altLang="ja-JP"/>
              <a:t>di 10 dB corrisponde a un volume </a:t>
            </a:r>
            <a:r>
              <a:rPr lang="en-US" altLang="ja-JP"/>
              <a:t>del suono raddoppiato.</a:t>
            </a:r>
            <a:endParaRPr lang="it-IT" altLang="it-IT"/>
          </a:p>
        </p:txBody>
      </p:sp>
      <p:sp>
        <p:nvSpPr>
          <p:cNvPr id="29700" name="Segnaposto numero diapositiva 3">
            <a:extLst>
              <a:ext uri="{FF2B5EF4-FFF2-40B4-BE49-F238E27FC236}">
                <a16:creationId xmlns:a16="http://schemas.microsoft.com/office/drawing/2014/main" id="{1C67E9AE-175C-4C75-9E9E-16289EEF2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73C63F-4706-4DED-8FA2-A448E1C44F67}" type="slidenum">
              <a:rPr lang="it-IT" altLang="it-IT" b="1"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30</a:t>
            </a:fld>
            <a:endParaRPr lang="it-IT" altLang="it-IT" b="1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505B02D-6E1C-41E4-9CEB-F91A7B023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8C014E4-FD31-41DB-A662-36D5C51DF2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  <p:extLst>
      <p:ext uri="{BB962C8B-B14F-4D97-AF65-F5344CB8AC3E}">
        <p14:creationId xmlns:p14="http://schemas.microsoft.com/office/powerpoint/2010/main" val="122631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532C003-1F4C-41D4-95EF-933B2025A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6225A27-D6E1-46F4-905B-FF8D4F7CCD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  <p:extLst>
      <p:ext uri="{BB962C8B-B14F-4D97-AF65-F5344CB8AC3E}">
        <p14:creationId xmlns:p14="http://schemas.microsoft.com/office/powerpoint/2010/main" val="1745042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457E9-E593-469C-9637-C2305B1C7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07DD128-D7C4-4352-8FF0-67BE07ED6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  <p:extLst>
      <p:ext uri="{BB962C8B-B14F-4D97-AF65-F5344CB8AC3E}">
        <p14:creationId xmlns:p14="http://schemas.microsoft.com/office/powerpoint/2010/main" val="829105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4D3563B-4407-437E-9E94-4F652BEAF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22110752-D6E1-41A5-8CB6-15E476877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  <p:extLst>
      <p:ext uri="{BB962C8B-B14F-4D97-AF65-F5344CB8AC3E}">
        <p14:creationId xmlns:p14="http://schemas.microsoft.com/office/powerpoint/2010/main" val="416283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7387820-9736-47FF-BB94-2D5261A77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17287D7-A30E-44EE-AC77-A215A3190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  <p:extLst>
      <p:ext uri="{BB962C8B-B14F-4D97-AF65-F5344CB8AC3E}">
        <p14:creationId xmlns:p14="http://schemas.microsoft.com/office/powerpoint/2010/main" val="1744342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06CF04E-0256-4DD5-97C8-99BA05780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D7A448F-C34E-45E1-8464-67890EDF7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  <p:extLst>
      <p:ext uri="{BB962C8B-B14F-4D97-AF65-F5344CB8AC3E}">
        <p14:creationId xmlns:p14="http://schemas.microsoft.com/office/powerpoint/2010/main" val="1880490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7AA3DCD-80C5-4B18-AFFC-DADDE123A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4A007BB-9D8F-4250-8EE7-16E5136EE4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89068FBA-2688-4C36-9CCB-A96985D68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760413"/>
            <a:endParaRPr lang="en-US" altLang="it-IT">
              <a:latin typeface="Times New Roman" panose="02020603050405020304" pitchFamily="18" charset="0"/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33840661-62A1-408E-96BF-83EA2DF5FF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8300" y="1568450"/>
            <a:ext cx="6094413" cy="34290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757643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B52F6325-7C40-4371-A8F4-6F82C4F17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BACE243-B919-40A6-861E-BB603C942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4D00B94-D47F-4830-82DE-2840D3226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02C9662-ACF4-44D7-AA97-7823CDD061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  <p:extLst>
      <p:ext uri="{BB962C8B-B14F-4D97-AF65-F5344CB8AC3E}">
        <p14:creationId xmlns:p14="http://schemas.microsoft.com/office/powerpoint/2010/main" val="1178537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23406AA-B89D-475A-B35B-D25FFECDA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E08FD80F-338E-4173-83CD-87B3233FE5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1568450"/>
            <a:ext cx="6096000" cy="3429000"/>
          </a:xfrm>
          <a:ln cap="flat"/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7CA28606-73EF-420F-BF33-9005F3300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A8333342-252C-4103-A7A4-D0D6868CE6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  <p:extLst>
      <p:ext uri="{BB962C8B-B14F-4D97-AF65-F5344CB8AC3E}">
        <p14:creationId xmlns:p14="http://schemas.microsoft.com/office/powerpoint/2010/main" val="1308569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5D5EC388-DA81-43F3-8278-2F52D4D05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E9CD1E1-25A1-451B-83CF-0386008B0F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1619250"/>
            <a:ext cx="5892800" cy="3314700"/>
          </a:xfrm>
          <a:ln cap="flat"/>
        </p:spPr>
      </p:sp>
    </p:spTree>
    <p:extLst>
      <p:ext uri="{BB962C8B-B14F-4D97-AF65-F5344CB8AC3E}">
        <p14:creationId xmlns:p14="http://schemas.microsoft.com/office/powerpoint/2010/main" val="434794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73096F2-ECE4-40B6-BD83-0C34BFD56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FD56A3E-91F1-4913-9D68-63854B129F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  <p:extLst>
      <p:ext uri="{BB962C8B-B14F-4D97-AF65-F5344CB8AC3E}">
        <p14:creationId xmlns:p14="http://schemas.microsoft.com/office/powerpoint/2010/main" val="3286613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23406AA-B89D-475A-B35B-D25FFECDA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E08FD80F-338E-4173-83CD-87B3233FE5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156845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58411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23406AA-B89D-475A-B35B-D25FFECDA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E08FD80F-338E-4173-83CD-87B3233FE5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1568450"/>
            <a:ext cx="6096000" cy="3429000"/>
          </a:xfrm>
          <a:ln cap="flat"/>
        </p:spPr>
      </p:sp>
    </p:spTree>
    <p:extLst>
      <p:ext uri="{BB962C8B-B14F-4D97-AF65-F5344CB8AC3E}">
        <p14:creationId xmlns:p14="http://schemas.microsoft.com/office/powerpoint/2010/main" val="1938456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5A66642-0320-41D0-ACC9-1B80E1EC7B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DD4BCED-89CF-4EB6-88B8-26B9BD3A78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907739EA-1FC4-4238-AC42-D79FC35733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1A26EAF-7D94-4DA0-BEFE-DD683F1E55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D4B5E3B-4BA5-4D30-AE7E-467CB0B6E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60413"/>
            <a:endParaRPr lang="en-US" altLang="it-IT">
              <a:latin typeface="Times New Roman" panose="02020603050405020304" pitchFamily="18" charset="0"/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B1ED2C86-3BAB-4651-BEA7-16AFA6B558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" y="1749425"/>
            <a:ext cx="6384925" cy="3592513"/>
          </a:xfrm>
          <a:ln cap="flat"/>
        </p:spPr>
      </p:sp>
    </p:spTree>
    <p:extLst>
      <p:ext uri="{BB962C8B-B14F-4D97-AF65-F5344CB8AC3E}">
        <p14:creationId xmlns:p14="http://schemas.microsoft.com/office/powerpoint/2010/main" val="191757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041FEF86-9412-40C0-8422-D5AB46590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4F6BADD4-3C07-4476-B5D4-455498A5E9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51E09B9-F42A-41DA-88CC-BB94A845EA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1BB1943-B98C-4429-9B12-BBB2EBC82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CCD79D55-43A8-4E46-8F22-35B405B798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851F1D8-878B-4E76-90DA-AD4FD1B0DA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51883A4-7604-4727-9DC6-0134ABFEE3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F108AB0-6D8B-4E19-B654-FD2642800A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1619250"/>
            <a:ext cx="5915025" cy="3327400"/>
          </a:xfrm>
          <a:ln cap="flat"/>
        </p:spPr>
      </p:sp>
    </p:spTree>
    <p:extLst>
      <p:ext uri="{BB962C8B-B14F-4D97-AF65-F5344CB8AC3E}">
        <p14:creationId xmlns:p14="http://schemas.microsoft.com/office/powerpoint/2010/main" val="5988468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161925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161925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4DE7B558-323A-4029-B1F6-0A472DB8A6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46038" y="741363"/>
            <a:ext cx="6578600" cy="3702050"/>
          </a:xfrm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8A197C6D-C5D7-4A89-95DF-D25C008A4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Times New Roman" panose="02020603050405020304" pitchFamily="18" charset="0"/>
              </a:rPr>
              <a:t>FIGURA 9 Un</a:t>
            </a:r>
            <a:r>
              <a:rPr lang="fr-FR" altLang="en-US">
                <a:latin typeface="Times New Roman" panose="02020603050405020304" pitchFamily="18" charset="0"/>
              </a:rPr>
              <a:t>’</a:t>
            </a:r>
            <a:r>
              <a:rPr lang="it-IT" altLang="ja-JP">
                <a:latin typeface="Times New Roman" panose="02020603050405020304" pitchFamily="18" charset="0"/>
              </a:rPr>
              <a:t>onda armonica che si </a:t>
            </a:r>
            <a:r>
              <a:rPr lang="en-US" altLang="ja-JP">
                <a:latin typeface="Times New Roman" panose="02020603050405020304" pitchFamily="18" charset="0"/>
              </a:rPr>
              <a:t>muove verso destra</a:t>
            </a:r>
            <a:endParaRPr lang="en-US" altLang="it-IT">
              <a:latin typeface="Times New Roman" panose="02020603050405020304" pitchFamily="18" charset="0"/>
            </a:endParaRP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F302AA33-1A59-4B2E-80B5-00B5B3B3D5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778250" y="9380538"/>
            <a:ext cx="2890838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B72399A-C5C0-4F75-AC73-7B659161FFA8}" type="slidenum">
              <a:rPr lang="it-IT" altLang="it-IT" sz="1200" b="1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10</a:t>
            </a:fld>
            <a:endParaRPr lang="it-IT" altLang="it-IT" sz="1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646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immagine diapositiva 1">
            <a:extLst>
              <a:ext uri="{FF2B5EF4-FFF2-40B4-BE49-F238E27FC236}">
                <a16:creationId xmlns:a16="http://schemas.microsoft.com/office/drawing/2014/main" id="{A06668DE-D7AA-4EB6-9B64-28DEEE8036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egnaposto note 2">
            <a:extLst>
              <a:ext uri="{FF2B5EF4-FFF2-40B4-BE49-F238E27FC236}">
                <a16:creationId xmlns:a16="http://schemas.microsoft.com/office/drawing/2014/main" id="{926A2081-92B9-4A25-950A-8181FBD134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/>
              <a:t>FIGURA 15 Effetto Doppler: osservatore </a:t>
            </a:r>
            <a:r>
              <a:rPr lang="en-US" altLang="it-IT"/>
              <a:t>in movimento </a:t>
            </a:r>
            <a:r>
              <a:rPr lang="it-IT" altLang="it-IT"/>
              <a:t>Le onde sonore provenienti da una sorgentein quiete formano dei cerchi concentrici, che si muovono verso l</a:t>
            </a:r>
            <a:r>
              <a:rPr lang="fr-FR" altLang="en-US"/>
              <a:t>’</a:t>
            </a:r>
            <a:r>
              <a:rPr lang="it-IT" altLang="ja-JP"/>
              <a:t>esterno con velocità v. Per un osservatore che si muove verso la sorgente con velocità u, le onde si propagano con velocità v + u.</a:t>
            </a:r>
            <a:endParaRPr lang="it-IT" altLang="it-IT"/>
          </a:p>
        </p:txBody>
      </p:sp>
      <p:sp>
        <p:nvSpPr>
          <p:cNvPr id="52228" name="Segnaposto numero diapositiva 3">
            <a:extLst>
              <a:ext uri="{FF2B5EF4-FFF2-40B4-BE49-F238E27FC236}">
                <a16:creationId xmlns:a16="http://schemas.microsoft.com/office/drawing/2014/main" id="{88B3039A-E048-4D65-96F5-A9FE3FD30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547DB5-9A1A-48F8-8BC7-5DBFE258ED0C}" type="slidenum">
              <a:rPr lang="it-IT" altLang="it-IT" b="1"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14</a:t>
            </a:fld>
            <a:endParaRPr lang="it-IT" altLang="it-IT" b="1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>
            <a:extLst>
              <a:ext uri="{FF2B5EF4-FFF2-40B4-BE49-F238E27FC236}">
                <a16:creationId xmlns:a16="http://schemas.microsoft.com/office/drawing/2014/main" id="{1A3FA7F7-6225-4EA3-A33B-9115305B79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Segnaposto note 2">
            <a:extLst>
              <a:ext uri="{FF2B5EF4-FFF2-40B4-BE49-F238E27FC236}">
                <a16:creationId xmlns:a16="http://schemas.microsoft.com/office/drawing/2014/main" id="{04A7E92B-4EEC-4E0B-935F-B80E6A593D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it-IT"/>
              <a:t>FIGURA 18 Spostamento Doppler </a:t>
            </a:r>
            <a:r>
              <a:rPr lang="it-IT" altLang="it-IT"/>
              <a:t>della frequenza in funzione della velocità per un suono di 400 Hz La curva superiore corrisponde alla sorgente in movimento, la curva inferiore all</a:t>
            </a:r>
            <a:r>
              <a:rPr lang="fr-FR" altLang="en-US"/>
              <a:t>’</a:t>
            </a:r>
            <a:r>
              <a:rPr lang="it-IT" altLang="ja-JP"/>
              <a:t>osservatore in movimento. Notiamo che in entrambi i casi il comportamento è simile per le basse velocità, mentre è molto diverso per quelle alte. La frequenza Doppler per la </a:t>
            </a:r>
            <a:r>
              <a:rPr lang="en-US" altLang="ja-JP"/>
              <a:t>sorgente in movimento aumenta </a:t>
            </a:r>
            <a:r>
              <a:rPr lang="it-IT" altLang="ja-JP"/>
              <a:t>illimitatamente quando la velocità è prossima a quella del suono, mentre per l</a:t>
            </a:r>
            <a:r>
              <a:rPr lang="fr-FR" altLang="en-US"/>
              <a:t>’</a:t>
            </a:r>
            <a:r>
              <a:rPr lang="it-IT" altLang="ja-JP"/>
              <a:t>osservatore in movimento è relativamente piccola. Se una sorgente si muove con velocità maggiore del suono, il suono che produce è percepito come un</a:t>
            </a:r>
            <a:r>
              <a:rPr lang="fr-FR" altLang="en-US"/>
              <a:t>’</a:t>
            </a:r>
            <a:r>
              <a:rPr lang="it-IT" altLang="ja-JP"/>
              <a:t>onda d</a:t>
            </a:r>
            <a:r>
              <a:rPr lang="fr-FR" altLang="en-US"/>
              <a:t>’</a:t>
            </a:r>
            <a:r>
              <a:rPr lang="it-IT" altLang="ja-JP"/>
              <a:t>urto, usualmente indicata come boom sonico.</a:t>
            </a:r>
            <a:endParaRPr lang="it-IT" altLang="it-IT"/>
          </a:p>
        </p:txBody>
      </p:sp>
      <p:sp>
        <p:nvSpPr>
          <p:cNvPr id="57348" name="Segnaposto numero diapositiva 3">
            <a:extLst>
              <a:ext uri="{FF2B5EF4-FFF2-40B4-BE49-F238E27FC236}">
                <a16:creationId xmlns:a16="http://schemas.microsoft.com/office/drawing/2014/main" id="{C4AF5B4D-30CC-4131-B784-D3976720C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DD02CD-C4F5-40C6-8FEB-701D92B6A6EF}" type="slidenum">
              <a:rPr lang="it-IT" altLang="it-IT" b="1"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18</a:t>
            </a:fld>
            <a:endParaRPr lang="it-IT" altLang="it-IT" b="1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>
            <a:extLst>
              <a:ext uri="{FF2B5EF4-FFF2-40B4-BE49-F238E27FC236}">
                <a16:creationId xmlns:a16="http://schemas.microsoft.com/office/drawing/2014/main" id="{9021C898-0D5A-4678-94E8-603C6EFF8D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Segnaposto note 2">
            <a:extLst>
              <a:ext uri="{FF2B5EF4-FFF2-40B4-BE49-F238E27FC236}">
                <a16:creationId xmlns:a16="http://schemas.microsoft.com/office/drawing/2014/main" id="{052E42F0-D1F9-4DA3-A80F-632B25A33C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  <p:sp>
        <p:nvSpPr>
          <p:cNvPr id="58372" name="Segnaposto numero diapositiva 3">
            <a:extLst>
              <a:ext uri="{FF2B5EF4-FFF2-40B4-BE49-F238E27FC236}">
                <a16:creationId xmlns:a16="http://schemas.microsoft.com/office/drawing/2014/main" id="{02BF820D-1A9E-437F-82D9-FC2A0E564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B601A1-2125-44E1-8197-74DAC681F5CB}" type="slidenum">
              <a:rPr lang="it-IT" altLang="it-IT" b="1"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20</a:t>
            </a:fld>
            <a:endParaRPr lang="it-IT" altLang="it-IT" b="1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>
            <a:extLst>
              <a:ext uri="{FF2B5EF4-FFF2-40B4-BE49-F238E27FC236}">
                <a16:creationId xmlns:a16="http://schemas.microsoft.com/office/drawing/2014/main" id="{9021C898-0D5A-4678-94E8-603C6EFF8D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Segnaposto note 2">
            <a:extLst>
              <a:ext uri="{FF2B5EF4-FFF2-40B4-BE49-F238E27FC236}">
                <a16:creationId xmlns:a16="http://schemas.microsoft.com/office/drawing/2014/main" id="{052E42F0-D1F9-4DA3-A80F-632B25A33C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/>
          </a:p>
        </p:txBody>
      </p:sp>
      <p:sp>
        <p:nvSpPr>
          <p:cNvPr id="58372" name="Segnaposto numero diapositiva 3">
            <a:extLst>
              <a:ext uri="{FF2B5EF4-FFF2-40B4-BE49-F238E27FC236}">
                <a16:creationId xmlns:a16="http://schemas.microsoft.com/office/drawing/2014/main" id="{02BF820D-1A9E-437F-82D9-FC2A0E564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B601A1-2125-44E1-8197-74DAC681F5CB}" type="slidenum">
              <a:rPr lang="it-IT" altLang="it-IT" b="1"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21</a:t>
            </a:fld>
            <a:endParaRPr lang="it-IT" altLang="it-IT" b="1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73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immagine diapositiva 1">
            <a:extLst>
              <a:ext uri="{FF2B5EF4-FFF2-40B4-BE49-F238E27FC236}">
                <a16:creationId xmlns:a16="http://schemas.microsoft.com/office/drawing/2014/main" id="{CD491213-1E5D-4F0E-B54C-2513FF2BD6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Segnaposto note 2">
            <a:extLst>
              <a:ext uri="{FF2B5EF4-FFF2-40B4-BE49-F238E27FC236}">
                <a16:creationId xmlns:a16="http://schemas.microsoft.com/office/drawing/2014/main" id="{BB6F4EE5-FFC9-4D23-A970-9E7EB0E829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/>
              <a:t>FIGURA 11 Proprietà ondulatorie del suono Un</a:t>
            </a:r>
            <a:r>
              <a:rPr lang="fr-FR" altLang="en-US"/>
              <a:t>’</a:t>
            </a:r>
            <a:r>
              <a:rPr lang="it-IT" altLang="ja-JP"/>
              <a:t>onda sonora che si muove nell</a:t>
            </a:r>
            <a:r>
              <a:rPr lang="fr-FR" altLang="en-US"/>
              <a:t>’</a:t>
            </a:r>
            <a:r>
              <a:rPr lang="it-IT" altLang="ja-JP"/>
              <a:t>aria (a) provoca una perturbazione nella densità (b) e nella pressione dell</a:t>
            </a:r>
            <a:r>
              <a:rPr lang="fr-FR" altLang="en-US"/>
              <a:t>’</a:t>
            </a:r>
            <a:r>
              <a:rPr lang="it-IT" altLang="ja-JP"/>
              <a:t>aria (c).</a:t>
            </a:r>
            <a:endParaRPr lang="it-IT" altLang="it-IT"/>
          </a:p>
        </p:txBody>
      </p:sp>
      <p:sp>
        <p:nvSpPr>
          <p:cNvPr id="12292" name="Segnaposto numero diapositiva 3">
            <a:extLst>
              <a:ext uri="{FF2B5EF4-FFF2-40B4-BE49-F238E27FC236}">
                <a16:creationId xmlns:a16="http://schemas.microsoft.com/office/drawing/2014/main" id="{3E559C32-6214-4071-A9E1-C2F4CD25A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542CDB-5CBD-4786-8528-21774291D096}" type="slidenum">
              <a:rPr lang="it-IT" altLang="it-IT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23</a:t>
            </a:fld>
            <a:endParaRPr lang="it-IT" altLang="it-IT" b="1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8100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B5DFB5-2D64-4CD6-97BE-B8876F5B87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BF7ACC-950B-40FA-B282-49CD4D117A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DA5744-6ACC-41AD-BD4F-AC34E5A65A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09588-B942-4177-B160-FEBB93D0AF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03933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39CC56-0323-4DDD-920E-F5D750D59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F3BF69-43EE-45FB-9F90-408983C89B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F2BC74-1600-41BA-98D8-A6D900B4A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67ACC-B2D1-4010-B744-9D0594FF7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5586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E20B24-F6A7-4D8E-9ECE-8ED356540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A6BA1D-9B2F-43C2-9677-1BAD3B26E7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039820-7F13-4FAF-8B5F-FC1D9BBB4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0D92D-459A-48DD-8291-5F3C1EF2A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390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igura a mano libera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2" name="Figura a mano libera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4917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ine del gior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Forma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8" name="Figura a mano libera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9" name="Figura a mano libera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0" name="Figura a mano libera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2" name="Tito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egnaposto testo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5" name="Segnaposto testo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egnaposto testo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Segnaposto testo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22" name="Segnaposto testo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egnaposto testo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25" name="Segnaposto testo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Segnaposto testo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28" name="Segnaposto testo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E10C66-2FF2-41F8-98FA-BE49833696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1851A3FD-B717-4588-9809-4FFAC5FF47A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155635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igura a mano libera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6" name="Figura a mano libera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9" name="Figura a mano libera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B285929-1018-4370-A170-074C414B22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84536E-AD08-4371-85E9-A816C30B6A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0047399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immagine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igura a mano libera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4" name="Figura a mano libera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262089505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578EA5-216B-41F7-80D1-9ED07FFDB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72CC63-C628-4456-9B92-DA4E670BAC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008981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sp>
        <p:nvSpPr>
          <p:cNvPr id="9" name="Segnaposto tabella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B42D896-6ACC-40D7-8D8B-F9AF3E7DE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69F7A1E-B7E2-4E9C-A66C-BCE08900C5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333515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</a:t>
            </a:r>
          </a:p>
        </p:txBody>
      </p:sp>
      <p:sp>
        <p:nvSpPr>
          <p:cNvPr id="10" name="Casella di testo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t-IT" sz="20000" b="1" noProof="0">
                <a:solidFill>
                  <a:schemeClr val="bg1"/>
                </a:solidFill>
              </a:rPr>
              <a:t>"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Forma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2" name="Figura a mano libera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3" name="Figura a mano libera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igura a mano libera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22143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igura a mano libera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38" name="Segnaposto immagine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1" name="Titolo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Segnaposto immagine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72" name="Segnaposto testo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3" name="Segnaposto testo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4" name="Segnaposto testo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5" name="Segnaposto testo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6" name="Segnaposto testo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7" name="Segnaposto testo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8" name="Segnaposto testo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79" name="Segnaposto testo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Forma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66" name="Segnaposto immagine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9" name="Segnaposto immagine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E0184F-2619-4333-B49F-C7ACE8B2C3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5A1C65-B00C-4CA4-83B6-3DFA3DF9629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01570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4008">
          <p15:clr>
            <a:srgbClr val="FBAE40"/>
          </p15:clr>
        </p15:guide>
        <p15:guide id="5" pos="1944">
          <p15:clr>
            <a:srgbClr val="FBAE40"/>
          </p15:clr>
        </p15:guide>
        <p15:guide id="6" pos="3648">
          <p15:clr>
            <a:srgbClr val="FBAE40"/>
          </p15:clr>
        </p15:guide>
        <p15:guide id="7" orient="horz" pos="1392">
          <p15:clr>
            <a:srgbClr val="FBAE40"/>
          </p15:clr>
        </p15:guide>
        <p15:guide id="8" orient="horz" pos="552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pos="5352">
          <p15:clr>
            <a:srgbClr val="FBAE40"/>
          </p15:clr>
        </p15:guide>
        <p15:guide id="11" pos="5736">
          <p15:clr>
            <a:srgbClr val="FBAE40"/>
          </p15:clr>
        </p15:guide>
        <p15:guide id="12" orient="horz" pos="2904">
          <p15:clr>
            <a:srgbClr val="FBAE40"/>
          </p15:clr>
        </p15:guide>
        <p15:guide id="13" orient="horz" pos="16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EB7559-5107-47D4-88AC-0E1C4FC80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746AC3-9656-431B-B1C0-B0C74527A8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FD00B7-42B1-4ABB-9A12-13B3CD1FB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D9EAA-6F5A-484F-87FF-CEF680672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59190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za tempora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olo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sp>
        <p:nvSpPr>
          <p:cNvPr id="96" name="Segnaposto testo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97" name="Segnaposto testo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02" name="Segnaposto testo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03" name="Segnaposto testo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it-IT" noProof="0"/>
              <a:t>Fare clic per modificare </a:t>
            </a:r>
          </a:p>
        </p:txBody>
      </p:sp>
      <p:sp>
        <p:nvSpPr>
          <p:cNvPr id="106" name="Segnaposto testo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07" name="Segnaposto testo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it-IT" noProof="0"/>
              <a:t>Fare clic per modificare </a:t>
            </a:r>
          </a:p>
        </p:txBody>
      </p:sp>
      <p:sp>
        <p:nvSpPr>
          <p:cNvPr id="108" name="Segnaposto testo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09" name="Segnaposto testo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tangolo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46DFD4-BF8C-4939-874D-85B7DF95676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373856F-38E9-4BBF-93D8-0F8AC2E0E6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359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3768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orient="horz" pos="1512">
          <p15:clr>
            <a:srgbClr val="FBAE40"/>
          </p15:clr>
        </p15:guide>
        <p15:guide id="11" orient="horz" pos="28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22" name="Figura a mano libera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27" name="Segnaposto contenut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8" name="Segnaposto contenuto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2060DA6-6E6F-47BF-9680-1B030F525D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F8F140D-2B48-4E31-9E97-08B68ABBAC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08856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o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igura a mano libera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/>
              <a:t>Fare clic per modificare </a:t>
            </a:r>
          </a:p>
        </p:txBody>
      </p:sp>
      <p:sp>
        <p:nvSpPr>
          <p:cNvPr id="27" name="Segnaposto contenut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/>
              <a:t>Fare clic per modificare </a:t>
            </a:r>
          </a:p>
        </p:txBody>
      </p:sp>
      <p:sp>
        <p:nvSpPr>
          <p:cNvPr id="21" name="Segnaposto contenuto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2" name="Segnaposto testo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/>
              <a:t>Fare clic per modificare </a:t>
            </a:r>
          </a:p>
        </p:txBody>
      </p:sp>
      <p:sp>
        <p:nvSpPr>
          <p:cNvPr id="24" name="Segnaposto contenuto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79B87D-E8CF-49AE-9326-2FEED2392F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A139CE-3E4D-4224-B157-2D29EC10FE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07204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>
          <p15:clr>
            <a:srgbClr val="FBAE40"/>
          </p15:clr>
        </p15:guide>
        <p15:guide id="4" pos="516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>
          <p15:clr>
            <a:srgbClr val="FBAE40"/>
          </p15:clr>
        </p15:guide>
        <p15:guide id="11" pos="2880">
          <p15:clr>
            <a:srgbClr val="FBAE40"/>
          </p15:clr>
        </p15:guide>
        <p15:guide id="12" orient="horz" pos="17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igura a mano libera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7" name="Figura a mano libera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2" name="Segnaposto testo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7" name="Segnaposto testo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BF2453-9E16-47FE-A8ED-4661246DE59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it-IT" noProof="0"/>
              <a:t>Relazione annuale</a:t>
            </a:r>
            <a:endParaRPr lang="it-IT" b="0" noProof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36E9EA-D950-424A-BC92-F6794D6E5D6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3386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testo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</a:t>
            </a: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endParaRPr lang="it-IT" noProof="0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igura a mano libera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4217046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FB6695-0BFC-4B06-81DF-AE31DAD8D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C5FDF1-AA12-430A-A4DC-EDC8B3C229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AAF163-FDCF-4FD9-A23D-29F17ACCC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AC384-B011-4380-9F0A-95A8DD04E9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82148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CC323-0D29-49A9-A416-963C5B7DF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9FDF85-B176-4214-AB32-6C9853EF8F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32EB4-C809-4E92-BD48-E3154227E5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08433-C9D5-4CC9-9054-5C5562895E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9082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FF7C35-1C0B-4F07-9C03-98237CD7D1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D2370DA-F36F-49BD-A6D5-B3F93B4D05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0B588E0-A2C9-48BD-80E7-E11545C495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9ADEE-5FF8-4C42-9713-3CD1F11BE3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12692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50734B3-FA21-48A7-BA81-19CED6A365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46974B-86D8-4B1A-9897-E8E0050622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978047-2007-4DD8-A0DB-B4FA4CA7B9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3DC426-E8EB-457B-ABE0-E59293876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36458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A35554-3F71-4C8C-A42A-9ACC653CCE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B6BB74-4881-4284-8148-1683C34B0E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2E41C9-3B04-4D94-B122-FAB4508D8B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2562B-2272-4405-AE6B-1E70634A7F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8641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B2309-6A1E-4AB8-88FD-49B374644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F2A0F2-B2CF-418C-82D2-FE02AFE5A2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83DE14-4206-4727-8219-8D6B6F4D3D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44510-5B59-4CBB-A672-40D5703EF9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950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267435-A1C4-410D-8B3A-DCFC1DB66E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F9C8D2-40E5-419E-AD10-F692EA6EBE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785999-AD94-430B-B832-4F59985B5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B56FF-DF81-4032-971D-98F00554D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655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E0F385E-57F6-49F6-8B51-37647E5C0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C2A879C-E843-4E98-AD03-42C7D6501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B97CA962-83C2-4431-881C-05D36B8CBE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400" b="0">
                <a:solidFill>
                  <a:srgbClr val="FFFFFF"/>
                </a:solidFill>
                <a:effectLst/>
                <a:latin typeface="Times New Roman" pitchFamily="18" charset="0"/>
                <a:ea typeface="MS Pゴシック" pitchFamily="-9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C54F494F-6B45-4854-ADC3-7BBF4085E1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Aft>
                <a:spcPct val="0"/>
              </a:spcAft>
              <a:defRPr sz="1400" b="0">
                <a:solidFill>
                  <a:schemeClr val="tx1"/>
                </a:solidFill>
                <a:effectLst/>
                <a:latin typeface="Times New Roman" pitchFamily="18" charset="0"/>
                <a:ea typeface="MS Pゴシック" pitchFamily="-9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98CDC058-BAD4-4E72-9BB6-56BC2F57C2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Aft>
                <a:spcPct val="0"/>
              </a:spcAft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7394B099-D08F-4913-9DAF-5EE93F3E33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07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MS P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  <a:cs typeface="MS P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  <a:cs typeface="MS P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  <a:cs typeface="MS P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  <a:cs typeface="MS P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MS P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MS P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MS P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  <a:cs typeface="MS P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  <a:cs typeface="MS P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5" Type="http://schemas.openxmlformats.org/officeDocument/2006/relationships/image" Target="../media/image13.em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w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wmf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hyperlink" Target="https://it.wikipedia.org/wiki/Vibrazione" TargetMode="External"/><Relationship Id="rId7" Type="http://schemas.openxmlformats.org/officeDocument/2006/relationships/image" Target="../media/image88.png"/><Relationship Id="rId2" Type="http://schemas.openxmlformats.org/officeDocument/2006/relationships/hyperlink" Target="https://it.wikipedia.org/wiki/Pressione_sonor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hyperlink" Target="https://it.wikipedia.org/wiki/Reattanza" TargetMode="External"/><Relationship Id="rId4" Type="http://schemas.openxmlformats.org/officeDocument/2006/relationships/hyperlink" Target="https://it.wikipedia.org/wiki/Convoluzione" TargetMode="External"/><Relationship Id="rId9" Type="http://schemas.openxmlformats.org/officeDocument/2006/relationships/hyperlink" Target="https://it.wikipedia.org/wiki/Resistenza_elettrica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Onda_stazionaria#cite_note-luceferma-1" TargetMode="External"/><Relationship Id="rId7" Type="http://schemas.openxmlformats.org/officeDocument/2006/relationships/image" Target="../media/image17.gif"/><Relationship Id="rId2" Type="http://schemas.openxmlformats.org/officeDocument/2006/relationships/hyperlink" Target="https://it.wikipedia.org/wiki/Spazio_(fisica)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442452" y="640333"/>
            <a:ext cx="10585766" cy="2050258"/>
          </a:xfrm>
          <a:noFill/>
          <a:ln w="2222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40000"/>
              </a:lnSpc>
            </a:pPr>
            <a:r>
              <a:rPr lang="it-IT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</a:rPr>
              <a:t>Il fenomeno delle onde : </a:t>
            </a:r>
            <a:br>
              <a:rPr lang="it-IT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it-IT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</a:rPr>
              <a:t>applicazioni in medicina e biomedicina</a:t>
            </a:r>
            <a:br>
              <a:rPr lang="it-IT" sz="2600" b="1" dirty="0">
                <a:latin typeface="Comic Sans MS" panose="030F0702030302020204" pitchFamily="66" charset="0"/>
              </a:rPr>
            </a:br>
            <a:r>
              <a:rPr lang="it-IT" sz="2100" b="1" dirty="0">
                <a:latin typeface="Comic Sans MS" panose="030F0702030302020204" pitchFamily="66" charset="0"/>
              </a:rPr>
              <a:t>Alessandro Lascialfari</a:t>
            </a:r>
            <a:br>
              <a:rPr lang="it-IT" sz="2600" b="1" dirty="0">
                <a:latin typeface="Comic Sans MS" panose="030F0702030302020204" pitchFamily="66" charset="0"/>
              </a:rPr>
            </a:br>
            <a:r>
              <a:rPr lang="it-IT" sz="1900" i="1" dirty="0">
                <a:latin typeface="Comic Sans MS" panose="030F0702030302020204" pitchFamily="66" charset="0"/>
              </a:rPr>
              <a:t>Dipartimento di Fisica, Università degli studi di Pavia, CNR, INSTM e Sezione INFN, Pavia (Italy)</a:t>
            </a:r>
            <a:endParaRPr lang="it-IT" sz="1900" b="1" dirty="0">
              <a:latin typeface="Comic Sans MS" panose="030F0702030302020204" pitchFamily="66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1A2AFAB-578E-1B45-813F-25B6F07D8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2" y="-57221"/>
            <a:ext cx="1539968" cy="788583"/>
          </a:xfrm>
          <a:prstGeom prst="rect">
            <a:avLst/>
          </a:prstGeom>
        </p:spPr>
      </p:pic>
      <p:pic>
        <p:nvPicPr>
          <p:cNvPr id="8" name="Immagine 14" descr="logo_INFN.png">
            <a:extLst>
              <a:ext uri="{FF2B5EF4-FFF2-40B4-BE49-F238E27FC236}">
                <a16:creationId xmlns:a16="http://schemas.microsoft.com/office/drawing/2014/main" id="{E1674431-2111-4405-9104-FCE7BE0A5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617" y="707637"/>
            <a:ext cx="973055" cy="61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8A93C67-588E-454A-ABB3-02501376C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4468" y="2624230"/>
            <a:ext cx="719449" cy="42952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374C8B7-9091-46A7-83D7-A4EA21DE2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0805" y="3107793"/>
            <a:ext cx="499008" cy="49900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0940AA7-FAE7-427B-BA95-2F13343575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1" y="4825681"/>
            <a:ext cx="2344260" cy="1758195"/>
          </a:xfrm>
          <a:prstGeom prst="rect">
            <a:avLst/>
          </a:prstGeom>
        </p:spPr>
      </p:pic>
      <p:pic>
        <p:nvPicPr>
          <p:cNvPr id="15" name="Picture 4" descr="Risultati immagini per DTI MRI">
            <a:extLst>
              <a:ext uri="{FF2B5EF4-FFF2-40B4-BE49-F238E27FC236}">
                <a16:creationId xmlns:a16="http://schemas.microsoft.com/office/drawing/2014/main" id="{6F68CFDB-6194-462D-A702-9C88DFD7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19" y="3189710"/>
            <a:ext cx="2462509" cy="153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A picture containing invertebrate, coelenterate, hydrozoan&#10;&#10;Description automatically generated">
            <a:extLst>
              <a:ext uri="{FF2B5EF4-FFF2-40B4-BE49-F238E27FC236}">
                <a16:creationId xmlns:a16="http://schemas.microsoft.com/office/drawing/2014/main" id="{B72437EE-C208-49F2-800A-4A13ABEEA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4412" y="2832600"/>
            <a:ext cx="1104963" cy="982868"/>
          </a:xfrm>
          <a:prstGeom prst="rect">
            <a:avLst/>
          </a:prstGeom>
        </p:spPr>
      </p:pic>
      <p:pic>
        <p:nvPicPr>
          <p:cNvPr id="7170" name="Picture 2" descr="Home - AIFM">
            <a:extLst>
              <a:ext uri="{FF2B5EF4-FFF2-40B4-BE49-F238E27FC236}">
                <a16:creationId xmlns:a16="http://schemas.microsoft.com/office/drawing/2014/main" id="{8C9D602B-5A23-4589-A3B9-7431516E8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827" y="3664791"/>
            <a:ext cx="386468" cy="38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4" descr="Ferrofluid_in_magnetic_field.jpg">
            <a:extLst>
              <a:ext uri="{FF2B5EF4-FFF2-40B4-BE49-F238E27FC236}">
                <a16:creationId xmlns:a16="http://schemas.microsoft.com/office/drawing/2014/main" id="{E6160B00-24F8-43AD-9CE9-378927A7E2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40" y="5270658"/>
            <a:ext cx="1741210" cy="119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achieva_home">
            <a:extLst>
              <a:ext uri="{FF2B5EF4-FFF2-40B4-BE49-F238E27FC236}">
                <a16:creationId xmlns:a16="http://schemas.microsoft.com/office/drawing/2014/main" id="{5F7764D2-6745-4B60-A0E0-92DB4926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r="10565"/>
          <a:stretch>
            <a:fillRect/>
          </a:stretch>
        </p:blipFill>
        <p:spPr bwMode="auto">
          <a:xfrm>
            <a:off x="197139" y="2875997"/>
            <a:ext cx="3529734" cy="179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Immagine che contiene mercato, produzione, ingombro, banchina&#10;&#10;Descrizione generata automaticamente">
            <a:extLst>
              <a:ext uri="{FF2B5EF4-FFF2-40B4-BE49-F238E27FC236}">
                <a16:creationId xmlns:a16="http://schemas.microsoft.com/office/drawing/2014/main" id="{DE9CA830-7B65-4CED-8ED0-84E22EB506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7675" y="4358764"/>
            <a:ext cx="4634314" cy="2421534"/>
          </a:xfrm>
          <a:prstGeom prst="rect">
            <a:avLst/>
          </a:prstGeom>
        </p:spPr>
      </p:pic>
      <p:pic>
        <p:nvPicPr>
          <p:cNvPr id="2" name="Picture 10" descr="IMG118-1">
            <a:extLst>
              <a:ext uri="{FF2B5EF4-FFF2-40B4-BE49-F238E27FC236}">
                <a16:creationId xmlns:a16="http://schemas.microsoft.com/office/drawing/2014/main" id="{9CBB05E3-EB84-A12D-577B-5891EC90E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/>
          <a:srcRect t="7034"/>
          <a:stretch/>
        </p:blipFill>
        <p:spPr bwMode="auto">
          <a:xfrm>
            <a:off x="9099084" y="3037451"/>
            <a:ext cx="1525312" cy="116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33C5C34-39F2-342B-CB5B-A54D9EDC71AE}"/>
              </a:ext>
            </a:extLst>
          </p:cNvPr>
          <p:cNvGrpSpPr/>
          <p:nvPr/>
        </p:nvGrpSpPr>
        <p:grpSpPr>
          <a:xfrm>
            <a:off x="9759993" y="29152"/>
            <a:ext cx="2419043" cy="593928"/>
            <a:chOff x="9759993" y="29152"/>
            <a:chExt cx="2419043" cy="5939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ED1A09-F49E-70B4-7BE4-CE727648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759993" y="29152"/>
              <a:ext cx="2393680" cy="3590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B3E8E5-F532-10B0-B575-1B95E341756F}"/>
                </a:ext>
              </a:extLst>
            </p:cNvPr>
            <p:cNvSpPr txBox="1"/>
            <p:nvPr/>
          </p:nvSpPr>
          <p:spPr>
            <a:xfrm>
              <a:off x="11184853" y="384553"/>
              <a:ext cx="994183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0" dirty="0">
                  <a:latin typeface="Arial Narrow" panose="020B0606020202030204" pitchFamily="34" charset="0"/>
                </a:rPr>
                <a:t>Pavia, 23/11/2022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8992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4424E1-F653-402C-9437-13E24B39750B}"/>
              </a:ext>
            </a:extLst>
          </p:cNvPr>
          <p:cNvSpPr txBox="1"/>
          <p:nvPr/>
        </p:nvSpPr>
        <p:spPr>
          <a:xfrm>
            <a:off x="623639" y="182792"/>
            <a:ext cx="9379491" cy="1149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3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Propagazione</a:t>
            </a:r>
            <a:r>
              <a:rPr lang="en-GB" sz="34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un </a:t>
            </a:r>
            <a:r>
              <a:rPr lang="en-GB" sz="343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fenomeno</a:t>
            </a:r>
            <a:r>
              <a:rPr lang="en-GB" sz="34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343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ondulatorio</a:t>
            </a:r>
            <a:r>
              <a:rPr lang="en-GB" sz="34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: </a:t>
            </a:r>
          </a:p>
          <a:p>
            <a:pPr algn="ctr"/>
            <a:r>
              <a:rPr lang="en-GB" sz="343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onda</a:t>
            </a:r>
            <a:r>
              <a:rPr lang="en-GB" sz="343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3435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viaggiante</a:t>
            </a:r>
            <a:endParaRPr lang="en-GB" sz="343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D2CF26-963B-44FC-AAC5-291D0BF62320}"/>
              </a:ext>
            </a:extLst>
          </p:cNvPr>
          <p:cNvSpPr txBox="1"/>
          <p:nvPr/>
        </p:nvSpPr>
        <p:spPr>
          <a:xfrm>
            <a:off x="2154562" y="1946545"/>
            <a:ext cx="4145302" cy="532775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GB" sz="2862" i="1" dirty="0"/>
              <a:t>y (</a:t>
            </a:r>
            <a:r>
              <a:rPr lang="en-GB" sz="2862" i="1" dirty="0" err="1"/>
              <a:t>x,t</a:t>
            </a:r>
            <a:r>
              <a:rPr lang="en-GB" sz="2862" i="1" dirty="0"/>
              <a:t>) = A </a:t>
            </a:r>
            <a:r>
              <a:rPr lang="en-GB" sz="2862" dirty="0"/>
              <a:t>sin</a:t>
            </a:r>
            <a:r>
              <a:rPr lang="en-GB" sz="2862" i="1" dirty="0"/>
              <a:t> (k x - </a:t>
            </a:r>
            <a:r>
              <a:rPr lang="en-GB" sz="2862" i="1" dirty="0">
                <a:sym typeface="Symbol" panose="05050102010706020507" pitchFamily="18" charset="2"/>
              </a:rPr>
              <a:t> t+)</a:t>
            </a:r>
            <a:endParaRPr lang="en-GB" sz="2862" i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9282708-0902-483C-8DE7-0454D259A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98" y="2493170"/>
            <a:ext cx="5009993" cy="249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7FA8FBC-4F5B-4C29-B989-7EE4DDF63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84" y="3983352"/>
            <a:ext cx="4765059" cy="249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27208C-9530-44FD-BAC2-180D0BAE2D0D}"/>
              </a:ext>
            </a:extLst>
          </p:cNvPr>
          <p:cNvSpPr txBox="1"/>
          <p:nvPr/>
        </p:nvSpPr>
        <p:spPr>
          <a:xfrm>
            <a:off x="7173568" y="1856360"/>
            <a:ext cx="2637260" cy="35657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717" i="1" dirty="0"/>
              <a:t>k = 2</a:t>
            </a:r>
            <a:r>
              <a:rPr lang="en-GB" sz="1717" i="1" dirty="0">
                <a:sym typeface="Symbol" panose="05050102010706020507" pitchFamily="18" charset="2"/>
              </a:rPr>
              <a:t> /  </a:t>
            </a:r>
            <a:r>
              <a:rPr lang="en-GB" sz="1717" dirty="0">
                <a:sym typeface="Symbol" panose="05050102010706020507" pitchFamily="18" charset="2"/>
              </a:rPr>
              <a:t>= </a:t>
            </a:r>
            <a:r>
              <a:rPr lang="en-GB" sz="1717" dirty="0" err="1">
                <a:sym typeface="Symbol" panose="05050102010706020507" pitchFamily="18" charset="2"/>
              </a:rPr>
              <a:t>numero</a:t>
            </a:r>
            <a:r>
              <a:rPr lang="en-GB" sz="1717" dirty="0">
                <a:sym typeface="Symbol" panose="05050102010706020507" pitchFamily="18" charset="2"/>
              </a:rPr>
              <a:t> </a:t>
            </a:r>
            <a:r>
              <a:rPr lang="en-GB" sz="1717" dirty="0" err="1">
                <a:sym typeface="Symbol" panose="05050102010706020507" pitchFamily="18" charset="2"/>
              </a:rPr>
              <a:t>d’onda</a:t>
            </a:r>
            <a:endParaRPr lang="en-GB" sz="1717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E12C12-7D84-494B-AF1E-CBBB9470C624}"/>
              </a:ext>
            </a:extLst>
          </p:cNvPr>
          <p:cNvSpPr txBox="1"/>
          <p:nvPr/>
        </p:nvSpPr>
        <p:spPr>
          <a:xfrm>
            <a:off x="2454889" y="3429000"/>
            <a:ext cx="1807739" cy="356572"/>
          </a:xfrm>
          <a:prstGeom prst="rect">
            <a:avLst/>
          </a:prstGeom>
          <a:solidFill>
            <a:srgbClr val="00FFFF"/>
          </a:solidFill>
        </p:spPr>
        <p:txBody>
          <a:bodyPr wrap="none" rtlCol="0">
            <a:spAutoFit/>
          </a:bodyPr>
          <a:lstStyle/>
          <a:p>
            <a:r>
              <a:rPr lang="en-GB" sz="1717" i="1" dirty="0"/>
              <a:t>A </a:t>
            </a:r>
            <a:r>
              <a:rPr lang="en-GB" sz="1717" i="1" dirty="0">
                <a:sym typeface="Symbol" panose="05050102010706020507" pitchFamily="18" charset="2"/>
              </a:rPr>
              <a:t></a:t>
            </a:r>
            <a:r>
              <a:rPr lang="en-GB" sz="1717" i="1" dirty="0"/>
              <a:t> </a:t>
            </a:r>
            <a:r>
              <a:rPr lang="en-GB" sz="1717" i="1" dirty="0" err="1"/>
              <a:t>y</a:t>
            </a:r>
            <a:r>
              <a:rPr lang="en-GB" sz="1717" i="1" baseline="-25000" dirty="0" err="1"/>
              <a:t>m</a:t>
            </a:r>
            <a:r>
              <a:rPr lang="en-GB" sz="1717" i="1" baseline="-25000" dirty="0"/>
              <a:t> </a:t>
            </a:r>
            <a:r>
              <a:rPr lang="en-GB" sz="1717" i="1" dirty="0"/>
              <a:t>= </a:t>
            </a:r>
            <a:r>
              <a:rPr lang="en-GB" sz="1717" i="1" dirty="0" err="1"/>
              <a:t>ampiezza</a:t>
            </a:r>
            <a:endParaRPr lang="en-GB" sz="1717" i="1" dirty="0"/>
          </a:p>
        </p:txBody>
      </p:sp>
    </p:spTree>
    <p:extLst>
      <p:ext uri="{BB962C8B-B14F-4D97-AF65-F5344CB8AC3E}">
        <p14:creationId xmlns:p14="http://schemas.microsoft.com/office/powerpoint/2010/main" val="230900018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DCD1DA-778F-0DB1-463A-227E7B1E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620" y="1293223"/>
            <a:ext cx="7734300" cy="31644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Concetti base 2 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 spettro delle onde elettromagnetiche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8419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4CDEF7-E1BA-4650-B0F3-7BFE9FEE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725" y="164310"/>
            <a:ext cx="9396549" cy="120729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Spettro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delle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onde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elettromagnetiche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en-GB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fenomeno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ondulatorio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5FD697D4-AF59-4586-AFD6-198ADCF62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35" y="1501139"/>
            <a:ext cx="9144000" cy="272034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F632CE-6ADF-4DFE-A1EB-B1E6A5981A99}"/>
              </a:ext>
            </a:extLst>
          </p:cNvPr>
          <p:cNvSpPr txBox="1"/>
          <p:nvPr/>
        </p:nvSpPr>
        <p:spPr>
          <a:xfrm>
            <a:off x="139949" y="2203847"/>
            <a:ext cx="2077471" cy="25545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E = h </a:t>
            </a:r>
            <a:r>
              <a:rPr lang="en-GB" sz="1600" dirty="0">
                <a:sym typeface="Symbol" panose="05050102010706020507" pitchFamily="18" charset="2"/>
              </a:rPr>
              <a:t>   (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energia</a:t>
            </a:r>
            <a:r>
              <a:rPr lang="en-GB" sz="1600" dirty="0">
                <a:sym typeface="Symbol" panose="05050102010706020507" pitchFamily="18" charset="2"/>
              </a:rPr>
              <a:t> di un </a:t>
            </a:r>
            <a:r>
              <a:rPr lang="en-GB" sz="1600" dirty="0" err="1">
                <a:sym typeface="Symbol" panose="05050102010706020507" pitchFamily="18" charset="2"/>
              </a:rPr>
              <a:t>fotone</a:t>
            </a:r>
            <a:r>
              <a:rPr lang="en-GB" sz="1600" dirty="0">
                <a:sym typeface="Symbol" panose="05050102010706020507" pitchFamily="18" charset="2"/>
              </a:rPr>
              <a:t> di 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frequenza</a:t>
            </a:r>
            <a:r>
              <a:rPr lang="en-GB" sz="1600" dirty="0">
                <a:sym typeface="Symbol" panose="05050102010706020507" pitchFamily="18" charset="2"/>
              </a:rPr>
              <a:t> ), dove h è la </a:t>
            </a:r>
            <a:r>
              <a:rPr lang="en-GB" sz="1600" dirty="0" err="1">
                <a:sym typeface="Symbol" panose="05050102010706020507" pitchFamily="18" charset="2"/>
              </a:rPr>
              <a:t>costante</a:t>
            </a:r>
            <a:r>
              <a:rPr lang="en-GB" sz="1600" dirty="0">
                <a:sym typeface="Symbol" panose="05050102010706020507" pitchFamily="18" charset="2"/>
              </a:rPr>
              <a:t> di Planck</a:t>
            </a:r>
          </a:p>
          <a:p>
            <a:endParaRPr lang="en-GB" sz="1600" dirty="0">
              <a:sym typeface="Symbol" panose="05050102010706020507" pitchFamily="18" charset="2"/>
            </a:endParaRPr>
          </a:p>
          <a:p>
            <a:r>
              <a:rPr lang="en-GB" sz="1600" dirty="0">
                <a:sym typeface="Symbol" panose="05050102010706020507" pitchFamily="18" charset="2"/>
              </a:rPr>
              <a:t> =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GB" sz="1600" dirty="0">
                <a:sym typeface="Symbol" panose="05050102010706020507" pitchFamily="18" charset="2"/>
              </a:rPr>
              <a:t> /T  = 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lunghezza</a:t>
            </a:r>
            <a:r>
              <a:rPr lang="en-GB" sz="1600" b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d’onda</a:t>
            </a:r>
            <a:r>
              <a:rPr lang="en-GB" sz="1600" b="1" dirty="0">
                <a:solidFill>
                  <a:srgbClr val="C00000"/>
                </a:solidFill>
                <a:sym typeface="Symbol" panose="05050102010706020507" pitchFamily="18" charset="2"/>
              </a:rPr>
              <a:t>	</a:t>
            </a:r>
            <a:r>
              <a:rPr lang="en-GB" sz="1600" dirty="0">
                <a:sym typeface="Symbol" panose="05050102010706020507" pitchFamily="18" charset="2"/>
              </a:rPr>
              <a:t>v = 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velocità</a:t>
            </a:r>
            <a:r>
              <a:rPr lang="en-GB" sz="1600" b="1" dirty="0">
                <a:solidFill>
                  <a:srgbClr val="C00000"/>
                </a:solidFill>
                <a:sym typeface="Symbol" panose="05050102010706020507" pitchFamily="18" charset="2"/>
              </a:rPr>
              <a:t> di </a:t>
            </a:r>
            <a:r>
              <a:rPr lang="en-GB" sz="1600" b="1" dirty="0" err="1">
                <a:solidFill>
                  <a:srgbClr val="C00000"/>
                </a:solidFill>
                <a:sym typeface="Symbol" panose="05050102010706020507" pitchFamily="18" charset="2"/>
              </a:rPr>
              <a:t>progagazione</a:t>
            </a:r>
            <a:r>
              <a:rPr lang="en-GB" sz="1600" b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GB" sz="1600" dirty="0">
                <a:sym typeface="Symbol" panose="05050102010706020507" pitchFamily="18" charset="2"/>
              </a:rPr>
              <a:t>(= c </a:t>
            </a:r>
            <a:r>
              <a:rPr lang="en-GB" sz="1600" dirty="0" err="1">
                <a:sym typeface="Symbol" panose="05050102010706020507" pitchFamily="18" charset="2"/>
              </a:rPr>
              <a:t>nel</a:t>
            </a:r>
            <a:r>
              <a:rPr lang="en-GB" sz="1600" dirty="0">
                <a:sym typeface="Symbol" panose="05050102010706020507" pitchFamily="18" charset="2"/>
              </a:rPr>
              <a:t> </a:t>
            </a:r>
            <a:r>
              <a:rPr lang="en-GB" sz="1600" dirty="0" err="1">
                <a:sym typeface="Symbol" panose="05050102010706020507" pitchFamily="18" charset="2"/>
              </a:rPr>
              <a:t>vuoto</a:t>
            </a:r>
            <a:r>
              <a:rPr lang="en-GB" sz="1600" dirty="0">
                <a:sym typeface="Symbol" panose="05050102010706020507" pitchFamily="18" charset="2"/>
              </a:rPr>
              <a:t>)</a:t>
            </a:r>
            <a:endParaRPr lang="en-GB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3B6A963-386E-3615-B5D6-5B7C6FE7A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990" y="4247604"/>
            <a:ext cx="6666479" cy="24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666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5C71C-0F4A-5680-EA1D-86C61928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88" y="1564385"/>
            <a:ext cx="10363200" cy="24257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Concetti base 3  :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effetto Doppler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7232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>
            <a:extLst>
              <a:ext uri="{FF2B5EF4-FFF2-40B4-BE49-F238E27FC236}">
                <a16:creationId xmlns:a16="http://schemas.microsoft.com/office/drawing/2014/main" id="{645744B1-B408-449E-B806-67566C5E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96601"/>
            <a:ext cx="69484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">
            <a:extLst>
              <a:ext uri="{FF2B5EF4-FFF2-40B4-BE49-F238E27FC236}">
                <a16:creationId xmlns:a16="http://schemas.microsoft.com/office/drawing/2014/main" id="{38A62F5A-FB4C-472E-879E-5B91CCA07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49409"/>
            <a:ext cx="6712131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4000" b="1" dirty="0">
                <a:latin typeface="Comic Sans MS" panose="030F0702030302020204" pitchFamily="66" charset="0"/>
                <a:ea typeface="MS PGothic" panose="020B0600070205080204" pitchFamily="34" charset="-128"/>
              </a:rPr>
              <a:t>L</a:t>
            </a:r>
            <a:r>
              <a:rPr lang="fr-FR" altLang="ja-JP" sz="4000" b="1" dirty="0">
                <a:latin typeface="Comic Sans MS" panose="030F0702030302020204" pitchFamily="66" charset="0"/>
              </a:rPr>
              <a:t>’</a:t>
            </a:r>
            <a:r>
              <a:rPr lang="en-US" altLang="ja-JP" sz="4000" b="1" dirty="0" err="1">
                <a:latin typeface="Comic Sans MS" panose="030F0702030302020204" pitchFamily="66" charset="0"/>
              </a:rPr>
              <a:t>effetto</a:t>
            </a:r>
            <a:r>
              <a:rPr lang="en-US" altLang="ja-JP" sz="4000" b="1" dirty="0">
                <a:latin typeface="Comic Sans MS" panose="030F0702030302020204" pitchFamily="66" charset="0"/>
              </a:rPr>
              <a:t> Doppler</a:t>
            </a:r>
            <a:endParaRPr lang="en-US" altLang="it-IT" sz="4000" b="1" dirty="0">
              <a:latin typeface="Comic Sans MS" panose="030F0702030302020204" pitchFamily="66" charset="0"/>
              <a:ea typeface="MS PGothic" panose="020B0600070205080204" pitchFamily="34" charset="-128"/>
            </a:endParaRPr>
          </a:p>
        </p:txBody>
      </p:sp>
      <p:sp>
        <p:nvSpPr>
          <p:cNvPr id="28676" name="Text Box 3">
            <a:extLst>
              <a:ext uri="{FF2B5EF4-FFF2-40B4-BE49-F238E27FC236}">
                <a16:creationId xmlns:a16="http://schemas.microsoft.com/office/drawing/2014/main" id="{B5BD27F7-2FDE-4101-A2F3-FEC9566F8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59" y="1321845"/>
            <a:ext cx="918101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26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L</a:t>
            </a:r>
            <a:r>
              <a:rPr lang="fr-FR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’</a:t>
            </a:r>
            <a:r>
              <a:rPr lang="en-US" altLang="ja-JP" sz="26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effetto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 Doppler è la </a:t>
            </a:r>
            <a:r>
              <a:rPr lang="en-US" altLang="ja-JP" sz="2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variazione</a:t>
            </a:r>
            <a:r>
              <a:rPr lang="en-US" altLang="ja-JP" sz="2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della</a:t>
            </a:r>
            <a:r>
              <a:rPr lang="en-US" altLang="ja-JP" sz="2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frequenza</a:t>
            </a:r>
            <a:r>
              <a:rPr lang="en-US" altLang="ja-JP" sz="2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percepita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 (del </a:t>
            </a:r>
            <a:r>
              <a:rPr lang="en-US" altLang="ja-JP" sz="26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tono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6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nel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6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caso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 del </a:t>
            </a:r>
            <a:r>
              <a:rPr lang="en-US" altLang="ja-JP" sz="26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suono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) </a:t>
            </a:r>
            <a:r>
              <a:rPr lang="en-US" altLang="ja-JP" sz="26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quando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 c</a:t>
            </a:r>
            <a:r>
              <a:rPr lang="fr-FR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’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è un </a:t>
            </a:r>
            <a:r>
              <a:rPr lang="en-US" altLang="ja-JP" sz="2600" dirty="0">
                <a:solidFill>
                  <a:srgbClr val="C00000"/>
                </a:solidFill>
                <a:latin typeface="Comic Sans MS" panose="030F0702030302020204" pitchFamily="66" charset="0"/>
              </a:rPr>
              <a:t>moto </a:t>
            </a:r>
            <a:r>
              <a:rPr lang="en-US" altLang="ja-JP" sz="2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relativo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6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tra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 la </a:t>
            </a:r>
            <a:r>
              <a:rPr lang="en-US" altLang="ja-JP" sz="26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sorgente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 e l</a:t>
            </a:r>
            <a:r>
              <a:rPr lang="fr-FR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’</a:t>
            </a:r>
            <a:r>
              <a:rPr lang="en-US" altLang="ja-JP" sz="26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osservatore</a:t>
            </a:r>
            <a:r>
              <a:rPr lang="en-US" altLang="ja-JP" sz="2600" dirty="0">
                <a:solidFill>
                  <a:srgbClr val="111111"/>
                </a:solidFill>
                <a:latin typeface="Comic Sans MS" panose="030F0702030302020204" pitchFamily="66" charset="0"/>
              </a:rPr>
              <a:t>.      </a:t>
            </a:r>
            <a:endParaRPr lang="en-US" altLang="it-IT" sz="2600" dirty="0">
              <a:solidFill>
                <a:srgbClr val="111111"/>
              </a:solidFill>
              <a:latin typeface="Comic Sans MS" panose="030F0702030302020204" pitchFamily="66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2712F250-6D6F-4EE3-BC4C-ECB22228E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60" y="224271"/>
            <a:ext cx="810577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9E76299-9FD1-22FD-7931-B064D91F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11" y="893618"/>
            <a:ext cx="3402142" cy="160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D1FCC50-EDE9-2C3F-1E29-831FF0FF9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071" y="2960190"/>
            <a:ext cx="2626869" cy="267765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1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Quando</a:t>
            </a:r>
            <a:r>
              <a:rPr lang="en-US" altLang="it-IT" sz="21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è l</a:t>
            </a:r>
            <a:r>
              <a:rPr lang="fr-FR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’</a:t>
            </a:r>
            <a:r>
              <a:rPr lang="en-US" altLang="ja-JP" sz="21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osservatore</a:t>
            </a:r>
            <a:r>
              <a:rPr lang="en-US" altLang="ja-JP" sz="21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a </a:t>
            </a:r>
            <a:r>
              <a:rPr lang="en-US" altLang="ja-JP" sz="21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muoversi</a:t>
            </a:r>
            <a:r>
              <a:rPr lang="en-US" altLang="ja-JP" sz="21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verso la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sorgente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,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l’onda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sembra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avere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una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velocità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maggiore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e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una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frequenza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maggiore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.</a:t>
            </a:r>
            <a:endParaRPr lang="en-US" altLang="it-IT" sz="2100" dirty="0">
              <a:solidFill>
                <a:srgbClr val="111111"/>
              </a:solidFill>
              <a:latin typeface="Comic Sans MS" panose="030F0702030302020204" pitchFamily="66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563489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605D6D0F-F1C5-4A3B-8EEA-9D3CE2099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4" y="238125"/>
            <a:ext cx="810577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C317FB82-3B82-2D67-C39B-D2C4DB68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753" y="1149928"/>
            <a:ext cx="3805788" cy="142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9F3C8A59-E630-C1F5-B23D-E320E4DAA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1546" y="3408219"/>
            <a:ext cx="2959528" cy="300082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1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Nel </a:t>
            </a:r>
            <a:r>
              <a:rPr lang="en-US" altLang="it-IT" sz="21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caso</a:t>
            </a:r>
            <a:r>
              <a:rPr lang="en-US" altLang="it-IT" sz="21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di </a:t>
            </a:r>
            <a:r>
              <a:rPr lang="en-US" altLang="it-IT" sz="21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una</a:t>
            </a:r>
            <a:r>
              <a:rPr lang="en-US" altLang="it-IT" sz="21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100" b="1" dirty="0" err="1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sorgente</a:t>
            </a:r>
            <a:r>
              <a:rPr lang="en-US" altLang="it-IT" sz="2100" b="1" dirty="0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in </a:t>
            </a:r>
            <a:r>
              <a:rPr lang="en-US" altLang="it-IT" sz="2100" b="1" dirty="0" err="1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movimento</a:t>
            </a:r>
            <a:r>
              <a:rPr lang="en-US" altLang="it-IT" sz="2100" b="1" dirty="0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1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l</a:t>
            </a:r>
            <a:r>
              <a:rPr lang="fr-FR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’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analisi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dell</a:t>
            </a:r>
            <a:r>
              <a:rPr lang="fr-FR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’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effetto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Doppler è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analoga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: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questa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volta,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si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può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piu’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facilmente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“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visualizzare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”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una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lunghezza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d</a:t>
            </a:r>
            <a:r>
              <a:rPr lang="fr-FR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’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onda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ja-JP" sz="21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diversa</a:t>
            </a:r>
            <a:r>
              <a:rPr lang="en-US" altLang="ja-JP" sz="2100" dirty="0">
                <a:solidFill>
                  <a:srgbClr val="111111"/>
                </a:solidFill>
                <a:latin typeface="Comic Sans MS" panose="030F0702030302020204" pitchFamily="66" charset="0"/>
              </a:rPr>
              <a:t>.</a:t>
            </a:r>
            <a:endParaRPr lang="en-US" altLang="it-IT" sz="2100" dirty="0">
              <a:solidFill>
                <a:srgbClr val="111111"/>
              </a:solidFill>
              <a:latin typeface="Comic Sans MS" panose="030F0702030302020204" pitchFamily="66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006546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0641346D-BF46-0679-970C-AA095427B0A4}"/>
              </a:ext>
            </a:extLst>
          </p:cNvPr>
          <p:cNvGrpSpPr/>
          <p:nvPr/>
        </p:nvGrpSpPr>
        <p:grpSpPr>
          <a:xfrm>
            <a:off x="1425101" y="115527"/>
            <a:ext cx="8946808" cy="6707478"/>
            <a:chOff x="1425101" y="115527"/>
            <a:chExt cx="8946808" cy="6707478"/>
          </a:xfrm>
        </p:grpSpPr>
        <p:pic>
          <p:nvPicPr>
            <p:cNvPr id="38914" name="Picture 2">
              <a:extLst>
                <a:ext uri="{FF2B5EF4-FFF2-40B4-BE49-F238E27FC236}">
                  <a16:creationId xmlns:a16="http://schemas.microsoft.com/office/drawing/2014/main" id="{7CA40569-D688-4FC3-81BF-11060BA56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101" y="115527"/>
              <a:ext cx="8946808" cy="6707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3CA38400-B4C5-4613-8BD7-1EEC021E0036}"/>
                </a:ext>
              </a:extLst>
            </p:cNvPr>
            <p:cNvSpPr txBox="1"/>
            <p:nvPr/>
          </p:nvSpPr>
          <p:spPr>
            <a:xfrm>
              <a:off x="2941184" y="340270"/>
              <a:ext cx="5688012" cy="6461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  <a:sym typeface="Symbol"/>
                </a:rPr>
                <a:t>Spostamento Doppler </a:t>
              </a:r>
              <a:r>
                <a:rPr lang="it-IT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  <a:sym typeface="Symbol"/>
                </a:rPr>
                <a:t>  </a:t>
              </a:r>
              <a:endParaRPr lang="it-IT" sz="36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endParaRP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79D330B-2BF0-4DA8-9D0E-C0B0ECE59D38}"/>
                </a:ext>
              </a:extLst>
            </p:cNvPr>
            <p:cNvSpPr txBox="1"/>
            <p:nvPr/>
          </p:nvSpPr>
          <p:spPr>
            <a:xfrm>
              <a:off x="2422366" y="3288462"/>
              <a:ext cx="7164387" cy="92333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>
                <a:buFont typeface="Symbol" pitchFamily="18" charset="2"/>
                <a:buChar char="n"/>
                <a:defRPr/>
              </a:pPr>
              <a:r>
                <a:rPr lang="it-IT" dirty="0">
                  <a:solidFill>
                    <a:srgbClr val="C00000"/>
                  </a:solidFill>
                  <a:latin typeface="Arial" charset="0"/>
                  <a:cs typeface="Arial" charset="0"/>
                  <a:sym typeface="Symbol"/>
                </a:rPr>
                <a:t> = frequenza percepita;         </a:t>
              </a:r>
              <a:r>
                <a:rPr lang="it-IT" baseline="-25000" dirty="0">
                  <a:solidFill>
                    <a:srgbClr val="C00000"/>
                  </a:solidFill>
                  <a:latin typeface="Arial" charset="0"/>
                  <a:cs typeface="Arial" charset="0"/>
                  <a:sym typeface="Symbol"/>
                </a:rPr>
                <a:t>s</a:t>
              </a:r>
              <a:r>
                <a:rPr lang="it-IT" dirty="0">
                  <a:solidFill>
                    <a:srgbClr val="C00000"/>
                  </a:solidFill>
                  <a:latin typeface="Arial" charset="0"/>
                  <a:cs typeface="Arial" charset="0"/>
                  <a:sym typeface="Symbol"/>
                </a:rPr>
                <a:t> = frequenza emessa da S</a:t>
              </a:r>
            </a:p>
            <a:p>
              <a:pPr>
                <a:defRPr/>
              </a:pPr>
              <a:r>
                <a:rPr lang="it-IT" dirty="0">
                  <a:solidFill>
                    <a:srgbClr val="C00000"/>
                  </a:solidFill>
                  <a:latin typeface="Arial" charset="0"/>
                  <a:cs typeface="Arial" charset="0"/>
                  <a:sym typeface="Symbol"/>
                </a:rPr>
                <a:t>u  = velocità osservatore;          </a:t>
              </a:r>
              <a:r>
                <a:rPr lang="it-IT" dirty="0" err="1">
                  <a:solidFill>
                    <a:srgbClr val="C00000"/>
                  </a:solidFill>
                  <a:latin typeface="Arial" charset="0"/>
                  <a:cs typeface="Arial" charset="0"/>
                  <a:sym typeface="Symbol"/>
                </a:rPr>
                <a:t>u</a:t>
              </a:r>
              <a:r>
                <a:rPr lang="it-IT" baseline="-25000" dirty="0" err="1">
                  <a:solidFill>
                    <a:srgbClr val="C00000"/>
                  </a:solidFill>
                  <a:latin typeface="Arial" charset="0"/>
                  <a:cs typeface="Arial" charset="0"/>
                  <a:sym typeface="Symbol"/>
                </a:rPr>
                <a:t>s</a:t>
              </a:r>
              <a:r>
                <a:rPr lang="it-IT" dirty="0">
                  <a:solidFill>
                    <a:srgbClr val="C00000"/>
                  </a:solidFill>
                  <a:latin typeface="Arial" charset="0"/>
                  <a:cs typeface="Arial" charset="0"/>
                  <a:sym typeface="Symbol"/>
                </a:rPr>
                <a:t> = velocità della sorgente S</a:t>
              </a:r>
            </a:p>
            <a:p>
              <a:pPr>
                <a:defRPr/>
              </a:pPr>
              <a:r>
                <a:rPr lang="it-IT" dirty="0">
                  <a:solidFill>
                    <a:srgbClr val="C00000"/>
                  </a:solidFill>
                  <a:latin typeface="Arial" charset="0"/>
                  <a:cs typeface="Arial" charset="0"/>
                  <a:sym typeface="Symbol"/>
                </a:rPr>
                <a:t>v = velocità di propagazione dell’onda</a:t>
              </a:r>
              <a:r>
                <a:rPr lang="it-IT" dirty="0">
                  <a:latin typeface="Arial" charset="0"/>
                  <a:cs typeface="Arial" charset="0"/>
                  <a:sym typeface="Symbol"/>
                </a:rPr>
                <a:t>  </a:t>
              </a:r>
              <a:endParaRPr lang="it-IT" baseline="-25000" dirty="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55462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>
            <a:extLst>
              <a:ext uri="{FF2B5EF4-FFF2-40B4-BE49-F238E27FC236}">
                <a16:creationId xmlns:a16="http://schemas.microsoft.com/office/drawing/2014/main" id="{AF3F2547-9E6F-4F8D-868D-D2ECFB842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315" y="1654829"/>
            <a:ext cx="43434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 dirty="0" err="1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Confrontiamo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lo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spostamento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Doppler per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una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sorgente</a:t>
            </a:r>
            <a:r>
              <a:rPr lang="en-US" altLang="it-IT" sz="2400" dirty="0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in </a:t>
            </a:r>
            <a:r>
              <a:rPr lang="en-US" altLang="it-IT" sz="2400" dirty="0" err="1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movimento</a:t>
            </a:r>
            <a:r>
              <a:rPr lang="en-US" altLang="it-IT" sz="2400" dirty="0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e un </a:t>
            </a:r>
            <a:r>
              <a:rPr lang="en-US" altLang="it-IT" sz="2400" dirty="0" err="1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osservatore</a:t>
            </a:r>
            <a:r>
              <a:rPr lang="en-US" altLang="it-IT" sz="2400" dirty="0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in </a:t>
            </a:r>
            <a:r>
              <a:rPr lang="en-US" altLang="it-IT" sz="2400" dirty="0" err="1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movimento</a:t>
            </a:r>
            <a:r>
              <a:rPr lang="en-US" altLang="it-IT" sz="2400" dirty="0">
                <a:solidFill>
                  <a:srgbClr val="C00000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400" i="1" dirty="0">
                <a:latin typeface="Comic Sans MS" panose="030F0702030302020204" pitchFamily="66" charset="0"/>
                <a:ea typeface="MS PGothic" panose="020B0600070205080204" pitchFamily="34" charset="-128"/>
              </a:rPr>
              <a:t>(</a:t>
            </a:r>
            <a:r>
              <a:rPr lang="en-US" altLang="it-IT" sz="2400" i="1" dirty="0" err="1">
                <a:latin typeface="Comic Sans MS" panose="030F0702030302020204" pitchFamily="66" charset="0"/>
                <a:ea typeface="MS PGothic" panose="020B0600070205080204" pitchFamily="34" charset="-128"/>
              </a:rPr>
              <a:t>caso</a:t>
            </a:r>
            <a:r>
              <a:rPr lang="en-US" altLang="it-IT" sz="2400" i="1" dirty="0">
                <a:latin typeface="Comic Sans MS" panose="030F0702030302020204" pitchFamily="66" charset="0"/>
                <a:ea typeface="MS PGothic" panose="020B0600070205080204" pitchFamily="34" charset="-128"/>
              </a:rPr>
              <a:t> di un </a:t>
            </a:r>
            <a:r>
              <a:rPr lang="en-US" altLang="it-IT" sz="2400" i="1" dirty="0" err="1">
                <a:latin typeface="Comic Sans MS" panose="030F0702030302020204" pitchFamily="66" charset="0"/>
                <a:ea typeface="MS PGothic" panose="020B0600070205080204" pitchFamily="34" charset="-128"/>
              </a:rPr>
              <a:t>suono</a:t>
            </a:r>
            <a:r>
              <a:rPr lang="en-US" altLang="it-IT" sz="2400" i="1" dirty="0">
                <a:latin typeface="Comic Sans MS" panose="030F0702030302020204" pitchFamily="66" charset="0"/>
                <a:ea typeface="MS PGothic" panose="020B0600070205080204" pitchFamily="34" charset="-128"/>
              </a:rPr>
              <a:t> a 400 Hz) 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: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sono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simili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alle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basse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velocità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ma poi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divergono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Quando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la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velocità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della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sorgente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supera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quella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del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suono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si</a:t>
            </a:r>
            <a:r>
              <a:rPr lang="en-US" altLang="it-IT" sz="2400" dirty="0">
                <a:solidFill>
                  <a:srgbClr val="11111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 ha un</a:t>
            </a:r>
            <a:r>
              <a:rPr lang="fr-FR" altLang="ja-JP" sz="2400" dirty="0">
                <a:solidFill>
                  <a:srgbClr val="111111"/>
                </a:solidFill>
                <a:latin typeface="Comic Sans MS" panose="030F0702030302020204" pitchFamily="66" charset="0"/>
              </a:rPr>
              <a:t>’</a:t>
            </a:r>
            <a:r>
              <a:rPr lang="en-US" altLang="ja-JP" sz="24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onda</a:t>
            </a:r>
            <a:r>
              <a:rPr lang="en-US" altLang="ja-JP" sz="2400" dirty="0">
                <a:solidFill>
                  <a:srgbClr val="111111"/>
                </a:solidFill>
                <a:latin typeface="Comic Sans MS" panose="030F0702030302020204" pitchFamily="66" charset="0"/>
              </a:rPr>
              <a:t> d</a:t>
            </a:r>
            <a:r>
              <a:rPr lang="fr-FR" altLang="ja-JP" sz="2400" dirty="0">
                <a:solidFill>
                  <a:srgbClr val="111111"/>
                </a:solidFill>
                <a:latin typeface="Comic Sans MS" panose="030F0702030302020204" pitchFamily="66" charset="0"/>
              </a:rPr>
              <a:t>’</a:t>
            </a:r>
            <a:r>
              <a:rPr lang="en-US" altLang="ja-JP" sz="24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urto</a:t>
            </a:r>
            <a:r>
              <a:rPr lang="en-US" altLang="ja-JP" sz="2400" dirty="0">
                <a:solidFill>
                  <a:srgbClr val="111111"/>
                </a:solidFill>
                <a:latin typeface="Comic Sans MS" panose="030F0702030302020204" pitchFamily="66" charset="0"/>
              </a:rPr>
              <a:t> (il </a:t>
            </a:r>
            <a:r>
              <a:rPr lang="en-US" altLang="ja-JP" sz="2400" i="1" dirty="0">
                <a:solidFill>
                  <a:srgbClr val="111111"/>
                </a:solidFill>
                <a:latin typeface="Comic Sans MS" panose="030F0702030302020204" pitchFamily="66" charset="0"/>
              </a:rPr>
              <a:t>boom </a:t>
            </a:r>
            <a:r>
              <a:rPr lang="en-US" altLang="ja-JP" sz="2400" i="1" dirty="0" err="1">
                <a:solidFill>
                  <a:srgbClr val="111111"/>
                </a:solidFill>
                <a:latin typeface="Comic Sans MS" panose="030F0702030302020204" pitchFamily="66" charset="0"/>
              </a:rPr>
              <a:t>sonico</a:t>
            </a:r>
            <a:r>
              <a:rPr lang="en-US" altLang="ja-JP" sz="2400" dirty="0">
                <a:solidFill>
                  <a:srgbClr val="111111"/>
                </a:solidFill>
                <a:latin typeface="Comic Sans MS" panose="030F0702030302020204" pitchFamily="66" charset="0"/>
              </a:rPr>
              <a:t>).</a:t>
            </a:r>
            <a:endParaRPr lang="en-US" altLang="it-IT" sz="2400" dirty="0">
              <a:solidFill>
                <a:srgbClr val="111111"/>
              </a:solidFill>
              <a:latin typeface="Comic Sans MS" panose="030F0702030302020204" pitchFamily="66" charset="0"/>
              <a:ea typeface="MS PGothic" panose="020B0600070205080204" pitchFamily="34" charset="-128"/>
            </a:endParaRPr>
          </a:p>
        </p:txBody>
      </p:sp>
      <p:pic>
        <p:nvPicPr>
          <p:cNvPr id="34819" name="Picture 7">
            <a:extLst>
              <a:ext uri="{FF2B5EF4-FFF2-40B4-BE49-F238E27FC236}">
                <a16:creationId xmlns:a16="http://schemas.microsoft.com/office/drawing/2014/main" id="{BC91E992-69E3-4501-96B3-94B0747EA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54138"/>
            <a:ext cx="4427538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AC7F65-AAFD-3CA3-836F-0C793C9A9E6E}"/>
              </a:ext>
            </a:extLst>
          </p:cNvPr>
          <p:cNvSpPr txBox="1"/>
          <p:nvPr/>
        </p:nvSpPr>
        <p:spPr>
          <a:xfrm>
            <a:off x="535578" y="81035"/>
            <a:ext cx="10392589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dirty="0">
                <a:latin typeface="Comic Sans MS" panose="030F0702030302020204" pitchFamily="66" charset="0"/>
              </a:rPr>
              <a:t>Spostamento Doppler : sorgente vs osservatore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5">
            <a:extLst>
              <a:ext uri="{FF2B5EF4-FFF2-40B4-BE49-F238E27FC236}">
                <a16:creationId xmlns:a16="http://schemas.microsoft.com/office/drawing/2014/main" id="{8BD1F66F-9105-42DF-B2C9-FB4B1C749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8309" y="920508"/>
            <a:ext cx="6650183" cy="1200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</a:t>
            </a:r>
            <a:r>
              <a:rPr lang="fr-FR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400" b="1" dirty="0" err="1">
                <a:solidFill>
                  <a:srgbClr val="111111"/>
                </a:solidFill>
                <a:latin typeface="Arial" panose="020B0604020202020204" pitchFamily="34" charset="0"/>
              </a:rPr>
              <a:t>effetto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 Doppler ha </a:t>
            </a:r>
            <a:r>
              <a:rPr lang="en-US" altLang="ja-JP" sz="2400" b="1" dirty="0" err="1">
                <a:solidFill>
                  <a:srgbClr val="111111"/>
                </a:solidFill>
                <a:latin typeface="Arial" panose="020B0604020202020204" pitchFamily="34" charset="0"/>
              </a:rPr>
              <a:t>molte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b="1" dirty="0" err="1">
                <a:solidFill>
                  <a:srgbClr val="111111"/>
                </a:solidFill>
                <a:latin typeface="Arial" panose="020B0604020202020204" pitchFamily="34" charset="0"/>
              </a:rPr>
              <a:t>applicazioni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b="1" dirty="0" err="1">
                <a:solidFill>
                  <a:srgbClr val="111111"/>
                </a:solidFill>
                <a:latin typeface="Arial" panose="020B0604020202020204" pitchFamily="34" charset="0"/>
              </a:rPr>
              <a:t>pratiche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: </a:t>
            </a:r>
            <a:r>
              <a:rPr lang="en-US" altLang="ja-JP" sz="2400" b="1" dirty="0" err="1">
                <a:solidFill>
                  <a:srgbClr val="111111"/>
                </a:solidFill>
                <a:latin typeface="Arial" panose="020B0604020202020204" pitchFamily="34" charset="0"/>
              </a:rPr>
              <a:t>dai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 radar </a:t>
            </a:r>
            <a:r>
              <a:rPr lang="en-US" altLang="ja-JP" sz="2400" b="1" dirty="0" err="1">
                <a:solidFill>
                  <a:srgbClr val="111111"/>
                </a:solidFill>
                <a:latin typeface="Arial" panose="020B0604020202020204" pitchFamily="34" charset="0"/>
              </a:rPr>
              <a:t>dei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b="1" dirty="0" err="1">
                <a:solidFill>
                  <a:srgbClr val="111111"/>
                </a:solidFill>
                <a:latin typeface="Arial" panose="020B0604020202020204" pitchFamily="34" charset="0"/>
              </a:rPr>
              <a:t>meteorologi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b="1" dirty="0" err="1">
                <a:solidFill>
                  <a:srgbClr val="111111"/>
                </a:solidFill>
                <a:latin typeface="Arial" panose="020B0604020202020204" pitchFamily="34" charset="0"/>
              </a:rPr>
              <a:t>agli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strumenti</a:t>
            </a:r>
            <a:r>
              <a:rPr lang="en-US" altLang="ja-JP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diagnostici</a:t>
            </a:r>
            <a:r>
              <a:rPr lang="en-US" altLang="ja-JP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b="1" dirty="0">
                <a:latin typeface="Arial" panose="020B0604020202020204" pitchFamily="34" charset="0"/>
              </a:rPr>
              <a:t>e</a:t>
            </a:r>
            <a:r>
              <a:rPr lang="en-US" altLang="ja-JP" sz="24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a </a:t>
            </a:r>
            <a:r>
              <a:rPr lang="en-US" altLang="ja-JP" sz="2400" b="1" dirty="0" err="1">
                <a:solidFill>
                  <a:srgbClr val="111111"/>
                </a:solidFill>
                <a:latin typeface="Arial" panose="020B0604020202020204" pitchFamily="34" charset="0"/>
              </a:rPr>
              <a:t>quelli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b="1" dirty="0" err="1">
                <a:solidFill>
                  <a:srgbClr val="111111"/>
                </a:solidFill>
                <a:latin typeface="Arial" panose="020B0604020202020204" pitchFamily="34" charset="0"/>
              </a:rPr>
              <a:t>astronomici</a:t>
            </a:r>
            <a:r>
              <a:rPr lang="en-US" altLang="ja-JP" sz="2400" b="1" dirty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  <a:endParaRPr lang="en-US" altLang="it-IT" sz="2400" b="1" dirty="0">
              <a:solidFill>
                <a:srgbClr val="11111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6FDC62-E999-4FAA-867D-5700F6706228}"/>
              </a:ext>
            </a:extLst>
          </p:cNvPr>
          <p:cNvSpPr txBox="1"/>
          <p:nvPr/>
        </p:nvSpPr>
        <p:spPr>
          <a:xfrm>
            <a:off x="1725026" y="73322"/>
            <a:ext cx="8725466" cy="7386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Effetto</a:t>
            </a:r>
            <a:r>
              <a:rPr lang="en-GB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Doppler : </a:t>
            </a:r>
            <a:r>
              <a:rPr lang="en-GB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applicazioni</a:t>
            </a:r>
            <a:r>
              <a:rPr lang="en-GB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I</a:t>
            </a:r>
          </a:p>
        </p:txBody>
      </p:sp>
      <p:pic>
        <p:nvPicPr>
          <p:cNvPr id="4" name="Immagine 3" descr="Immagine che contiene stella, dispositivo, telefono, uomo&#10;&#10;Descrizione generata automaticamente">
            <a:extLst>
              <a:ext uri="{FF2B5EF4-FFF2-40B4-BE49-F238E27FC236}">
                <a16:creationId xmlns:a16="http://schemas.microsoft.com/office/drawing/2014/main" id="{7A8998BB-1F14-426D-A141-182574DF3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8" y="886975"/>
            <a:ext cx="3474712" cy="2882805"/>
          </a:xfrm>
          <a:prstGeom prst="rect">
            <a:avLst/>
          </a:prstGeom>
        </p:spPr>
      </p:pic>
      <p:pic>
        <p:nvPicPr>
          <p:cNvPr id="6" name="Immagine 5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382C9D3F-F2C4-4B02-B905-498B4F40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53" y="3824771"/>
            <a:ext cx="3827601" cy="287070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873C3F-6636-BE7B-9F52-B4BFEF99A3CE}"/>
              </a:ext>
            </a:extLst>
          </p:cNvPr>
          <p:cNvGrpSpPr/>
          <p:nvPr/>
        </p:nvGrpSpPr>
        <p:grpSpPr>
          <a:xfrm>
            <a:off x="4165745" y="2291554"/>
            <a:ext cx="7000689" cy="4277162"/>
            <a:chOff x="1741594" y="2544488"/>
            <a:chExt cx="8929941" cy="4277162"/>
          </a:xfrm>
        </p:grpSpPr>
        <p:sp>
          <p:nvSpPr>
            <p:cNvPr id="50" name="Rectangle 14">
              <a:extLst>
                <a:ext uri="{FF2B5EF4-FFF2-40B4-BE49-F238E27FC236}">
                  <a16:creationId xmlns:a16="http://schemas.microsoft.com/office/drawing/2014/main" id="{6BEC4E8D-03DD-03A9-449D-82EC7D420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9892" y="5743272"/>
              <a:ext cx="1078378" cy="107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51" name="Rectangle 20">
              <a:extLst>
                <a:ext uri="{FF2B5EF4-FFF2-40B4-BE49-F238E27FC236}">
                  <a16:creationId xmlns:a16="http://schemas.microsoft.com/office/drawing/2014/main" id="{A263D963-4BBB-4BCB-0822-937A97A98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1677" y="2544488"/>
              <a:ext cx="6785300" cy="642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100" b="1" dirty="0" err="1">
                  <a:solidFill>
                    <a:srgbClr val="000000"/>
                  </a:solidFill>
                </a:rPr>
                <a:t>galassia</a:t>
              </a:r>
              <a:r>
                <a:rPr lang="en-GB" altLang="it-IT" sz="2100" b="1" dirty="0">
                  <a:solidFill>
                    <a:srgbClr val="000000"/>
                  </a:solidFill>
                </a:rPr>
                <a:t> in </a:t>
              </a:r>
              <a:r>
                <a:rPr lang="en-GB" altLang="it-IT" sz="2100" b="1" dirty="0" err="1">
                  <a:solidFill>
                    <a:srgbClr val="000000"/>
                  </a:solidFill>
                </a:rPr>
                <a:t>allontanamento</a:t>
              </a:r>
              <a:r>
                <a:rPr lang="en-GB" altLang="it-IT" sz="2100" b="1" dirty="0">
                  <a:solidFill>
                    <a:srgbClr val="000000"/>
                  </a:solidFill>
                </a:rPr>
                <a:t> dal </a:t>
              </a:r>
              <a:r>
                <a:rPr lang="en-GB" altLang="it-IT" sz="2100" b="1" dirty="0" err="1">
                  <a:solidFill>
                    <a:srgbClr val="000000"/>
                  </a:solidFill>
                </a:rPr>
                <a:t>rivelatore</a:t>
              </a:r>
              <a:endParaRPr lang="en-GB" altLang="it-IT" sz="2100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21">
              <a:extLst>
                <a:ext uri="{FF2B5EF4-FFF2-40B4-BE49-F238E27FC236}">
                  <a16:creationId xmlns:a16="http://schemas.microsoft.com/office/drawing/2014/main" id="{C8CA5067-51AD-B823-FCB1-36F3B159A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261" y="2920102"/>
              <a:ext cx="6724716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1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   </a:t>
              </a:r>
              <a:r>
                <a:rPr lang="en-GB" altLang="it-IT" sz="2100" b="1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aumenta</a:t>
              </a:r>
              <a:r>
                <a:rPr lang="en-GB" altLang="it-IT" sz="21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,  </a:t>
              </a:r>
              <a:r>
                <a:rPr lang="en-GB" altLang="it-IT" sz="2100" b="1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diminuisce</a:t>
              </a:r>
              <a:r>
                <a:rPr lang="en-GB" altLang="it-IT" sz="21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  </a:t>
              </a:r>
              <a:r>
                <a:rPr lang="en-GB" altLang="it-IT" sz="2100" b="1" dirty="0" err="1">
                  <a:solidFill>
                    <a:srgbClr val="FF0000"/>
                  </a:solidFill>
                </a:rPr>
                <a:t>tonalità</a:t>
              </a:r>
              <a:r>
                <a:rPr lang="en-GB" altLang="it-IT" sz="2100" b="1" dirty="0">
                  <a:solidFill>
                    <a:srgbClr val="FF0000"/>
                  </a:solidFill>
                </a:rPr>
                <a:t> </a:t>
              </a:r>
              <a:r>
                <a:rPr lang="en-GB" altLang="it-IT" sz="2100" b="1" dirty="0" err="1">
                  <a:solidFill>
                    <a:srgbClr val="FF0000"/>
                  </a:solidFill>
                </a:rPr>
                <a:t>colore</a:t>
              </a:r>
              <a:r>
                <a:rPr lang="en-GB" altLang="it-IT" sz="2100" b="1" dirty="0">
                  <a:solidFill>
                    <a:srgbClr val="FF0000"/>
                  </a:solidFill>
                </a:rPr>
                <a:t> rosso</a:t>
              </a:r>
            </a:p>
          </p:txBody>
        </p:sp>
        <p:sp>
          <p:nvSpPr>
            <p:cNvPr id="53" name="Rectangle 22">
              <a:extLst>
                <a:ext uri="{FF2B5EF4-FFF2-40B4-BE49-F238E27FC236}">
                  <a16:creationId xmlns:a16="http://schemas.microsoft.com/office/drawing/2014/main" id="{B2F88601-9B44-468E-E4A5-0FF8DE0A2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443" y="3380534"/>
              <a:ext cx="7512297" cy="642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100" b="1" dirty="0" err="1">
                  <a:solidFill>
                    <a:srgbClr val="000000"/>
                  </a:solidFill>
                </a:rPr>
                <a:t>galassia</a:t>
              </a:r>
              <a:r>
                <a:rPr lang="en-GB" altLang="it-IT" sz="2100" b="1" dirty="0">
                  <a:solidFill>
                    <a:srgbClr val="000000"/>
                  </a:solidFill>
                </a:rPr>
                <a:t> in </a:t>
              </a:r>
              <a:r>
                <a:rPr lang="en-GB" altLang="it-IT" sz="2100" b="1" dirty="0" err="1">
                  <a:solidFill>
                    <a:srgbClr val="000000"/>
                  </a:solidFill>
                </a:rPr>
                <a:t>avvicinamento</a:t>
              </a:r>
              <a:r>
                <a:rPr lang="en-GB" altLang="it-IT" sz="2100" b="1" dirty="0">
                  <a:solidFill>
                    <a:srgbClr val="000000"/>
                  </a:solidFill>
                </a:rPr>
                <a:t> al </a:t>
              </a:r>
              <a:r>
                <a:rPr lang="en-GB" altLang="it-IT" sz="2100" b="1" dirty="0" err="1">
                  <a:solidFill>
                    <a:srgbClr val="000000"/>
                  </a:solidFill>
                </a:rPr>
                <a:t>rivelatore</a:t>
              </a:r>
              <a:r>
                <a:rPr lang="en-GB" altLang="it-IT" sz="2100" b="1" dirty="0">
                  <a:solidFill>
                    <a:srgbClr val="000000"/>
                  </a:solidFill>
                </a:rPr>
                <a:t>  </a:t>
              </a:r>
              <a:endParaRPr lang="en-GB" altLang="it-IT" sz="2100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4" name="Rectangle 23">
              <a:extLst>
                <a:ext uri="{FF2B5EF4-FFF2-40B4-BE49-F238E27FC236}">
                  <a16:creationId xmlns:a16="http://schemas.microsoft.com/office/drawing/2014/main" id="{3D6C511F-4F75-D325-B961-BAFADCB12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8027" y="3744032"/>
              <a:ext cx="3756148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100" b="1" dirty="0">
                  <a:solidFill>
                    <a:srgbClr val="0000FF"/>
                  </a:solidFill>
                  <a:sym typeface="Symbol" panose="05050102010706020507" pitchFamily="18" charset="2"/>
                </a:rPr>
                <a:t>  </a:t>
              </a:r>
              <a:r>
                <a:rPr lang="en-GB" altLang="it-IT" sz="2100" b="1" dirty="0" err="1">
                  <a:solidFill>
                    <a:srgbClr val="0000FF"/>
                  </a:solidFill>
                  <a:sym typeface="Symbol" panose="05050102010706020507" pitchFamily="18" charset="2"/>
                </a:rPr>
                <a:t>diminuisce</a:t>
              </a:r>
              <a:r>
                <a:rPr lang="en-GB" altLang="it-IT" sz="2100" b="1" dirty="0">
                  <a:solidFill>
                    <a:srgbClr val="0000FF"/>
                  </a:solidFill>
                  <a:sym typeface="Symbol" panose="05050102010706020507" pitchFamily="18" charset="2"/>
                </a:rPr>
                <a:t>,  </a:t>
              </a:r>
              <a:r>
                <a:rPr lang="en-GB" altLang="it-IT" sz="2100" b="1" dirty="0" err="1">
                  <a:solidFill>
                    <a:srgbClr val="0000FF"/>
                  </a:solidFill>
                  <a:sym typeface="Symbol" panose="05050102010706020507" pitchFamily="18" charset="2"/>
                </a:rPr>
                <a:t>aumenta</a:t>
              </a:r>
              <a:r>
                <a:rPr lang="en-GB" altLang="it-IT" sz="2100" b="1" dirty="0">
                  <a:solidFill>
                    <a:srgbClr val="0000FF"/>
                  </a:solidFill>
                  <a:sym typeface="Symbol" panose="05050102010706020507" pitchFamily="18" charset="2"/>
                </a:rPr>
                <a:t>  </a:t>
              </a:r>
              <a:r>
                <a:rPr lang="en-GB" altLang="it-IT" sz="2100" b="1" dirty="0" err="1">
                  <a:solidFill>
                    <a:srgbClr val="0000FF"/>
                  </a:solidFill>
                </a:rPr>
                <a:t>tonalità</a:t>
              </a:r>
              <a:r>
                <a:rPr lang="en-GB" altLang="it-IT" sz="2100" b="1" dirty="0">
                  <a:solidFill>
                    <a:srgbClr val="0000FF"/>
                  </a:solidFill>
                </a:rPr>
                <a:t> </a:t>
              </a:r>
              <a:r>
                <a:rPr lang="en-GB" altLang="it-IT" sz="2100" b="1" dirty="0" err="1">
                  <a:solidFill>
                    <a:srgbClr val="0000FF"/>
                  </a:solidFill>
                </a:rPr>
                <a:t>colore</a:t>
              </a:r>
              <a:r>
                <a:rPr lang="en-GB" altLang="it-IT" sz="2100" b="1" dirty="0">
                  <a:solidFill>
                    <a:srgbClr val="0000FF"/>
                  </a:solidFill>
                </a:rPr>
                <a:t> </a:t>
              </a:r>
              <a:r>
                <a:rPr lang="en-GB" altLang="it-IT" sz="2100" b="1" dirty="0" err="1">
                  <a:solidFill>
                    <a:srgbClr val="0000FF"/>
                  </a:solidFill>
                </a:rPr>
                <a:t>blu</a:t>
              </a:r>
              <a:endParaRPr lang="en-GB" altLang="it-IT" sz="2100" b="1" dirty="0">
                <a:solidFill>
                  <a:srgbClr val="0000FF"/>
                </a:solidFill>
              </a:endParaRPr>
            </a:p>
          </p:txBody>
        </p:sp>
        <p:sp>
          <p:nvSpPr>
            <p:cNvPr id="55" name="Rectangle 24">
              <a:extLst>
                <a:ext uri="{FF2B5EF4-FFF2-40B4-BE49-F238E27FC236}">
                  <a16:creationId xmlns:a16="http://schemas.microsoft.com/office/drawing/2014/main" id="{A7C66553-CE62-0BE8-084B-C76ED46E5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594" y="4557360"/>
              <a:ext cx="5234375" cy="71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baseline="-25000" dirty="0">
                  <a:solidFill>
                    <a:srgbClr val="000000"/>
                  </a:solidFill>
                </a:rPr>
                <a:t>  </a:t>
              </a:r>
              <a:r>
                <a:rPr lang="en-GB" altLang="it-IT" sz="2100" b="1" baseline="-25000" dirty="0">
                  <a:solidFill>
                    <a:srgbClr val="000000"/>
                  </a:solidFill>
                </a:rPr>
                <a:t> </a:t>
              </a:r>
              <a:r>
                <a:rPr lang="en-GB" altLang="it-IT" sz="2100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2100" b="1" baseline="-25000" dirty="0">
                  <a:solidFill>
                    <a:srgbClr val="000000"/>
                  </a:solidFill>
                </a:rPr>
                <a:t>r  </a:t>
              </a:r>
              <a:r>
                <a:rPr lang="en-GB" altLang="it-IT" sz="2100" b="1" dirty="0">
                  <a:solidFill>
                    <a:srgbClr val="000000"/>
                  </a:solidFill>
                </a:rPr>
                <a:t>= </a:t>
              </a:r>
              <a:r>
                <a:rPr lang="en-GB" altLang="it-IT" sz="2100" dirty="0" err="1">
                  <a:solidFill>
                    <a:srgbClr val="000000"/>
                  </a:solidFill>
                </a:rPr>
                <a:t>frequenza</a:t>
              </a:r>
              <a:r>
                <a:rPr lang="en-GB" altLang="it-IT" sz="2100" dirty="0">
                  <a:solidFill>
                    <a:srgbClr val="000000"/>
                  </a:solidFill>
                </a:rPr>
                <a:t> </a:t>
              </a:r>
              <a:r>
                <a:rPr lang="en-GB" altLang="it-IT" sz="2100" i="1" dirty="0" err="1">
                  <a:solidFill>
                    <a:srgbClr val="000000"/>
                  </a:solidFill>
                </a:rPr>
                <a:t>rivelata</a:t>
              </a:r>
              <a:r>
                <a:rPr lang="en-GB" altLang="it-IT" sz="2100" i="1" dirty="0">
                  <a:solidFill>
                    <a:srgbClr val="000000"/>
                  </a:solidFill>
                </a:rPr>
                <a:t> (</a:t>
              </a:r>
              <a:r>
                <a:rPr lang="en-GB" altLang="it-IT" sz="2100" i="1" dirty="0" err="1">
                  <a:solidFill>
                    <a:srgbClr val="000000"/>
                  </a:solidFill>
                </a:rPr>
                <a:t>echi</a:t>
              </a:r>
              <a:r>
                <a:rPr lang="en-GB" altLang="it-IT" sz="2100" i="1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id="{CF463711-60F2-81A6-085A-B4718C72E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594" y="4254444"/>
              <a:ext cx="4422562" cy="630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baseline="-25000" dirty="0">
                  <a:solidFill>
                    <a:srgbClr val="000000"/>
                  </a:solidFill>
                </a:rPr>
                <a:t>   </a:t>
              </a:r>
              <a:r>
                <a:rPr lang="en-GB" altLang="it-IT" sz="2100" b="1" dirty="0" err="1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2100" b="1" baseline="-25000" dirty="0" err="1">
                  <a:solidFill>
                    <a:srgbClr val="000000"/>
                  </a:solidFill>
                </a:rPr>
                <a:t>S</a:t>
              </a:r>
              <a:r>
                <a:rPr lang="en-GB" altLang="it-IT" sz="2100" b="1" baseline="-25000" dirty="0">
                  <a:solidFill>
                    <a:srgbClr val="000000"/>
                  </a:solidFill>
                </a:rPr>
                <a:t>  </a:t>
              </a:r>
              <a:r>
                <a:rPr lang="en-GB" altLang="it-IT" sz="2100" b="1" dirty="0">
                  <a:solidFill>
                    <a:srgbClr val="000000"/>
                  </a:solidFill>
                </a:rPr>
                <a:t>=</a:t>
              </a:r>
              <a:r>
                <a:rPr lang="en-GB" altLang="it-IT" sz="2100" dirty="0">
                  <a:solidFill>
                    <a:srgbClr val="000000"/>
                  </a:solidFill>
                </a:rPr>
                <a:t> </a:t>
              </a:r>
              <a:r>
                <a:rPr lang="en-GB" altLang="it-IT" sz="2100" dirty="0" err="1">
                  <a:solidFill>
                    <a:srgbClr val="000000"/>
                  </a:solidFill>
                </a:rPr>
                <a:t>frequenza</a:t>
              </a:r>
              <a:r>
                <a:rPr lang="en-GB" altLang="it-IT" sz="2100" dirty="0">
                  <a:solidFill>
                    <a:srgbClr val="000000"/>
                  </a:solidFill>
                </a:rPr>
                <a:t> </a:t>
              </a:r>
              <a:r>
                <a:rPr lang="en-GB" altLang="it-IT" sz="2100" i="1" dirty="0" err="1">
                  <a:solidFill>
                    <a:srgbClr val="000000"/>
                  </a:solidFill>
                </a:rPr>
                <a:t>emessa</a:t>
              </a:r>
              <a:endParaRPr lang="en-GB" altLang="it-IT" sz="2100" i="1" dirty="0">
                <a:solidFill>
                  <a:srgbClr val="000000"/>
                </a:solidFill>
              </a:endParaRPr>
            </a:p>
          </p:txBody>
        </p:sp>
        <p:sp>
          <p:nvSpPr>
            <p:cNvPr id="57" name="Rectangle 26">
              <a:extLst>
                <a:ext uri="{FF2B5EF4-FFF2-40B4-BE49-F238E27FC236}">
                  <a16:creationId xmlns:a16="http://schemas.microsoft.com/office/drawing/2014/main" id="{A01B9D07-21DD-6AF8-55D9-82B88BFEE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1888" y="4278677"/>
              <a:ext cx="4119647" cy="630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100" b="1" dirty="0">
                  <a:solidFill>
                    <a:srgbClr val="000000"/>
                  </a:solidFill>
                </a:rPr>
                <a:t>u=</a:t>
              </a:r>
              <a:r>
                <a:rPr lang="en-GB" altLang="it-IT" sz="2100" dirty="0" err="1">
                  <a:solidFill>
                    <a:srgbClr val="000000"/>
                  </a:solidFill>
                </a:rPr>
                <a:t>velocità</a:t>
              </a:r>
              <a:r>
                <a:rPr lang="en-GB" altLang="it-IT" sz="2100" dirty="0">
                  <a:solidFill>
                    <a:srgbClr val="000000"/>
                  </a:solidFill>
                </a:rPr>
                <a:t> </a:t>
              </a:r>
              <a:r>
                <a:rPr lang="en-GB" altLang="it-IT" sz="2100" dirty="0" err="1">
                  <a:solidFill>
                    <a:srgbClr val="000000"/>
                  </a:solidFill>
                </a:rPr>
                <a:t>dell’interfaccia</a:t>
              </a:r>
              <a:endParaRPr lang="en-GB" altLang="it-IT" sz="2100" dirty="0">
                <a:solidFill>
                  <a:srgbClr val="000000"/>
                </a:solidFill>
              </a:endParaRPr>
            </a:p>
          </p:txBody>
        </p:sp>
        <p:grpSp>
          <p:nvGrpSpPr>
            <p:cNvPr id="59" name="Group 33">
              <a:extLst>
                <a:ext uri="{FF2B5EF4-FFF2-40B4-BE49-F238E27FC236}">
                  <a16:creationId xmlns:a16="http://schemas.microsoft.com/office/drawing/2014/main" id="{C530D896-316F-AEDC-06AB-92160FF782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0878" y="3610749"/>
              <a:ext cx="212041" cy="199924"/>
              <a:chOff x="320" y="2384"/>
              <a:chExt cx="140" cy="132"/>
            </a:xfrm>
          </p:grpSpPr>
          <p:sp>
            <p:nvSpPr>
              <p:cNvPr id="36888" name="Rectangle 28">
                <a:extLst>
                  <a:ext uri="{FF2B5EF4-FFF2-40B4-BE49-F238E27FC236}">
                    <a16:creationId xmlns:a16="http://schemas.microsoft.com/office/drawing/2014/main" id="{92F25905-8EFB-4E03-4265-D9267A051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" y="2388"/>
                <a:ext cx="136" cy="128"/>
              </a:xfrm>
              <a:prstGeom prst="rect">
                <a:avLst/>
              </a:prstGeom>
              <a:solidFill>
                <a:srgbClr val="AAC4FF"/>
              </a:solidFill>
              <a:ln w="12700">
                <a:solidFill>
                  <a:srgbClr val="AAC4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36889" name="Rectangle 29">
                <a:extLst>
                  <a:ext uri="{FF2B5EF4-FFF2-40B4-BE49-F238E27FC236}">
                    <a16:creationId xmlns:a16="http://schemas.microsoft.com/office/drawing/2014/main" id="{FFCC2927-C822-94D5-470C-B7466E5B3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" y="2412"/>
                <a:ext cx="112" cy="104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36890" name="Rectangle 30">
                <a:extLst>
                  <a:ext uri="{FF2B5EF4-FFF2-40B4-BE49-F238E27FC236}">
                    <a16:creationId xmlns:a16="http://schemas.microsoft.com/office/drawing/2014/main" id="{52464216-1D20-DD4C-F853-AB5AC4646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" y="2412"/>
                <a:ext cx="88" cy="80"/>
              </a:xfrm>
              <a:prstGeom prst="rect">
                <a:avLst/>
              </a:prstGeom>
              <a:solidFill>
                <a:srgbClr val="5589FF"/>
              </a:solidFill>
              <a:ln w="12700">
                <a:solidFill>
                  <a:srgbClr val="5589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36891" name="Freeform 31">
                <a:extLst>
                  <a:ext uri="{FF2B5EF4-FFF2-40B4-BE49-F238E27FC236}">
                    <a16:creationId xmlns:a16="http://schemas.microsoft.com/office/drawing/2014/main" id="{E5E2585C-1F23-29D3-0453-ECCD7027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" y="2496"/>
                <a:ext cx="25" cy="17"/>
              </a:xfrm>
              <a:custGeom>
                <a:avLst/>
                <a:gdLst>
                  <a:gd name="T0" fmla="*/ 24 w 25"/>
                  <a:gd name="T1" fmla="*/ 0 h 17"/>
                  <a:gd name="T2" fmla="*/ 0 w 25"/>
                  <a:gd name="T3" fmla="*/ 16 h 17"/>
                  <a:gd name="T4" fmla="*/ 24 w 25"/>
                  <a:gd name="T5" fmla="*/ 16 h 17"/>
                  <a:gd name="T6" fmla="*/ 24 w 25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17"/>
                  <a:gd name="T14" fmla="*/ 25 w 25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17">
                    <a:moveTo>
                      <a:pt x="24" y="0"/>
                    </a:moveTo>
                    <a:lnTo>
                      <a:pt x="0" y="16"/>
                    </a:lnTo>
                    <a:lnTo>
                      <a:pt x="24" y="16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FF"/>
              </a:solidFill>
              <a:ln w="1270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36892" name="Freeform 32">
                <a:extLst>
                  <a:ext uri="{FF2B5EF4-FFF2-40B4-BE49-F238E27FC236}">
                    <a16:creationId xmlns:a16="http://schemas.microsoft.com/office/drawing/2014/main" id="{0A92B004-3A38-04AA-F0BC-AFACC6F2F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" y="2384"/>
                <a:ext cx="17" cy="25"/>
              </a:xfrm>
              <a:custGeom>
                <a:avLst/>
                <a:gdLst>
                  <a:gd name="T0" fmla="*/ 0 w 17"/>
                  <a:gd name="T1" fmla="*/ 24 h 25"/>
                  <a:gd name="T2" fmla="*/ 16 w 17"/>
                  <a:gd name="T3" fmla="*/ 0 h 25"/>
                  <a:gd name="T4" fmla="*/ 16 w 17"/>
                  <a:gd name="T5" fmla="*/ 24 h 25"/>
                  <a:gd name="T6" fmla="*/ 0 w 17"/>
                  <a:gd name="T7" fmla="*/ 24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5"/>
                  <a:gd name="T14" fmla="*/ 17 w 17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5">
                    <a:moveTo>
                      <a:pt x="0" y="24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FF003B"/>
              </a:solidFill>
              <a:ln w="1270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60" name="Group 39">
              <a:extLst>
                <a:ext uri="{FF2B5EF4-FFF2-40B4-BE49-F238E27FC236}">
                  <a16:creationId xmlns:a16="http://schemas.microsoft.com/office/drawing/2014/main" id="{26BB8743-6112-CCAF-CD01-98AFA9DD5F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0878" y="2741383"/>
              <a:ext cx="212041" cy="199924"/>
              <a:chOff x="320" y="1832"/>
              <a:chExt cx="140" cy="132"/>
            </a:xfrm>
          </p:grpSpPr>
          <p:sp>
            <p:nvSpPr>
              <p:cNvPr id="36883" name="Rectangle 34">
                <a:extLst>
                  <a:ext uri="{FF2B5EF4-FFF2-40B4-BE49-F238E27FC236}">
                    <a16:creationId xmlns:a16="http://schemas.microsoft.com/office/drawing/2014/main" id="{B94D01CD-A6AA-910F-800B-6704E23B4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" y="1836"/>
                <a:ext cx="136" cy="128"/>
              </a:xfrm>
              <a:prstGeom prst="rect">
                <a:avLst/>
              </a:prstGeom>
              <a:solidFill>
                <a:srgbClr val="AAC4FF"/>
              </a:solidFill>
              <a:ln w="12700">
                <a:solidFill>
                  <a:srgbClr val="AAC4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36884" name="Rectangle 35">
                <a:extLst>
                  <a:ext uri="{FF2B5EF4-FFF2-40B4-BE49-F238E27FC236}">
                    <a16:creationId xmlns:a16="http://schemas.microsoft.com/office/drawing/2014/main" id="{D36C767A-0B61-5842-0581-B95540E7C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" y="1860"/>
                <a:ext cx="112" cy="104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36885" name="Rectangle 36">
                <a:extLst>
                  <a:ext uri="{FF2B5EF4-FFF2-40B4-BE49-F238E27FC236}">
                    <a16:creationId xmlns:a16="http://schemas.microsoft.com/office/drawing/2014/main" id="{3B92E4FE-E533-1B9A-5918-FB6B02FEA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" y="1860"/>
                <a:ext cx="88" cy="80"/>
              </a:xfrm>
              <a:prstGeom prst="rect">
                <a:avLst/>
              </a:prstGeom>
              <a:solidFill>
                <a:srgbClr val="5589FF"/>
              </a:solidFill>
              <a:ln w="12700">
                <a:solidFill>
                  <a:srgbClr val="5589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36886" name="Freeform 37">
                <a:extLst>
                  <a:ext uri="{FF2B5EF4-FFF2-40B4-BE49-F238E27FC236}">
                    <a16:creationId xmlns:a16="http://schemas.microsoft.com/office/drawing/2014/main" id="{987205DE-9C1A-BD22-03E7-E4AF20F20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" y="1944"/>
                <a:ext cx="25" cy="17"/>
              </a:xfrm>
              <a:custGeom>
                <a:avLst/>
                <a:gdLst>
                  <a:gd name="T0" fmla="*/ 24 w 25"/>
                  <a:gd name="T1" fmla="*/ 0 h 17"/>
                  <a:gd name="T2" fmla="*/ 0 w 25"/>
                  <a:gd name="T3" fmla="*/ 16 h 17"/>
                  <a:gd name="T4" fmla="*/ 24 w 25"/>
                  <a:gd name="T5" fmla="*/ 16 h 17"/>
                  <a:gd name="T6" fmla="*/ 24 w 25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17"/>
                  <a:gd name="T14" fmla="*/ 25 w 25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17">
                    <a:moveTo>
                      <a:pt x="24" y="0"/>
                    </a:moveTo>
                    <a:lnTo>
                      <a:pt x="0" y="16"/>
                    </a:lnTo>
                    <a:lnTo>
                      <a:pt x="24" y="16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FF"/>
              </a:solidFill>
              <a:ln w="1270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36887" name="Freeform 38">
                <a:extLst>
                  <a:ext uri="{FF2B5EF4-FFF2-40B4-BE49-F238E27FC236}">
                    <a16:creationId xmlns:a16="http://schemas.microsoft.com/office/drawing/2014/main" id="{95EA94E8-77C0-F30F-53BD-81811E40C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" y="1832"/>
                <a:ext cx="17" cy="25"/>
              </a:xfrm>
              <a:custGeom>
                <a:avLst/>
                <a:gdLst>
                  <a:gd name="T0" fmla="*/ 0 w 17"/>
                  <a:gd name="T1" fmla="*/ 24 h 25"/>
                  <a:gd name="T2" fmla="*/ 16 w 17"/>
                  <a:gd name="T3" fmla="*/ 0 h 25"/>
                  <a:gd name="T4" fmla="*/ 16 w 17"/>
                  <a:gd name="T5" fmla="*/ 24 h 25"/>
                  <a:gd name="T6" fmla="*/ 0 w 17"/>
                  <a:gd name="T7" fmla="*/ 24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5"/>
                  <a:gd name="T14" fmla="*/ 17 w 17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5">
                    <a:moveTo>
                      <a:pt x="0" y="24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FF003B"/>
              </a:solidFill>
              <a:ln w="1270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sp>
          <p:nvSpPr>
            <p:cNvPr id="36869" name="Rectangle 46">
              <a:extLst>
                <a:ext uri="{FF2B5EF4-FFF2-40B4-BE49-F238E27FC236}">
                  <a16:creationId xmlns:a16="http://schemas.microsoft.com/office/drawing/2014/main" id="{FCA07697-D93E-E568-6A93-428DF880D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4150" y="5937138"/>
              <a:ext cx="557364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9F1C04-BFB5-D5A9-CF53-D46D976C4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59772" r="7176" b="3780"/>
          <a:stretch/>
        </p:blipFill>
        <p:spPr bwMode="auto">
          <a:xfrm>
            <a:off x="4935156" y="4830159"/>
            <a:ext cx="5895517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084D15-9CB1-4F47-A2A4-0BBB5200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853" y="161099"/>
            <a:ext cx="9782996" cy="114449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sz="3500" b="1" dirty="0">
                <a:latin typeface="Comic Sans MS" panose="030F0702030302020204" pitchFamily="66" charset="0"/>
              </a:rPr>
              <a:t>Some links of </a:t>
            </a:r>
            <a:r>
              <a:rPr lang="it-IT" sz="3500" b="1" dirty="0" err="1">
                <a:latin typeface="Comic Sans MS" panose="030F0702030302020204" pitchFamily="66" charset="0"/>
              </a:rPr>
              <a:t>biomedical</a:t>
            </a:r>
            <a:r>
              <a:rPr lang="it-IT" sz="3500" b="1" dirty="0">
                <a:latin typeface="Comic Sans MS" panose="030F0702030302020204" pitchFamily="66" charset="0"/>
              </a:rPr>
              <a:t> </a:t>
            </a:r>
            <a:r>
              <a:rPr lang="it-IT" sz="3500" b="1" dirty="0" err="1">
                <a:latin typeface="Comic Sans MS" panose="030F0702030302020204" pitchFamily="66" charset="0"/>
              </a:rPr>
              <a:t>physics</a:t>
            </a:r>
            <a:r>
              <a:rPr lang="it-IT" sz="3500" b="1" dirty="0">
                <a:latin typeface="Comic Sans MS" panose="030F0702030302020204" pitchFamily="66" charset="0"/>
              </a:rPr>
              <a:t> with other disciplines and </a:t>
            </a:r>
            <a:r>
              <a:rPr lang="it-IT" sz="3500" b="1" dirty="0" err="1">
                <a:latin typeface="Comic Sans MS" panose="030F0702030302020204" pitchFamily="66" charset="0"/>
              </a:rPr>
              <a:t>basics</a:t>
            </a:r>
            <a:r>
              <a:rPr lang="it-IT" sz="3500" b="1" dirty="0">
                <a:latin typeface="Comic Sans MS" panose="030F0702030302020204" pitchFamily="66" charset="0"/>
              </a:rPr>
              <a:t>/branches of </a:t>
            </a:r>
            <a:r>
              <a:rPr lang="it-IT" sz="3500" b="1" dirty="0" err="1">
                <a:latin typeface="Comic Sans MS" panose="030F0702030302020204" pitchFamily="66" charset="0"/>
              </a:rPr>
              <a:t>Physics</a:t>
            </a:r>
            <a:endParaRPr lang="it-IT" sz="35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410B30-423B-4247-8DF0-6E7553F1343A}"/>
              </a:ext>
            </a:extLst>
          </p:cNvPr>
          <p:cNvSpPr txBox="1"/>
          <p:nvPr/>
        </p:nvSpPr>
        <p:spPr>
          <a:xfrm>
            <a:off x="4277032" y="2575523"/>
            <a:ext cx="2846439" cy="1569660"/>
          </a:xfrm>
          <a:prstGeom prst="rect">
            <a:avLst/>
          </a:prstGeom>
          <a:solidFill>
            <a:srgbClr val="F6F7F6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00FF"/>
                </a:solidFill>
              </a:rPr>
              <a:t>Biomedical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Physics</a:t>
            </a:r>
            <a:endParaRPr lang="it-IT" sz="2400" dirty="0">
              <a:solidFill>
                <a:srgbClr val="0000FF"/>
              </a:solidFill>
            </a:endParaRPr>
          </a:p>
          <a:p>
            <a:r>
              <a:rPr lang="it-IT" sz="2400" dirty="0" err="1">
                <a:solidFill>
                  <a:srgbClr val="0000FF"/>
                </a:solidFill>
              </a:rPr>
              <a:t>Medical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Physics</a:t>
            </a:r>
            <a:endParaRPr lang="it-IT" sz="2400" dirty="0">
              <a:solidFill>
                <a:srgbClr val="0000FF"/>
              </a:solidFill>
            </a:endParaRPr>
          </a:p>
          <a:p>
            <a:r>
              <a:rPr lang="it-IT" sz="2400" dirty="0">
                <a:solidFill>
                  <a:srgbClr val="0000FF"/>
                </a:solidFill>
              </a:rPr>
              <a:t>Health </a:t>
            </a:r>
            <a:r>
              <a:rPr lang="it-IT" sz="2400" dirty="0" err="1">
                <a:solidFill>
                  <a:srgbClr val="0000FF"/>
                </a:solidFill>
              </a:rPr>
              <a:t>Physics</a:t>
            </a:r>
            <a:endParaRPr lang="it-IT" sz="2400" dirty="0">
              <a:solidFill>
                <a:srgbClr val="0000FF"/>
              </a:solidFill>
            </a:endParaRPr>
          </a:p>
          <a:p>
            <a:r>
              <a:rPr lang="it-IT" sz="2400" dirty="0">
                <a:solidFill>
                  <a:srgbClr val="0000FF"/>
                </a:solidFill>
              </a:rPr>
              <a:t>Fisica </a:t>
            </a:r>
            <a:r>
              <a:rPr lang="it-IT" sz="2400" dirty="0" err="1">
                <a:solidFill>
                  <a:srgbClr val="0000FF"/>
                </a:solidFill>
              </a:rPr>
              <a:t>biosanitaria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F3CC4E-3A37-4557-82E0-ACFE12A722B9}"/>
              </a:ext>
            </a:extLst>
          </p:cNvPr>
          <p:cNvSpPr txBox="1"/>
          <p:nvPr/>
        </p:nvSpPr>
        <p:spPr>
          <a:xfrm>
            <a:off x="329379" y="2105962"/>
            <a:ext cx="284643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00FF"/>
                </a:solidFill>
              </a:rPr>
              <a:t>Nuclear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Physics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A1549B-8CD8-4B5F-A794-EA4FC56B9CBB}"/>
              </a:ext>
            </a:extLst>
          </p:cNvPr>
          <p:cNvSpPr txBox="1"/>
          <p:nvPr/>
        </p:nvSpPr>
        <p:spPr>
          <a:xfrm>
            <a:off x="8475406" y="1989711"/>
            <a:ext cx="284643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00FF"/>
                </a:solidFill>
              </a:rPr>
              <a:t>Physics</a:t>
            </a:r>
            <a:r>
              <a:rPr lang="it-IT" sz="2400" dirty="0">
                <a:solidFill>
                  <a:srgbClr val="0000FF"/>
                </a:solidFill>
              </a:rPr>
              <a:t> of </a:t>
            </a:r>
            <a:r>
              <a:rPr lang="it-IT" sz="2400" dirty="0" err="1">
                <a:solidFill>
                  <a:srgbClr val="0000FF"/>
                </a:solidFill>
              </a:rPr>
              <a:t>Matter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5349DF-C315-4A7F-9A6C-FE8AC27D3714}"/>
              </a:ext>
            </a:extLst>
          </p:cNvPr>
          <p:cNvSpPr txBox="1"/>
          <p:nvPr/>
        </p:nvSpPr>
        <p:spPr>
          <a:xfrm>
            <a:off x="122437" y="3435159"/>
            <a:ext cx="284643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00FF"/>
                </a:solidFill>
              </a:rPr>
              <a:t>Particle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Physics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381386-A4B5-4981-97FF-A6C79B182FF8}"/>
              </a:ext>
            </a:extLst>
          </p:cNvPr>
          <p:cNvSpPr txBox="1"/>
          <p:nvPr/>
        </p:nvSpPr>
        <p:spPr>
          <a:xfrm>
            <a:off x="8606656" y="3501196"/>
            <a:ext cx="315112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00FF"/>
                </a:solidFill>
              </a:rPr>
              <a:t>Theoretical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Physics</a:t>
            </a:r>
            <a:endParaRPr lang="it-IT" sz="2400" dirty="0">
              <a:solidFill>
                <a:srgbClr val="0000FF"/>
              </a:solidFill>
            </a:endParaRPr>
          </a:p>
          <a:p>
            <a:r>
              <a:rPr lang="it-IT" sz="2400" dirty="0">
                <a:solidFill>
                  <a:srgbClr val="0000FF"/>
                </a:solidFill>
              </a:rPr>
              <a:t>(quantum, </a:t>
            </a:r>
            <a:r>
              <a:rPr lang="it-IT" sz="2400" dirty="0" err="1">
                <a:solidFill>
                  <a:srgbClr val="0000FF"/>
                </a:solidFill>
              </a:rPr>
              <a:t>statistical</a:t>
            </a:r>
            <a:r>
              <a:rPr lang="it-IT" sz="2400" dirty="0">
                <a:solidFill>
                  <a:srgbClr val="0000FF"/>
                </a:solidFill>
              </a:rPr>
              <a:t>,…)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B9F9B75-A1D0-4142-909C-4A7A7844DF04}"/>
              </a:ext>
            </a:extLst>
          </p:cNvPr>
          <p:cNvCxnSpPr>
            <a:cxnSpLocks/>
          </p:cNvCxnSpPr>
          <p:nvPr/>
        </p:nvCxnSpPr>
        <p:spPr bwMode="auto">
          <a:xfrm>
            <a:off x="3323302" y="2533192"/>
            <a:ext cx="703008" cy="327995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7109F1F-A90A-4EF4-8F15-8B1C64B84274}"/>
              </a:ext>
            </a:extLst>
          </p:cNvPr>
          <p:cNvCxnSpPr>
            <a:cxnSpLocks/>
          </p:cNvCxnSpPr>
          <p:nvPr/>
        </p:nvCxnSpPr>
        <p:spPr bwMode="auto">
          <a:xfrm flipV="1">
            <a:off x="3271450" y="3429001"/>
            <a:ext cx="754860" cy="169449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39E0142-8469-408B-80AB-40DF1F723377}"/>
              </a:ext>
            </a:extLst>
          </p:cNvPr>
          <p:cNvCxnSpPr>
            <a:cxnSpLocks/>
          </p:cNvCxnSpPr>
          <p:nvPr/>
        </p:nvCxnSpPr>
        <p:spPr bwMode="auto">
          <a:xfrm>
            <a:off x="7300452" y="3580841"/>
            <a:ext cx="865240" cy="151187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F4C28AB-12F7-4FE7-8B21-D582BDBD2809}"/>
              </a:ext>
            </a:extLst>
          </p:cNvPr>
          <p:cNvCxnSpPr>
            <a:cxnSpLocks/>
          </p:cNvCxnSpPr>
          <p:nvPr/>
        </p:nvCxnSpPr>
        <p:spPr bwMode="auto">
          <a:xfrm flipV="1">
            <a:off x="7374193" y="2432149"/>
            <a:ext cx="791499" cy="276171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D3DE80C-4D9B-486D-8F7D-989F2FED80FD}"/>
              </a:ext>
            </a:extLst>
          </p:cNvPr>
          <p:cNvSpPr txBox="1"/>
          <p:nvPr/>
        </p:nvSpPr>
        <p:spPr>
          <a:xfrm>
            <a:off x="353956" y="4990482"/>
            <a:ext cx="188779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Engineering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920478D-8BAF-4CDC-BADB-D456E2465D62}"/>
              </a:ext>
            </a:extLst>
          </p:cNvPr>
          <p:cNvSpPr txBox="1"/>
          <p:nvPr/>
        </p:nvSpPr>
        <p:spPr>
          <a:xfrm>
            <a:off x="4680762" y="4962065"/>
            <a:ext cx="155594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Medicine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8298465-E59F-4BAE-8C2D-DCCC0E6E770D}"/>
              </a:ext>
            </a:extLst>
          </p:cNvPr>
          <p:cNvSpPr txBox="1"/>
          <p:nvPr/>
        </p:nvSpPr>
        <p:spPr>
          <a:xfrm>
            <a:off x="9074549" y="4924200"/>
            <a:ext cx="179193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00FF"/>
                </a:solidFill>
              </a:rPr>
              <a:t>Informatics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748A1A4-0EC1-4A45-8E99-D019813B024D}"/>
              </a:ext>
            </a:extLst>
          </p:cNvPr>
          <p:cNvSpPr txBox="1"/>
          <p:nvPr/>
        </p:nvSpPr>
        <p:spPr>
          <a:xfrm>
            <a:off x="4622856" y="1540467"/>
            <a:ext cx="142321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Economy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9A841A8A-7B7C-4BB5-B47D-6D9DBC173E4A}"/>
              </a:ext>
            </a:extLst>
          </p:cNvPr>
          <p:cNvCxnSpPr>
            <a:cxnSpLocks/>
          </p:cNvCxnSpPr>
          <p:nvPr/>
        </p:nvCxnSpPr>
        <p:spPr bwMode="auto">
          <a:xfrm>
            <a:off x="7300452" y="4261408"/>
            <a:ext cx="1731693" cy="649805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BFB2D270-D438-4A1A-83F7-D9B814E258C6}"/>
              </a:ext>
            </a:extLst>
          </p:cNvPr>
          <p:cNvCxnSpPr>
            <a:cxnSpLocks/>
          </p:cNvCxnSpPr>
          <p:nvPr/>
        </p:nvCxnSpPr>
        <p:spPr bwMode="auto">
          <a:xfrm flipV="1">
            <a:off x="1752598" y="4207911"/>
            <a:ext cx="2524434" cy="703302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B6A12AF7-8D2A-4349-8404-6C238060095E}"/>
              </a:ext>
            </a:extLst>
          </p:cNvPr>
          <p:cNvCxnSpPr>
            <a:cxnSpLocks/>
          </p:cNvCxnSpPr>
          <p:nvPr/>
        </p:nvCxnSpPr>
        <p:spPr bwMode="auto">
          <a:xfrm>
            <a:off x="6053674" y="4191810"/>
            <a:ext cx="539884" cy="1171293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D297DECB-DC36-4438-A7C3-0BF67CBC372C}"/>
              </a:ext>
            </a:extLst>
          </p:cNvPr>
          <p:cNvCxnSpPr>
            <a:cxnSpLocks/>
          </p:cNvCxnSpPr>
          <p:nvPr/>
        </p:nvCxnSpPr>
        <p:spPr bwMode="auto">
          <a:xfrm flipH="1">
            <a:off x="5481621" y="4207911"/>
            <a:ext cx="19062" cy="628491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8FE89A2-F702-4128-B4E4-9979B37682ED}"/>
              </a:ext>
            </a:extLst>
          </p:cNvPr>
          <p:cNvSpPr txBox="1"/>
          <p:nvPr/>
        </p:nvSpPr>
        <p:spPr>
          <a:xfrm>
            <a:off x="2494011" y="4969782"/>
            <a:ext cx="155594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00FF"/>
                </a:solidFill>
              </a:rPr>
              <a:t>Chemistry</a:t>
            </a:r>
            <a:endParaRPr lang="it-IT" sz="2400" dirty="0">
              <a:solidFill>
                <a:srgbClr val="0000FF"/>
              </a:solidFill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15C77A32-5E2F-4151-AD4A-C3EFBD429360}"/>
              </a:ext>
            </a:extLst>
          </p:cNvPr>
          <p:cNvCxnSpPr>
            <a:cxnSpLocks/>
          </p:cNvCxnSpPr>
          <p:nvPr/>
        </p:nvCxnSpPr>
        <p:spPr bwMode="auto">
          <a:xfrm flipV="1">
            <a:off x="3698778" y="4238050"/>
            <a:ext cx="1226574" cy="703302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63B1075-4CCE-467A-8A89-59CBF06F4462}"/>
              </a:ext>
            </a:extLst>
          </p:cNvPr>
          <p:cNvSpPr txBox="1"/>
          <p:nvPr/>
        </p:nvSpPr>
        <p:spPr>
          <a:xfrm>
            <a:off x="2793846" y="5952280"/>
            <a:ext cx="6381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 word : </a:t>
            </a:r>
            <a:r>
              <a:rPr lang="it-IT" sz="32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Multidisciplinarity</a:t>
            </a:r>
            <a:r>
              <a:rPr lang="it-IT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!</a:t>
            </a:r>
          </a:p>
        </p:txBody>
      </p:sp>
      <p:sp>
        <p:nvSpPr>
          <p:cNvPr id="3" name="CasellaDiTesto 21">
            <a:extLst>
              <a:ext uri="{FF2B5EF4-FFF2-40B4-BE49-F238E27FC236}">
                <a16:creationId xmlns:a16="http://schemas.microsoft.com/office/drawing/2014/main" id="{55885B74-4F79-467D-5115-EE694F44C345}"/>
              </a:ext>
            </a:extLst>
          </p:cNvPr>
          <p:cNvSpPr txBox="1"/>
          <p:nvPr/>
        </p:nvSpPr>
        <p:spPr>
          <a:xfrm>
            <a:off x="5742941" y="5520061"/>
            <a:ext cx="142321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Psicology</a:t>
            </a:r>
          </a:p>
        </p:txBody>
      </p:sp>
      <p:sp>
        <p:nvSpPr>
          <p:cNvPr id="5" name="CasellaDiTesto 21">
            <a:extLst>
              <a:ext uri="{FF2B5EF4-FFF2-40B4-BE49-F238E27FC236}">
                <a16:creationId xmlns:a16="http://schemas.microsoft.com/office/drawing/2014/main" id="{0468BF1A-47CC-FF9C-17E1-BA902BCEE5A2}"/>
              </a:ext>
            </a:extLst>
          </p:cNvPr>
          <p:cNvSpPr txBox="1"/>
          <p:nvPr/>
        </p:nvSpPr>
        <p:spPr>
          <a:xfrm>
            <a:off x="6887798" y="5007544"/>
            <a:ext cx="142321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00FF"/>
                </a:solidFill>
              </a:rPr>
              <a:t>Biology</a:t>
            </a:r>
            <a:endParaRPr lang="it-IT" sz="2400" dirty="0">
              <a:solidFill>
                <a:srgbClr val="0000FF"/>
              </a:solidFill>
            </a:endParaRPr>
          </a:p>
        </p:txBody>
      </p:sp>
      <p:cxnSp>
        <p:nvCxnSpPr>
          <p:cNvPr id="14" name="Connettore 2 29">
            <a:extLst>
              <a:ext uri="{FF2B5EF4-FFF2-40B4-BE49-F238E27FC236}">
                <a16:creationId xmlns:a16="http://schemas.microsoft.com/office/drawing/2014/main" id="{D5201496-6312-8E13-C72F-E82B08217FB9}"/>
              </a:ext>
            </a:extLst>
          </p:cNvPr>
          <p:cNvCxnSpPr>
            <a:cxnSpLocks/>
          </p:cNvCxnSpPr>
          <p:nvPr/>
        </p:nvCxnSpPr>
        <p:spPr bwMode="auto">
          <a:xfrm>
            <a:off x="6454551" y="4261408"/>
            <a:ext cx="539884" cy="649805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cxnSp>
        <p:nvCxnSpPr>
          <p:cNvPr id="16" name="Connettore 2 29">
            <a:extLst>
              <a:ext uri="{FF2B5EF4-FFF2-40B4-BE49-F238E27FC236}">
                <a16:creationId xmlns:a16="http://schemas.microsoft.com/office/drawing/2014/main" id="{C6EFA726-3E3F-B30E-57FB-881F4DBF97EA}"/>
              </a:ext>
            </a:extLst>
          </p:cNvPr>
          <p:cNvCxnSpPr>
            <a:cxnSpLocks/>
          </p:cNvCxnSpPr>
          <p:nvPr/>
        </p:nvCxnSpPr>
        <p:spPr bwMode="auto">
          <a:xfrm>
            <a:off x="5197159" y="2107246"/>
            <a:ext cx="137307" cy="443476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sp>
        <p:nvSpPr>
          <p:cNvPr id="18" name="CasellaDiTesto 21">
            <a:extLst>
              <a:ext uri="{FF2B5EF4-FFF2-40B4-BE49-F238E27FC236}">
                <a16:creationId xmlns:a16="http://schemas.microsoft.com/office/drawing/2014/main" id="{8DC210A0-98B3-448D-3CF7-420ABCD61C24}"/>
              </a:ext>
            </a:extLst>
          </p:cNvPr>
          <p:cNvSpPr txBox="1"/>
          <p:nvPr/>
        </p:nvSpPr>
        <p:spPr>
          <a:xfrm>
            <a:off x="6274643" y="1442924"/>
            <a:ext cx="179277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Innovation management</a:t>
            </a:r>
          </a:p>
        </p:txBody>
      </p:sp>
      <p:cxnSp>
        <p:nvCxnSpPr>
          <p:cNvPr id="27" name="Connettore 2 29">
            <a:extLst>
              <a:ext uri="{FF2B5EF4-FFF2-40B4-BE49-F238E27FC236}">
                <a16:creationId xmlns:a16="http://schemas.microsoft.com/office/drawing/2014/main" id="{6C93FF0B-47F6-8DBD-B696-0F4ECE81C32F}"/>
              </a:ext>
            </a:extLst>
          </p:cNvPr>
          <p:cNvCxnSpPr>
            <a:cxnSpLocks/>
          </p:cNvCxnSpPr>
          <p:nvPr/>
        </p:nvCxnSpPr>
        <p:spPr bwMode="auto">
          <a:xfrm flipH="1">
            <a:off x="6523701" y="2237560"/>
            <a:ext cx="109536" cy="390833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sp>
        <p:nvSpPr>
          <p:cNvPr id="29" name="CasellaDiTesto 21">
            <a:extLst>
              <a:ext uri="{FF2B5EF4-FFF2-40B4-BE49-F238E27FC236}">
                <a16:creationId xmlns:a16="http://schemas.microsoft.com/office/drawing/2014/main" id="{D6483C26-33E3-2768-CBA8-BC0F67B2A548}"/>
              </a:ext>
            </a:extLst>
          </p:cNvPr>
          <p:cNvSpPr txBox="1"/>
          <p:nvPr/>
        </p:nvSpPr>
        <p:spPr>
          <a:xfrm>
            <a:off x="3648880" y="5459877"/>
            <a:ext cx="142321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Nursery</a:t>
            </a:r>
          </a:p>
        </p:txBody>
      </p:sp>
      <p:cxnSp>
        <p:nvCxnSpPr>
          <p:cNvPr id="31" name="Connettore 2 31">
            <a:extLst>
              <a:ext uri="{FF2B5EF4-FFF2-40B4-BE49-F238E27FC236}">
                <a16:creationId xmlns:a16="http://schemas.microsoft.com/office/drawing/2014/main" id="{C382397E-824C-0984-7053-1E83EE92FB6B}"/>
              </a:ext>
            </a:extLst>
          </p:cNvPr>
          <p:cNvCxnSpPr>
            <a:cxnSpLocks/>
          </p:cNvCxnSpPr>
          <p:nvPr/>
        </p:nvCxnSpPr>
        <p:spPr bwMode="auto">
          <a:xfrm flipH="1">
            <a:off x="4312065" y="4132979"/>
            <a:ext cx="802096" cy="1105397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</p:cxnSp>
      <p:pic>
        <p:nvPicPr>
          <p:cNvPr id="12" name="Immagine 6">
            <a:extLst>
              <a:ext uri="{FF2B5EF4-FFF2-40B4-BE49-F238E27FC236}">
                <a16:creationId xmlns:a16="http://schemas.microsoft.com/office/drawing/2014/main" id="{852E00DB-FE67-2136-CD59-78C8D7483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1" y="-57222"/>
            <a:ext cx="1358343" cy="695577"/>
          </a:xfrm>
          <a:prstGeom prst="rect">
            <a:avLst/>
          </a:prstGeom>
        </p:spPr>
      </p:pic>
      <p:pic>
        <p:nvPicPr>
          <p:cNvPr id="17" name="Immagine 14" descr="logo_INFN.png">
            <a:extLst>
              <a:ext uri="{FF2B5EF4-FFF2-40B4-BE49-F238E27FC236}">
                <a16:creationId xmlns:a16="http://schemas.microsoft.com/office/drawing/2014/main" id="{064CD773-484E-0553-6A36-B415D5FFF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841" y="44873"/>
            <a:ext cx="787831" cy="50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8C98849-C1BE-1B04-5E8C-853634552CB1}"/>
              </a:ext>
            </a:extLst>
          </p:cNvPr>
          <p:cNvGrpSpPr/>
          <p:nvPr/>
        </p:nvGrpSpPr>
        <p:grpSpPr>
          <a:xfrm>
            <a:off x="65396" y="6269826"/>
            <a:ext cx="2419043" cy="593928"/>
            <a:chOff x="9759993" y="29152"/>
            <a:chExt cx="2419043" cy="59392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4DEF5E8-4DCA-D15E-928E-338A31BB4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9993" y="29152"/>
              <a:ext cx="2393680" cy="35905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B95C213-EE40-9105-FA6D-83D152B889A7}"/>
                </a:ext>
              </a:extLst>
            </p:cNvPr>
            <p:cNvSpPr txBox="1"/>
            <p:nvPr/>
          </p:nvSpPr>
          <p:spPr>
            <a:xfrm>
              <a:off x="11184853" y="384553"/>
              <a:ext cx="994183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0" dirty="0">
                  <a:latin typeface="Arial Narrow" panose="020B0606020202030204" pitchFamily="34" charset="0"/>
                </a:rPr>
                <a:t>Pavia, 22/10/2022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1670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6">
            <a:extLst>
              <a:ext uri="{FF2B5EF4-FFF2-40B4-BE49-F238E27FC236}">
                <a16:creationId xmlns:a16="http://schemas.microsoft.com/office/drawing/2014/main" id="{0E44C96A-DDEC-4D12-98CD-0D2B2896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606" y="1168689"/>
            <a:ext cx="10785763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 sinistra, un </a:t>
            </a:r>
            <a:r>
              <a:rPr lang="en-US" altLang="it-IT" sz="2700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radar Doppler </a:t>
            </a:r>
            <a:r>
              <a:rPr lang="en-US" altLang="it-IT" sz="27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mostra</a:t>
            </a: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la </a:t>
            </a:r>
            <a:r>
              <a:rPr lang="en-US" altLang="it-IT" sz="27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struttura</a:t>
            </a: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a forma di </a:t>
            </a:r>
            <a:r>
              <a:rPr lang="en-US" altLang="it-IT" sz="27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uncino</a:t>
            </a: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27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tipica</a:t>
            </a: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di un tornado in </a:t>
            </a:r>
            <a:r>
              <a:rPr lang="en-US" altLang="it-IT" sz="27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formazione</a:t>
            </a: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 </a:t>
            </a:r>
            <a:r>
              <a:rPr lang="en-US" altLang="it-IT" sz="27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destra</a:t>
            </a: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, un </a:t>
            </a:r>
            <a:r>
              <a:rPr lang="en-US" altLang="it-IT" sz="27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misuratore</a:t>
            </a: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Doppler del </a:t>
            </a:r>
            <a:r>
              <a:rPr lang="en-US" altLang="it-IT" sz="27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flusso</a:t>
            </a: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27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sanguigno</a:t>
            </a:r>
            <a:r>
              <a:rPr lang="en-US" altLang="it-IT" sz="27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.</a:t>
            </a:r>
          </a:p>
        </p:txBody>
      </p:sp>
      <p:pic>
        <p:nvPicPr>
          <p:cNvPr id="37891" name="Picture 8">
            <a:extLst>
              <a:ext uri="{FF2B5EF4-FFF2-40B4-BE49-F238E27FC236}">
                <a16:creationId xmlns:a16="http://schemas.microsoft.com/office/drawing/2014/main" id="{B77E20B9-1654-426C-96F8-21F7628E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1"/>
            <a:ext cx="37084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0">
            <a:extLst>
              <a:ext uri="{FF2B5EF4-FFF2-40B4-BE49-F238E27FC236}">
                <a16:creationId xmlns:a16="http://schemas.microsoft.com/office/drawing/2014/main" id="{13015A29-2176-4CC0-BD0B-2BD6930AE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1"/>
            <a:ext cx="3798888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750A18-860A-2CB5-56EE-610E83DC7879}"/>
              </a:ext>
            </a:extLst>
          </p:cNvPr>
          <p:cNvSpPr txBox="1"/>
          <p:nvPr/>
        </p:nvSpPr>
        <p:spPr>
          <a:xfrm>
            <a:off x="1496229" y="291789"/>
            <a:ext cx="9020418" cy="7386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Effetto</a:t>
            </a:r>
            <a:r>
              <a:rPr lang="en-GB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Doppler : </a:t>
            </a:r>
            <a:r>
              <a:rPr lang="en-GB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applicazioni</a:t>
            </a:r>
            <a:r>
              <a:rPr lang="en-GB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II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2CCAFF6-6A0F-4DCD-9BDF-B16182DED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24" y="4316201"/>
            <a:ext cx="2652876" cy="2463171"/>
          </a:xfrm>
          <a:prstGeom prst="rect">
            <a:avLst/>
          </a:prstGeom>
        </p:spPr>
      </p:pic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095E8CA-49F7-4127-9890-18F087DA7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583"/>
            <a:ext cx="9730502" cy="35539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720EE4-A793-43F7-9310-8C60C1B93D6E}"/>
              </a:ext>
            </a:extLst>
          </p:cNvPr>
          <p:cNvSpPr txBox="1"/>
          <p:nvPr/>
        </p:nvSpPr>
        <p:spPr>
          <a:xfrm>
            <a:off x="2515661" y="5007881"/>
            <a:ext cx="52277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…. e l’ “eco Doppler” ??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4D970234-A0B4-C33E-2E8C-636A36201249}"/>
              </a:ext>
            </a:extLst>
          </p:cNvPr>
          <p:cNvSpPr txBox="1"/>
          <p:nvPr/>
        </p:nvSpPr>
        <p:spPr>
          <a:xfrm>
            <a:off x="1438314" y="81056"/>
            <a:ext cx="9315371" cy="7386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Effetto</a:t>
            </a:r>
            <a:r>
              <a:rPr lang="en-GB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Doppler : </a:t>
            </a:r>
            <a:r>
              <a:rPr lang="en-GB" sz="4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applicazioni</a:t>
            </a:r>
            <a:r>
              <a:rPr lang="en-GB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III</a:t>
            </a:r>
          </a:p>
        </p:txBody>
      </p:sp>
    </p:spTree>
    <p:extLst>
      <p:ext uri="{BB962C8B-B14F-4D97-AF65-F5344CB8AC3E}">
        <p14:creationId xmlns:p14="http://schemas.microsoft.com/office/powerpoint/2010/main" val="311753842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BA9DAD-2BBE-C54D-CF04-37684EAD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1433946"/>
            <a:ext cx="10363200" cy="26877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Concetti base 4 : 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 suono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0276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>
            <a:extLst>
              <a:ext uri="{FF2B5EF4-FFF2-40B4-BE49-F238E27FC236}">
                <a16:creationId xmlns:a16="http://schemas.microsoft.com/office/drawing/2014/main" id="{8BBA1C5E-B7BB-40DA-994F-7441480A6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69" y="3930974"/>
            <a:ext cx="5118720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it-IT" sz="1800" b="0" dirty="0">
                <a:solidFill>
                  <a:srgbClr val="111111"/>
                </a:solidFill>
              </a:rPr>
              <a:t>In un</a:t>
            </a:r>
            <a:r>
              <a:rPr lang="fr-FR" altLang="ja-JP" sz="1800" b="0" dirty="0">
                <a:solidFill>
                  <a:srgbClr val="111111"/>
                </a:solidFill>
              </a:rPr>
              <a:t>’</a:t>
            </a:r>
            <a:r>
              <a:rPr lang="en-US" altLang="ja-JP" sz="1800" b="0" dirty="0" err="1">
                <a:solidFill>
                  <a:srgbClr val="111111"/>
                </a:solidFill>
              </a:rPr>
              <a:t>onda</a:t>
            </a:r>
            <a:r>
              <a:rPr lang="en-US" altLang="ja-JP" sz="1800" b="0" dirty="0">
                <a:solidFill>
                  <a:srgbClr val="111111"/>
                </a:solidFill>
              </a:rPr>
              <a:t> </a:t>
            </a:r>
            <a:r>
              <a:rPr lang="en-US" altLang="ja-JP" sz="1800" b="0" dirty="0" err="1">
                <a:solidFill>
                  <a:srgbClr val="111111"/>
                </a:solidFill>
              </a:rPr>
              <a:t>sonora</a:t>
            </a:r>
            <a:r>
              <a:rPr lang="en-US" altLang="ja-JP" sz="1800" b="0" dirty="0">
                <a:solidFill>
                  <a:srgbClr val="111111"/>
                </a:solidFill>
              </a:rPr>
              <a:t> le </a:t>
            </a:r>
            <a:r>
              <a:rPr lang="en-US" altLang="ja-JP" sz="1800" b="0" dirty="0" err="1">
                <a:solidFill>
                  <a:srgbClr val="111111"/>
                </a:solidFill>
              </a:rPr>
              <a:t>grandezze</a:t>
            </a:r>
            <a:r>
              <a:rPr lang="en-US" altLang="ja-JP" sz="1800" b="0" dirty="0">
                <a:solidFill>
                  <a:srgbClr val="111111"/>
                </a:solidFill>
              </a:rPr>
              <a:t> </a:t>
            </a:r>
            <a:r>
              <a:rPr lang="en-US" altLang="ja-JP" sz="1800" b="0" dirty="0" err="1">
                <a:solidFill>
                  <a:srgbClr val="111111"/>
                </a:solidFill>
              </a:rPr>
              <a:t>che</a:t>
            </a:r>
            <a:r>
              <a:rPr lang="en-US" altLang="ja-JP" sz="1800" b="0" dirty="0">
                <a:solidFill>
                  <a:srgbClr val="111111"/>
                </a:solidFill>
              </a:rPr>
              <a:t> </a:t>
            </a:r>
            <a:r>
              <a:rPr lang="en-US" altLang="ja-JP" sz="1800" b="0" dirty="0" err="1">
                <a:solidFill>
                  <a:srgbClr val="111111"/>
                </a:solidFill>
              </a:rPr>
              <a:t>oscillano</a:t>
            </a:r>
            <a:r>
              <a:rPr lang="en-US" altLang="ja-JP" sz="1800" b="0" dirty="0">
                <a:solidFill>
                  <a:srgbClr val="111111"/>
                </a:solidFill>
              </a:rPr>
              <a:t> </a:t>
            </a:r>
            <a:r>
              <a:rPr lang="en-US" altLang="ja-JP" sz="1800" b="0" dirty="0" err="1">
                <a:solidFill>
                  <a:srgbClr val="111111"/>
                </a:solidFill>
              </a:rPr>
              <a:t>sono</a:t>
            </a:r>
            <a:r>
              <a:rPr lang="en-US" altLang="ja-JP" sz="1800" b="0" dirty="0">
                <a:solidFill>
                  <a:srgbClr val="111111"/>
                </a:solidFill>
              </a:rPr>
              <a:t> la </a:t>
            </a:r>
            <a:r>
              <a:rPr lang="en-US" altLang="ja-JP" sz="1800" b="0" dirty="0" err="1">
                <a:solidFill>
                  <a:srgbClr val="C00000"/>
                </a:solidFill>
              </a:rPr>
              <a:t>densità</a:t>
            </a:r>
            <a:r>
              <a:rPr lang="en-US" altLang="ja-JP" sz="1800" b="0" dirty="0">
                <a:solidFill>
                  <a:srgbClr val="C00000"/>
                </a:solidFill>
              </a:rPr>
              <a:t> e la </a:t>
            </a:r>
            <a:r>
              <a:rPr lang="en-US" altLang="ja-JP" sz="1800" b="0" dirty="0" err="1">
                <a:solidFill>
                  <a:srgbClr val="C00000"/>
                </a:solidFill>
              </a:rPr>
              <a:t>pressione</a:t>
            </a:r>
            <a:r>
              <a:rPr lang="en-US" altLang="ja-JP" sz="1800" b="0" dirty="0">
                <a:solidFill>
                  <a:srgbClr val="C00000"/>
                </a:solidFill>
              </a:rPr>
              <a:t> dell</a:t>
            </a:r>
            <a:r>
              <a:rPr lang="fr-FR" altLang="ja-JP" sz="1800" b="0" dirty="0">
                <a:solidFill>
                  <a:srgbClr val="C00000"/>
                </a:solidFill>
              </a:rPr>
              <a:t>’</a:t>
            </a:r>
            <a:r>
              <a:rPr lang="en-US" altLang="ja-JP" sz="1800" b="0" dirty="0">
                <a:solidFill>
                  <a:srgbClr val="C00000"/>
                </a:solidFill>
              </a:rPr>
              <a:t>aria </a:t>
            </a:r>
            <a:r>
              <a:rPr lang="en-US" altLang="ja-JP" sz="1800" b="0" dirty="0">
                <a:solidFill>
                  <a:srgbClr val="111111"/>
                </a:solidFill>
              </a:rPr>
              <a:t>(o del mezzo in cui </a:t>
            </a:r>
            <a:r>
              <a:rPr lang="en-US" altLang="ja-JP" sz="1800" b="0" dirty="0" err="1">
                <a:solidFill>
                  <a:srgbClr val="111111"/>
                </a:solidFill>
              </a:rPr>
              <a:t>si</a:t>
            </a:r>
            <a:r>
              <a:rPr lang="en-US" altLang="ja-JP" sz="1800" b="0" dirty="0">
                <a:solidFill>
                  <a:srgbClr val="111111"/>
                </a:solidFill>
              </a:rPr>
              <a:t> </a:t>
            </a:r>
            <a:r>
              <a:rPr lang="en-US" altLang="ja-JP" sz="1800" b="0" dirty="0" err="1">
                <a:solidFill>
                  <a:srgbClr val="111111"/>
                </a:solidFill>
              </a:rPr>
              <a:t>propaga</a:t>
            </a:r>
            <a:r>
              <a:rPr lang="en-US" altLang="ja-JP" sz="1800" b="0" dirty="0">
                <a:solidFill>
                  <a:srgbClr val="111111"/>
                </a:solidFill>
              </a:rPr>
              <a:t> l</a:t>
            </a:r>
            <a:r>
              <a:rPr lang="fr-FR" altLang="ja-JP" sz="1800" b="0" dirty="0">
                <a:solidFill>
                  <a:srgbClr val="111111"/>
                </a:solidFill>
              </a:rPr>
              <a:t>’</a:t>
            </a:r>
            <a:r>
              <a:rPr lang="en-US" altLang="ja-JP" sz="1800" b="0" dirty="0" err="1">
                <a:solidFill>
                  <a:srgbClr val="111111"/>
                </a:solidFill>
              </a:rPr>
              <a:t>onda</a:t>
            </a:r>
            <a:r>
              <a:rPr lang="en-US" altLang="ja-JP" sz="1800" b="0" dirty="0">
                <a:solidFill>
                  <a:srgbClr val="111111"/>
                </a:solidFill>
              </a:rPr>
              <a:t>).</a:t>
            </a:r>
            <a:endParaRPr lang="en-US" altLang="it-IT" sz="1800" b="0" dirty="0">
              <a:solidFill>
                <a:srgbClr val="111111"/>
              </a:solidFill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51FE948-5F8D-448D-A428-6A708EE9F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51" y="71973"/>
            <a:ext cx="9434945" cy="646331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Onde</a:t>
            </a:r>
            <a:r>
              <a:rPr lang="en-US" alt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it-IT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sonore</a:t>
            </a:r>
            <a:r>
              <a:rPr lang="en-US" alt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: </a:t>
            </a:r>
            <a:r>
              <a:rPr lang="en-US" altLang="it-IT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quali</a:t>
            </a:r>
            <a:r>
              <a:rPr lang="en-US" alt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it-IT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grandezze</a:t>
            </a:r>
            <a:r>
              <a:rPr lang="en-US" alt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it-IT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variano</a:t>
            </a:r>
            <a:endParaRPr lang="en-US" alt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61BD97-83B6-435C-9D85-3111974832C4}"/>
              </a:ext>
            </a:extLst>
          </p:cNvPr>
          <p:cNvSpPr txBox="1"/>
          <p:nvPr/>
        </p:nvSpPr>
        <p:spPr>
          <a:xfrm>
            <a:off x="78974" y="5097980"/>
            <a:ext cx="1704313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Onda</a:t>
            </a:r>
            <a:r>
              <a:rPr lang="en-GB" dirty="0"/>
              <a:t> </a:t>
            </a:r>
            <a:r>
              <a:rPr lang="en-GB" dirty="0" err="1"/>
              <a:t>viaggiante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E8CD2D-4E82-AFC9-26AE-3C31AF8ADB3D}"/>
              </a:ext>
            </a:extLst>
          </p:cNvPr>
          <p:cNvGrpSpPr/>
          <p:nvPr/>
        </p:nvGrpSpPr>
        <p:grpSpPr>
          <a:xfrm>
            <a:off x="1900581" y="4856492"/>
            <a:ext cx="3772680" cy="782285"/>
            <a:chOff x="1900581" y="4350801"/>
            <a:chExt cx="3772680" cy="782285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0B5B1D77-AD32-4341-8DE4-A1CC10B1C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67" b="2373"/>
            <a:stretch>
              <a:fillRect/>
            </a:stretch>
          </p:blipFill>
          <p:spPr bwMode="auto">
            <a:xfrm>
              <a:off x="2786319" y="4350801"/>
              <a:ext cx="2886942" cy="782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F2B1BD69-A1FB-4E74-B464-3994C639D293}"/>
                </a:ext>
              </a:extLst>
            </p:cNvPr>
            <p:cNvSpPr txBox="1"/>
            <p:nvPr/>
          </p:nvSpPr>
          <p:spPr>
            <a:xfrm>
              <a:off x="1900581" y="4517977"/>
              <a:ext cx="86409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y(</a:t>
              </a:r>
              <a:r>
                <a:rPr lang="en-GB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x,t</a:t>
              </a:r>
              <a:r>
                <a:rPr lang="en-GB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EB9C76-0624-489F-AD1C-EF61E9FE56C1}"/>
              </a:ext>
            </a:extLst>
          </p:cNvPr>
          <p:cNvSpPr txBox="1"/>
          <p:nvPr/>
        </p:nvSpPr>
        <p:spPr>
          <a:xfrm>
            <a:off x="51060" y="6291168"/>
            <a:ext cx="589071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  / T =     </a:t>
            </a:r>
            <a:r>
              <a:rPr lang="en-GB" sz="19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pulsazione</a:t>
            </a:r>
            <a:r>
              <a:rPr lang="en-GB" sz="19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;   2  /  = k    </a:t>
            </a:r>
            <a:r>
              <a:rPr lang="en-GB" sz="19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numero</a:t>
            </a:r>
            <a:r>
              <a:rPr lang="en-GB" sz="19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sz="19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d’onda</a:t>
            </a:r>
            <a:endParaRPr lang="en-GB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F10F1E-1080-88BD-3747-A037303B7BD2}"/>
              </a:ext>
            </a:extLst>
          </p:cNvPr>
          <p:cNvGrpSpPr/>
          <p:nvPr/>
        </p:nvGrpSpPr>
        <p:grpSpPr>
          <a:xfrm>
            <a:off x="6092897" y="718304"/>
            <a:ext cx="3213764" cy="6010073"/>
            <a:chOff x="5919716" y="718304"/>
            <a:chExt cx="3213764" cy="6010073"/>
          </a:xfrm>
        </p:grpSpPr>
        <p:pic>
          <p:nvPicPr>
            <p:cNvPr id="11268" name="Picture 7">
              <a:extLst>
                <a:ext uri="{FF2B5EF4-FFF2-40B4-BE49-F238E27FC236}">
                  <a16:creationId xmlns:a16="http://schemas.microsoft.com/office/drawing/2014/main" id="{8890D2B2-4FC0-4DB7-827D-D9015C50E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475" y="718304"/>
              <a:ext cx="2879998" cy="2182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CF556F5-93A2-4804-BE55-C3E9341A2623}"/>
                </a:ext>
              </a:extLst>
            </p:cNvPr>
            <p:cNvGrpSpPr/>
            <p:nvPr/>
          </p:nvGrpSpPr>
          <p:grpSpPr>
            <a:xfrm>
              <a:off x="5967228" y="2799847"/>
              <a:ext cx="3094245" cy="2243359"/>
              <a:chOff x="4948238" y="3662363"/>
              <a:chExt cx="3944937" cy="2935287"/>
            </a:xfrm>
          </p:grpSpPr>
          <p:pic>
            <p:nvPicPr>
              <p:cNvPr id="11267" name="Picture 6">
                <a:extLst>
                  <a:ext uri="{FF2B5EF4-FFF2-40B4-BE49-F238E27FC236}">
                    <a16:creationId xmlns:a16="http://schemas.microsoft.com/office/drawing/2014/main" id="{802CC13F-CF7F-4725-842F-4407DEE0BA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8238" y="3662363"/>
                <a:ext cx="3944937" cy="142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9" name="Picture 8">
                <a:extLst>
                  <a:ext uri="{FF2B5EF4-FFF2-40B4-BE49-F238E27FC236}">
                    <a16:creationId xmlns:a16="http://schemas.microsoft.com/office/drawing/2014/main" id="{E6F02544-5DCB-46CC-95F9-43D3596E45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0938" y="5073650"/>
                <a:ext cx="3932237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3A5CC4AA-1BFF-4F02-B0C0-F4DED9415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716" y="5043205"/>
              <a:ext cx="3213764" cy="1685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C20E41-7D8F-41C5-AFEE-7FF45A7A3D4E}"/>
              </a:ext>
            </a:extLst>
          </p:cNvPr>
          <p:cNvSpPr txBox="1"/>
          <p:nvPr/>
        </p:nvSpPr>
        <p:spPr>
          <a:xfrm>
            <a:off x="6757216" y="5318506"/>
            <a:ext cx="3417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EE7244-D7A3-49FD-A9E5-93ABA168C0E6}"/>
              </a:ext>
            </a:extLst>
          </p:cNvPr>
          <p:cNvSpPr txBox="1"/>
          <p:nvPr/>
        </p:nvSpPr>
        <p:spPr>
          <a:xfrm>
            <a:off x="9383341" y="1916434"/>
            <a:ext cx="2499402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/>
              <a:t>Oscillazione</a:t>
            </a:r>
            <a:r>
              <a:rPr lang="en-GB" dirty="0"/>
              <a:t> di (</a:t>
            </a:r>
            <a:r>
              <a:rPr lang="en-GB" dirty="0" err="1"/>
              <a:t>densità</a:t>
            </a:r>
            <a:r>
              <a:rPr lang="en-GB" dirty="0"/>
              <a:t>) </a:t>
            </a:r>
          </a:p>
          <a:p>
            <a:r>
              <a:rPr lang="en-GB" dirty="0" err="1"/>
              <a:t>pressione</a:t>
            </a:r>
            <a:r>
              <a:rPr lang="en-GB" dirty="0"/>
              <a:t> in un punto x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1C7176-C3C4-48FC-B5FB-A36513272C26}"/>
              </a:ext>
            </a:extLst>
          </p:cNvPr>
          <p:cNvSpPr txBox="1"/>
          <p:nvPr/>
        </p:nvSpPr>
        <p:spPr>
          <a:xfrm>
            <a:off x="100845" y="5654958"/>
            <a:ext cx="5916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oppure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   </a:t>
            </a:r>
            <a:r>
              <a:rPr lang="en-GB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y(</a:t>
            </a:r>
            <a:r>
              <a:rPr lang="en-GB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x,t</a:t>
            </a:r>
            <a:r>
              <a:rPr lang="en-GB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A </a:t>
            </a:r>
            <a:r>
              <a:rPr lang="en-GB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GB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[(2</a:t>
            </a:r>
            <a:r>
              <a:rPr lang="en-GB" sz="23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/) x- (2/T)t + ]</a:t>
            </a:r>
            <a:endParaRPr lang="en-GB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F7D05C-E6A7-A130-505C-FE5D791BD1FC}"/>
              </a:ext>
            </a:extLst>
          </p:cNvPr>
          <p:cNvSpPr txBox="1"/>
          <p:nvPr/>
        </p:nvSpPr>
        <p:spPr>
          <a:xfrm>
            <a:off x="9383341" y="3599709"/>
            <a:ext cx="2729685" cy="272382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1900" dirty="0"/>
              <a:t>Le </a:t>
            </a:r>
            <a:r>
              <a:rPr lang="en-GB" sz="1900" dirty="0" err="1"/>
              <a:t>onde</a:t>
            </a:r>
            <a:r>
              <a:rPr lang="en-GB" sz="1900" dirty="0"/>
              <a:t> </a:t>
            </a:r>
            <a:r>
              <a:rPr lang="en-GB" sz="1900" dirty="0" err="1"/>
              <a:t>sonore</a:t>
            </a:r>
            <a:r>
              <a:rPr lang="en-GB" sz="1900" dirty="0"/>
              <a:t> </a:t>
            </a:r>
            <a:r>
              <a:rPr lang="en-GB" sz="1900" dirty="0" err="1"/>
              <a:t>godono</a:t>
            </a:r>
            <a:r>
              <a:rPr lang="en-GB" sz="1900" dirty="0"/>
              <a:t> </a:t>
            </a:r>
            <a:r>
              <a:rPr lang="en-GB" sz="1900" dirty="0" err="1"/>
              <a:t>delle</a:t>
            </a:r>
            <a:r>
              <a:rPr lang="en-GB" sz="1900" dirty="0"/>
              <a:t> </a:t>
            </a:r>
            <a:r>
              <a:rPr lang="en-GB" sz="1900" dirty="0" err="1"/>
              <a:t>proprietà</a:t>
            </a:r>
            <a:r>
              <a:rPr lang="en-GB" sz="1900" dirty="0"/>
              <a:t> di :</a:t>
            </a:r>
          </a:p>
          <a:p>
            <a:endParaRPr lang="en-GB" sz="1900" b="1" dirty="0">
              <a:solidFill>
                <a:srgbClr val="0000FF"/>
              </a:solidFill>
            </a:endParaRPr>
          </a:p>
          <a:p>
            <a:r>
              <a:rPr lang="en-GB" sz="1900" b="1" dirty="0" err="1">
                <a:solidFill>
                  <a:srgbClr val="0000FF"/>
                </a:solidFill>
              </a:rPr>
              <a:t>Riflessione</a:t>
            </a:r>
            <a:endParaRPr lang="en-GB" sz="1900" b="1" dirty="0">
              <a:solidFill>
                <a:srgbClr val="0000FF"/>
              </a:solidFill>
            </a:endParaRPr>
          </a:p>
          <a:p>
            <a:r>
              <a:rPr lang="en-GB" sz="1900" b="1" dirty="0" err="1">
                <a:solidFill>
                  <a:srgbClr val="0000FF"/>
                </a:solidFill>
              </a:rPr>
              <a:t>Rifrazione</a:t>
            </a:r>
            <a:endParaRPr lang="en-GB" sz="1900" b="1" dirty="0">
              <a:solidFill>
                <a:srgbClr val="0000FF"/>
              </a:solidFill>
            </a:endParaRPr>
          </a:p>
          <a:p>
            <a:r>
              <a:rPr lang="en-GB" sz="1900" b="1" dirty="0" err="1">
                <a:solidFill>
                  <a:srgbClr val="0000FF"/>
                </a:solidFill>
              </a:rPr>
              <a:t>Diffrazione</a:t>
            </a:r>
            <a:endParaRPr lang="en-GB" sz="1900" b="1" dirty="0">
              <a:solidFill>
                <a:srgbClr val="0000FF"/>
              </a:solidFill>
            </a:endParaRPr>
          </a:p>
          <a:p>
            <a:endParaRPr lang="en-GB" sz="1900" dirty="0"/>
          </a:p>
          <a:p>
            <a:r>
              <a:rPr lang="en-GB" sz="1900" b="1" dirty="0">
                <a:solidFill>
                  <a:srgbClr val="C00000"/>
                </a:solidFill>
              </a:rPr>
              <a:t>Non </a:t>
            </a:r>
            <a:r>
              <a:rPr lang="en-GB" sz="1900" b="1" dirty="0" err="1">
                <a:solidFill>
                  <a:srgbClr val="C00000"/>
                </a:solidFill>
              </a:rPr>
              <a:t>sono</a:t>
            </a:r>
            <a:r>
              <a:rPr lang="en-GB" sz="1900" b="1" dirty="0">
                <a:solidFill>
                  <a:srgbClr val="C00000"/>
                </a:solidFill>
              </a:rPr>
              <a:t> </a:t>
            </a:r>
            <a:r>
              <a:rPr lang="en-GB" sz="1900" dirty="0" err="1"/>
              <a:t>onde</a:t>
            </a:r>
            <a:r>
              <a:rPr lang="en-GB" sz="1900" dirty="0"/>
              <a:t> “</a:t>
            </a:r>
            <a:r>
              <a:rPr lang="en-GB" sz="1900" dirty="0" err="1"/>
              <a:t>polarizzate</a:t>
            </a:r>
            <a:r>
              <a:rPr lang="en-GB" sz="1900" dirty="0"/>
              <a:t>”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4F6A4F66-CC5F-37E0-90AE-117D9A79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01" y="982825"/>
            <a:ext cx="4890655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it-IT" sz="1600" dirty="0">
                <a:solidFill>
                  <a:srgbClr val="111111"/>
                </a:solidFill>
              </a:rPr>
              <a:t>Le </a:t>
            </a:r>
            <a:r>
              <a:rPr lang="en-US" altLang="it-IT" sz="1600" dirty="0" err="1">
                <a:solidFill>
                  <a:srgbClr val="111111"/>
                </a:solidFill>
              </a:rPr>
              <a:t>onde</a:t>
            </a:r>
            <a:r>
              <a:rPr lang="en-US" altLang="it-IT" sz="1600" dirty="0">
                <a:solidFill>
                  <a:srgbClr val="111111"/>
                </a:solidFill>
              </a:rPr>
              <a:t> </a:t>
            </a:r>
            <a:r>
              <a:rPr lang="en-US" altLang="it-IT" sz="1600" dirty="0" err="1">
                <a:solidFill>
                  <a:srgbClr val="111111"/>
                </a:solidFill>
              </a:rPr>
              <a:t>sonore</a:t>
            </a:r>
            <a:r>
              <a:rPr lang="en-US" altLang="it-IT" sz="1600" dirty="0">
                <a:solidFill>
                  <a:srgbClr val="111111"/>
                </a:solidFill>
              </a:rPr>
              <a:t> </a:t>
            </a:r>
            <a:r>
              <a:rPr lang="en-US" altLang="it-IT" sz="1600" dirty="0" err="1">
                <a:solidFill>
                  <a:srgbClr val="111111"/>
                </a:solidFill>
              </a:rPr>
              <a:t>sono</a:t>
            </a:r>
            <a:r>
              <a:rPr lang="en-US" altLang="it-IT" sz="1600" dirty="0">
                <a:solidFill>
                  <a:srgbClr val="111111"/>
                </a:solidFill>
              </a:rPr>
              <a:t> </a:t>
            </a:r>
            <a:r>
              <a:rPr lang="en-US" altLang="it-IT" sz="1600" dirty="0" err="1">
                <a:solidFill>
                  <a:srgbClr val="FF0000"/>
                </a:solidFill>
              </a:rPr>
              <a:t>onde</a:t>
            </a:r>
            <a:r>
              <a:rPr lang="en-US" altLang="it-IT" sz="1600" dirty="0">
                <a:solidFill>
                  <a:srgbClr val="FF0000"/>
                </a:solidFill>
              </a:rPr>
              <a:t> </a:t>
            </a:r>
            <a:r>
              <a:rPr lang="en-US" altLang="it-IT" sz="1600" dirty="0" err="1">
                <a:solidFill>
                  <a:srgbClr val="FF0000"/>
                </a:solidFill>
              </a:rPr>
              <a:t>longitudinali</a:t>
            </a:r>
            <a:r>
              <a:rPr lang="en-US" altLang="it-IT" sz="1600" dirty="0">
                <a:solidFill>
                  <a:srgbClr val="FF0000"/>
                </a:solidFill>
              </a:rPr>
              <a:t> </a:t>
            </a:r>
            <a:r>
              <a:rPr lang="en-US" altLang="it-IT" sz="1600" dirty="0" err="1">
                <a:solidFill>
                  <a:srgbClr val="111111"/>
                </a:solidFill>
              </a:rPr>
              <a:t>simili</a:t>
            </a:r>
            <a:endParaRPr lang="en-US" altLang="it-IT" sz="1600" dirty="0">
              <a:solidFill>
                <a:srgbClr val="11111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it-IT" sz="1600" dirty="0">
                <a:solidFill>
                  <a:srgbClr val="111111"/>
                </a:solidFill>
              </a:rPr>
              <a:t> a quelle </a:t>
            </a:r>
            <a:r>
              <a:rPr lang="en-US" altLang="it-IT" sz="1600" dirty="0" err="1">
                <a:solidFill>
                  <a:srgbClr val="111111"/>
                </a:solidFill>
              </a:rPr>
              <a:t>che</a:t>
            </a:r>
            <a:r>
              <a:rPr lang="en-US" altLang="it-IT" sz="1600" dirty="0">
                <a:solidFill>
                  <a:srgbClr val="111111"/>
                </a:solidFill>
              </a:rPr>
              <a:t> </a:t>
            </a:r>
            <a:r>
              <a:rPr lang="en-US" altLang="it-IT" sz="1600" dirty="0" err="1">
                <a:solidFill>
                  <a:srgbClr val="111111"/>
                </a:solidFill>
              </a:rPr>
              <a:t>si</a:t>
            </a:r>
            <a:r>
              <a:rPr lang="en-US" altLang="it-IT" sz="1600" dirty="0">
                <a:solidFill>
                  <a:srgbClr val="111111"/>
                </a:solidFill>
              </a:rPr>
              <a:t> </a:t>
            </a:r>
            <a:r>
              <a:rPr lang="en-US" altLang="it-IT" sz="1600" dirty="0" err="1">
                <a:solidFill>
                  <a:srgbClr val="111111"/>
                </a:solidFill>
              </a:rPr>
              <a:t>propagano</a:t>
            </a:r>
            <a:r>
              <a:rPr lang="en-US" altLang="it-IT" sz="1600" dirty="0">
                <a:solidFill>
                  <a:srgbClr val="111111"/>
                </a:solidFill>
              </a:rPr>
              <a:t> in una </a:t>
            </a:r>
            <a:r>
              <a:rPr lang="en-US" altLang="it-IT" sz="1600" dirty="0" err="1">
                <a:solidFill>
                  <a:srgbClr val="111111"/>
                </a:solidFill>
              </a:rPr>
              <a:t>molla</a:t>
            </a:r>
            <a:r>
              <a:rPr lang="en-US" altLang="it-IT" sz="1600" dirty="0">
                <a:solidFill>
                  <a:srgbClr val="111111"/>
                </a:solidFill>
              </a:rPr>
              <a:t>.</a:t>
            </a:r>
          </a:p>
        </p:txBody>
      </p:sp>
      <p:pic>
        <p:nvPicPr>
          <p:cNvPr id="16" name="Picture 4" descr="FG14_10">
            <a:extLst>
              <a:ext uri="{FF2B5EF4-FFF2-40B4-BE49-F238E27FC236}">
                <a16:creationId xmlns:a16="http://schemas.microsoft.com/office/drawing/2014/main" id="{C1B5B2E1-271E-FBAF-5A15-2F6C935B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3" b="31343"/>
          <a:stretch>
            <a:fillRect/>
          </a:stretch>
        </p:blipFill>
        <p:spPr bwMode="auto">
          <a:xfrm>
            <a:off x="429801" y="1756196"/>
            <a:ext cx="4259962" cy="119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B5D08BF9-06CE-C6CF-61D6-70D3D66F4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74" y="3089803"/>
            <a:ext cx="5594287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it-IT" sz="1600" b="0" dirty="0">
                <a:solidFill>
                  <a:srgbClr val="111111"/>
                </a:solidFill>
              </a:rPr>
              <a:t>In </a:t>
            </a:r>
            <a:r>
              <a:rPr lang="en-US" altLang="it-IT" sz="1600" b="0" dirty="0" err="1">
                <a:solidFill>
                  <a:srgbClr val="111111"/>
                </a:solidFill>
              </a:rPr>
              <a:t>questo</a:t>
            </a:r>
            <a:r>
              <a:rPr lang="en-US" altLang="it-IT" sz="1600" b="0" dirty="0">
                <a:solidFill>
                  <a:srgbClr val="111111"/>
                </a:solidFill>
              </a:rPr>
              <a:t> </a:t>
            </a:r>
            <a:r>
              <a:rPr lang="en-US" altLang="it-IT" sz="1600" b="0" dirty="0" err="1">
                <a:solidFill>
                  <a:srgbClr val="111111"/>
                </a:solidFill>
              </a:rPr>
              <a:t>caso</a:t>
            </a:r>
            <a:r>
              <a:rPr lang="en-US" altLang="it-IT" sz="1600" b="0" dirty="0">
                <a:solidFill>
                  <a:srgbClr val="111111"/>
                </a:solidFill>
              </a:rPr>
              <a:t> l</a:t>
            </a:r>
            <a:r>
              <a:rPr lang="fr-FR" altLang="ja-JP" sz="1600" b="0" dirty="0">
                <a:solidFill>
                  <a:srgbClr val="111111"/>
                </a:solidFill>
              </a:rPr>
              <a:t>’</a:t>
            </a:r>
            <a:r>
              <a:rPr lang="en-US" altLang="ja-JP" sz="1600" b="0" dirty="0" err="1">
                <a:solidFill>
                  <a:srgbClr val="111111"/>
                </a:solidFill>
              </a:rPr>
              <a:t>onda</a:t>
            </a:r>
            <a:r>
              <a:rPr lang="en-US" altLang="ja-JP" sz="1600" b="0" dirty="0">
                <a:solidFill>
                  <a:srgbClr val="111111"/>
                </a:solidFill>
              </a:rPr>
              <a:t> è </a:t>
            </a:r>
            <a:r>
              <a:rPr lang="en-US" altLang="ja-JP" sz="1600" b="0" dirty="0" err="1">
                <a:solidFill>
                  <a:srgbClr val="111111"/>
                </a:solidFill>
              </a:rPr>
              <a:t>una</a:t>
            </a:r>
            <a:r>
              <a:rPr lang="en-US" altLang="ja-JP" sz="1600" b="0" dirty="0">
                <a:solidFill>
                  <a:srgbClr val="111111"/>
                </a:solidFill>
              </a:rPr>
              <a:t> </a:t>
            </a:r>
            <a:r>
              <a:rPr lang="en-US" altLang="ja-JP" sz="1600" b="0" dirty="0" err="1">
                <a:solidFill>
                  <a:srgbClr val="111111"/>
                </a:solidFill>
              </a:rPr>
              <a:t>successione</a:t>
            </a:r>
            <a:r>
              <a:rPr lang="en-US" altLang="ja-JP" sz="1600" b="0" dirty="0">
                <a:solidFill>
                  <a:srgbClr val="111111"/>
                </a:solidFill>
              </a:rPr>
              <a:t> di </a:t>
            </a:r>
            <a:r>
              <a:rPr lang="en-US" altLang="ja-JP" sz="1600" b="0" dirty="0" err="1">
                <a:solidFill>
                  <a:srgbClr val="111111"/>
                </a:solidFill>
              </a:rPr>
              <a:t>compressioni</a:t>
            </a:r>
            <a:r>
              <a:rPr lang="en-US" altLang="ja-JP" sz="1600" b="0" dirty="0">
                <a:solidFill>
                  <a:srgbClr val="111111"/>
                </a:solidFill>
              </a:rPr>
              <a:t> e </a:t>
            </a:r>
            <a:r>
              <a:rPr lang="en-US" altLang="ja-JP" sz="1600" b="0" dirty="0" err="1">
                <a:solidFill>
                  <a:srgbClr val="111111"/>
                </a:solidFill>
              </a:rPr>
              <a:t>rarefazioni</a:t>
            </a:r>
            <a:r>
              <a:rPr lang="en-US" altLang="ja-JP" sz="1600" b="0" dirty="0">
                <a:solidFill>
                  <a:srgbClr val="111111"/>
                </a:solidFill>
              </a:rPr>
              <a:t>.</a:t>
            </a:r>
            <a:endParaRPr lang="en-US" altLang="it-IT" sz="1600" b="0" dirty="0">
              <a:solidFill>
                <a:srgbClr val="111111"/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BFC6FE2B-954D-4EE5-A7AB-BAB82128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38" y="0"/>
            <a:ext cx="91475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93682CD-0F5B-408E-9016-ACB4A6993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412777"/>
            <a:ext cx="2736304" cy="2127477"/>
          </a:xfrm>
          <a:prstGeom prst="rect">
            <a:avLst/>
          </a:prstGeom>
        </p:spPr>
      </p:pic>
      <p:pic>
        <p:nvPicPr>
          <p:cNvPr id="5" name="Immagine 4" descr="Immagine che contiene elettronico, nero, bianco, fotografia&#10;&#10;Descrizione generata automaticamente">
            <a:extLst>
              <a:ext uri="{FF2B5EF4-FFF2-40B4-BE49-F238E27FC236}">
                <a16:creationId xmlns:a16="http://schemas.microsoft.com/office/drawing/2014/main" id="{2E029CA2-D244-498D-A866-3816AF62B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581128"/>
            <a:ext cx="1833302" cy="129614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7285936-A78A-40AC-B53C-7FC477FB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11" y="1"/>
            <a:ext cx="9145790" cy="68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BED4FE9E-323B-40D6-8CEF-78B0D98B4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092" y="913519"/>
            <a:ext cx="3657600" cy="1938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La </a:t>
            </a:r>
            <a:r>
              <a:rPr lang="en-US" altLang="it-IT" sz="20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velocità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del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suono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varia in </a:t>
            </a:r>
            <a:r>
              <a:rPr lang="en-US" altLang="it-IT" sz="20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funzione</a:t>
            </a:r>
            <a:r>
              <a:rPr lang="en-US" altLang="it-IT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 del mezzo 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di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propagazione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; in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generale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,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più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è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denso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il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materiale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e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maggiore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è la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velocità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delle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onde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sonore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al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suo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 </a:t>
            </a:r>
            <a:r>
              <a:rPr lang="en-US" altLang="it-IT" sz="2000" dirty="0" err="1">
                <a:solidFill>
                  <a:srgbClr val="111111"/>
                </a:solidFill>
                <a:latin typeface="Comic Sans MS" panose="030F0702030302020204" pitchFamily="66" charset="0"/>
              </a:rPr>
              <a:t>interno</a:t>
            </a:r>
            <a:r>
              <a:rPr lang="en-US" altLang="it-IT" sz="2000" dirty="0">
                <a:solidFill>
                  <a:srgbClr val="11111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6387" name="Picture 6">
            <a:extLst>
              <a:ext uri="{FF2B5EF4-FFF2-40B4-BE49-F238E27FC236}">
                <a16:creationId xmlns:a16="http://schemas.microsoft.com/office/drawing/2014/main" id="{ECBC7D8E-3AA4-4CDE-99DE-C218BC678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74" y="933319"/>
            <a:ext cx="3492515" cy="383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Freccia a destra 1">
            <a:extLst>
              <a:ext uri="{FF2B5EF4-FFF2-40B4-BE49-F238E27FC236}">
                <a16:creationId xmlns:a16="http://schemas.microsoft.com/office/drawing/2014/main" id="{FF613F5A-EA59-4634-95BB-926D5628C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5047" y="177335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 b="1">
              <a:solidFill>
                <a:srgbClr val="000000"/>
              </a:solidFill>
            </a:endParaRPr>
          </a:p>
        </p:txBody>
      </p:sp>
      <p:sp>
        <p:nvSpPr>
          <p:cNvPr id="16389" name="CasellaDiTesto 1">
            <a:extLst>
              <a:ext uri="{FF2B5EF4-FFF2-40B4-BE49-F238E27FC236}">
                <a16:creationId xmlns:a16="http://schemas.microsoft.com/office/drawing/2014/main" id="{3BD84929-72B6-4C92-A8B9-1951F486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6" y="115888"/>
            <a:ext cx="4887877" cy="73866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200" b="1" dirty="0" err="1">
                <a:latin typeface="Comic Sans MS" panose="030F0702030302020204" pitchFamily="66" charset="0"/>
              </a:rPr>
              <a:t>Velocità</a:t>
            </a:r>
            <a:r>
              <a:rPr lang="en-GB" altLang="en-US" sz="4200" b="1" dirty="0">
                <a:latin typeface="Comic Sans MS" panose="030F0702030302020204" pitchFamily="66" charset="0"/>
              </a:rPr>
              <a:t> del </a:t>
            </a:r>
            <a:r>
              <a:rPr lang="en-GB" altLang="en-US" sz="4200" b="1" dirty="0" err="1">
                <a:latin typeface="Comic Sans MS" panose="030F0702030302020204" pitchFamily="66" charset="0"/>
              </a:rPr>
              <a:t>suono</a:t>
            </a:r>
            <a:endParaRPr lang="en-GB" altLang="en-US" sz="42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CAD53FF-70B4-B5DB-EEE2-EA779B609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2"/>
          <a:stretch/>
        </p:blipFill>
        <p:spPr bwMode="auto">
          <a:xfrm>
            <a:off x="340536" y="2951264"/>
            <a:ext cx="6779172" cy="3790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3C086031-1CBF-4F68-923F-4D633A74E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11" y="1"/>
            <a:ext cx="914758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7E0057-1A24-4718-89B7-CD189F209AEB}"/>
              </a:ext>
            </a:extLst>
          </p:cNvPr>
          <p:cNvSpPr txBox="1"/>
          <p:nvPr/>
        </p:nvSpPr>
        <p:spPr>
          <a:xfrm>
            <a:off x="8040217" y="3573016"/>
            <a:ext cx="958917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 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EB5A94C-EDF0-095B-A31C-BBC4204FF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970" y="237930"/>
            <a:ext cx="7454189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sz="3600" b="1" dirty="0" err="1">
                <a:latin typeface="Comic Sans MS" panose="030F0702030302020204" pitchFamily="66" charset="0"/>
                <a:ea typeface="MS PGothic" panose="020B0600070205080204" pitchFamily="34" charset="-128"/>
              </a:rPr>
              <a:t>Frequenza</a:t>
            </a:r>
            <a:r>
              <a:rPr lang="en-US" altLang="it-IT" sz="3600" b="1" dirty="0">
                <a:latin typeface="Comic Sans MS" panose="030F0702030302020204" pitchFamily="66" charset="0"/>
                <a:ea typeface="MS PGothic" panose="020B0600070205080204" pitchFamily="34" charset="-128"/>
              </a:rPr>
              <a:t> e </a:t>
            </a:r>
            <a:r>
              <a:rPr lang="en-US" altLang="it-IT" sz="3600" b="1" dirty="0" err="1">
                <a:latin typeface="Comic Sans MS" panose="030F0702030302020204" pitchFamily="66" charset="0"/>
                <a:ea typeface="MS PGothic" panose="020B0600070205080204" pitchFamily="34" charset="-128"/>
              </a:rPr>
              <a:t>velocità</a:t>
            </a:r>
            <a:r>
              <a:rPr lang="en-US" altLang="it-IT" sz="3600" b="1" dirty="0">
                <a:latin typeface="Comic Sans MS" panose="030F0702030302020204" pitchFamily="66" charset="0"/>
                <a:ea typeface="MS PGothic" panose="020B0600070205080204" pitchFamily="34" charset="-128"/>
              </a:rPr>
              <a:t> del </a:t>
            </a:r>
            <a:r>
              <a:rPr lang="en-US" altLang="it-IT" sz="3600" b="1" dirty="0" err="1">
                <a:latin typeface="Comic Sans MS" panose="030F0702030302020204" pitchFamily="66" charset="0"/>
                <a:ea typeface="MS PGothic" panose="020B0600070205080204" pitchFamily="34" charset="-128"/>
              </a:rPr>
              <a:t>suono</a:t>
            </a:r>
            <a:endParaRPr lang="en-US" altLang="it-IT" sz="3600" b="1" dirty="0">
              <a:latin typeface="Comic Sans MS" panose="030F0702030302020204" pitchFamily="66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270011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G14_13">
            <a:extLst>
              <a:ext uri="{FF2B5EF4-FFF2-40B4-BE49-F238E27FC236}">
                <a16:creationId xmlns:a16="http://schemas.microsoft.com/office/drawing/2014/main" id="{CC0748F1-8684-4FD8-993A-D291C409C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r="14925"/>
          <a:stretch>
            <a:fillRect/>
          </a:stretch>
        </p:blipFill>
        <p:spPr bwMode="auto">
          <a:xfrm>
            <a:off x="6094413" y="1196975"/>
            <a:ext cx="472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FEEC7401-2328-409E-82DC-A94955208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96" y="1596065"/>
            <a:ext cx="472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4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 </a:t>
            </a:r>
            <a:r>
              <a:rPr lang="en-US" altLang="it-IT" sz="24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pipistrelli</a:t>
            </a:r>
            <a:r>
              <a:rPr lang="en-US" altLang="it-IT" sz="24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si</a:t>
            </a:r>
            <a:r>
              <a:rPr lang="en-US" altLang="it-IT" sz="24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servono</a:t>
            </a:r>
            <a:r>
              <a:rPr lang="en-US" altLang="it-IT" sz="24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di </a:t>
            </a:r>
            <a:r>
              <a:rPr lang="en-US" altLang="it-IT" sz="24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questa</a:t>
            </a:r>
            <a:r>
              <a:rPr lang="en-US" altLang="it-IT" sz="24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2400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dipendenza</a:t>
            </a:r>
            <a:r>
              <a:rPr lang="en-US" altLang="it-IT" sz="24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dell</a:t>
            </a:r>
            <a:r>
              <a:rPr lang="fr-FR" altLang="ja-JP" sz="2400" dirty="0">
                <a:solidFill>
                  <a:srgbClr val="111111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400" dirty="0" err="1">
                <a:solidFill>
                  <a:srgbClr val="111111"/>
                </a:solidFill>
                <a:latin typeface="Arial" panose="020B0604020202020204" pitchFamily="34" charset="0"/>
              </a:rPr>
              <a:t>intensità</a:t>
            </a:r>
            <a:r>
              <a:rPr lang="en-US" altLang="ja-JP" sz="2400" dirty="0">
                <a:solidFill>
                  <a:srgbClr val="111111"/>
                </a:solidFill>
                <a:latin typeface="Arial" panose="020B0604020202020204" pitchFamily="34" charset="0"/>
              </a:rPr>
              <a:t> del </a:t>
            </a:r>
            <a:r>
              <a:rPr lang="en-US" altLang="ja-JP" sz="2400" dirty="0" err="1">
                <a:solidFill>
                  <a:srgbClr val="111111"/>
                </a:solidFill>
                <a:latin typeface="Arial" panose="020B0604020202020204" pitchFamily="34" charset="0"/>
              </a:rPr>
              <a:t>suono</a:t>
            </a:r>
            <a:r>
              <a:rPr lang="en-US" altLang="ja-JP" sz="2400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dirty="0" err="1">
                <a:solidFill>
                  <a:srgbClr val="111111"/>
                </a:solidFill>
                <a:latin typeface="Arial" panose="020B0604020202020204" pitchFamily="34" charset="0"/>
              </a:rPr>
              <a:t>dalla</a:t>
            </a:r>
            <a:r>
              <a:rPr lang="en-US" altLang="ja-JP" sz="2400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dirty="0" err="1">
                <a:solidFill>
                  <a:srgbClr val="111111"/>
                </a:solidFill>
                <a:latin typeface="Arial" panose="020B0604020202020204" pitchFamily="34" charset="0"/>
              </a:rPr>
              <a:t>distanza</a:t>
            </a:r>
            <a:r>
              <a:rPr lang="en-US" altLang="ja-JP" sz="2400" dirty="0">
                <a:solidFill>
                  <a:srgbClr val="111111"/>
                </a:solidFill>
                <a:latin typeface="Arial" panose="020B0604020202020204" pitchFamily="34" charset="0"/>
              </a:rPr>
              <a:t> per </a:t>
            </a:r>
            <a:r>
              <a:rPr lang="en-US" altLang="ja-JP" sz="2400" dirty="0" err="1">
                <a:solidFill>
                  <a:srgbClr val="111111"/>
                </a:solidFill>
                <a:latin typeface="Arial" panose="020B0604020202020204" pitchFamily="34" charset="0"/>
              </a:rPr>
              <a:t>localizzare</a:t>
            </a:r>
            <a:r>
              <a:rPr lang="en-US" altLang="ja-JP" sz="2400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dirty="0" err="1">
                <a:solidFill>
                  <a:srgbClr val="111111"/>
                </a:solidFill>
                <a:latin typeface="Arial" panose="020B0604020202020204" pitchFamily="34" charset="0"/>
              </a:rPr>
              <a:t>oggetti</a:t>
            </a:r>
            <a:r>
              <a:rPr lang="en-US" altLang="ja-JP" sz="2400" dirty="0">
                <a:solidFill>
                  <a:srgbClr val="111111"/>
                </a:solidFill>
                <a:latin typeface="Arial" panose="020B0604020202020204" pitchFamily="34" charset="0"/>
              </a:rPr>
              <a:t> di </a:t>
            </a:r>
            <a:r>
              <a:rPr lang="en-US" altLang="ja-JP" sz="2400" dirty="0" err="1">
                <a:solidFill>
                  <a:srgbClr val="111111"/>
                </a:solidFill>
                <a:latin typeface="Arial" panose="020B0604020202020204" pitchFamily="34" charset="0"/>
              </a:rPr>
              <a:t>piccole</a:t>
            </a:r>
            <a:r>
              <a:rPr lang="en-US" altLang="ja-JP" sz="2400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dirty="0" err="1">
                <a:solidFill>
                  <a:srgbClr val="111111"/>
                </a:solidFill>
                <a:latin typeface="Arial" panose="020B0604020202020204" pitchFamily="34" charset="0"/>
              </a:rPr>
              <a:t>dimensioni</a:t>
            </a:r>
            <a:r>
              <a:rPr lang="en-US" altLang="ja-JP" sz="2400" dirty="0">
                <a:solidFill>
                  <a:srgbClr val="111111"/>
                </a:solidFill>
                <a:latin typeface="Arial" panose="020B0604020202020204" pitchFamily="34" charset="0"/>
              </a:rPr>
              <a:t> al </a:t>
            </a:r>
            <a:r>
              <a:rPr lang="en-US" altLang="ja-JP" sz="2400" dirty="0" err="1">
                <a:solidFill>
                  <a:srgbClr val="111111"/>
                </a:solidFill>
                <a:latin typeface="Arial" panose="020B0604020202020204" pitchFamily="34" charset="0"/>
              </a:rPr>
              <a:t>buio</a:t>
            </a:r>
            <a:r>
              <a:rPr lang="en-US" altLang="ja-JP" sz="2400" dirty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  <a:endParaRPr lang="en-US" altLang="it-IT" sz="2400" dirty="0">
              <a:solidFill>
                <a:srgbClr val="11111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0" name="Rettangolo 2">
            <a:extLst>
              <a:ext uri="{FF2B5EF4-FFF2-40B4-BE49-F238E27FC236}">
                <a16:creationId xmlns:a16="http://schemas.microsoft.com/office/drawing/2014/main" id="{3605D2BE-B53A-43EE-9B70-6C5968DBA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418014"/>
            <a:ext cx="36004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" panose="020B0604020202020204" pitchFamily="34" charset="0"/>
              </a:rPr>
              <a:t>Legge degli inversi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" panose="020B0604020202020204" pitchFamily="34" charset="0"/>
              </a:rPr>
              <a:t>al quadrato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it-IT" altLang="it-IT" sz="4400" baseline="-250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4400">
                <a:solidFill>
                  <a:srgbClr val="000000"/>
                </a:solidFill>
                <a:latin typeface="Arial" panose="020B0604020202020204" pitchFamily="34" charset="0"/>
              </a:rPr>
              <a:t>/I</a:t>
            </a:r>
            <a:r>
              <a:rPr lang="it-IT" altLang="it-IT" sz="4400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it-IT" altLang="it-IT" sz="4400">
                <a:solidFill>
                  <a:srgbClr val="000000"/>
                </a:solidFill>
                <a:latin typeface="Arial" panose="020B0604020202020204" pitchFamily="34" charset="0"/>
              </a:rPr>
              <a:t> = r</a:t>
            </a:r>
            <a:r>
              <a:rPr lang="it-IT" altLang="it-IT" sz="4400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it-IT" altLang="it-IT" sz="4400" baseline="30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it-IT" altLang="it-IT" sz="4400">
                <a:solidFill>
                  <a:srgbClr val="000000"/>
                </a:solidFill>
                <a:latin typeface="Arial" panose="020B0604020202020204" pitchFamily="34" charset="0"/>
              </a:rPr>
              <a:t> / r</a:t>
            </a:r>
            <a:r>
              <a:rPr lang="it-IT" altLang="it-IT" sz="4400" baseline="-25000">
                <a:solidFill>
                  <a:srgbClr val="000000"/>
                </a:solidFill>
                <a:latin typeface="Arial" panose="020B0604020202020204" pitchFamily="34" charset="0"/>
              </a:rPr>
              <a:t>1 </a:t>
            </a:r>
            <a:r>
              <a:rPr lang="it-IT" altLang="it-IT" sz="4400" baseline="30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it-IT" altLang="it-IT" sz="4400" baseline="30000">
              <a:latin typeface="Arial" panose="020B0604020202020204" pitchFamily="34" charset="0"/>
            </a:endParaRPr>
          </a:p>
        </p:txBody>
      </p:sp>
      <p:sp>
        <p:nvSpPr>
          <p:cNvPr id="24581" name="CasellaDiTesto 1">
            <a:extLst>
              <a:ext uri="{FF2B5EF4-FFF2-40B4-BE49-F238E27FC236}">
                <a16:creationId xmlns:a16="http://schemas.microsoft.com/office/drawing/2014/main" id="{951A2E49-FF2F-4756-A52C-979ECCB7B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139701"/>
            <a:ext cx="9834744" cy="6771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800" b="1" dirty="0" err="1">
                <a:latin typeface="Comic Sans MS" panose="030F0702030302020204" pitchFamily="66" charset="0"/>
              </a:rPr>
              <a:t>Esempi</a:t>
            </a:r>
            <a:r>
              <a:rPr lang="en-GB" altLang="en-US" sz="3800" b="1" dirty="0">
                <a:latin typeface="Comic Sans MS" panose="030F0702030302020204" pitchFamily="66" charset="0"/>
              </a:rPr>
              <a:t> di </a:t>
            </a:r>
            <a:r>
              <a:rPr lang="en-GB" altLang="en-US" sz="3800" b="1" dirty="0" err="1">
                <a:latin typeface="Comic Sans MS" panose="030F0702030302020204" pitchFamily="66" charset="0"/>
              </a:rPr>
              <a:t>utilizzo</a:t>
            </a:r>
            <a:r>
              <a:rPr lang="en-GB" altLang="en-US" sz="3800" b="1" dirty="0">
                <a:latin typeface="Comic Sans MS" panose="030F0702030302020204" pitchFamily="66" charset="0"/>
              </a:rPr>
              <a:t> </a:t>
            </a:r>
            <a:r>
              <a:rPr lang="en-GB" altLang="en-US" sz="3800" b="1" dirty="0" err="1">
                <a:latin typeface="Comic Sans MS" panose="030F0702030302020204" pitchFamily="66" charset="0"/>
              </a:rPr>
              <a:t>dell’intensità</a:t>
            </a:r>
            <a:r>
              <a:rPr lang="en-GB" altLang="en-US" sz="3800" b="1" dirty="0">
                <a:latin typeface="Comic Sans MS" panose="030F0702030302020204" pitchFamily="66" charset="0"/>
              </a:rPr>
              <a:t> del </a:t>
            </a:r>
            <a:r>
              <a:rPr lang="en-GB" altLang="en-US" sz="3800" b="1" dirty="0" err="1">
                <a:latin typeface="Comic Sans MS" panose="030F0702030302020204" pitchFamily="66" charset="0"/>
              </a:rPr>
              <a:t>suono</a:t>
            </a:r>
            <a:endParaRPr lang="en-GB" altLang="en-US" sz="3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3A561CD9-54FE-41F6-AD05-B89C87912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189" y="188914"/>
            <a:ext cx="7667625" cy="579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b="1" dirty="0">
                <a:solidFill>
                  <a:srgbClr val="A22235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b="1" dirty="0" err="1">
                <a:latin typeface="Comic Sans MS" panose="030F0702030302020204" pitchFamily="66" charset="0"/>
                <a:ea typeface="MS PGothic" panose="020B0600070205080204" pitchFamily="34" charset="-128"/>
              </a:rPr>
              <a:t>Intensità</a:t>
            </a:r>
            <a:r>
              <a:rPr lang="en-US" altLang="it-IT" b="1" dirty="0">
                <a:latin typeface="Comic Sans MS" panose="030F0702030302020204" pitchFamily="66" charset="0"/>
                <a:ea typeface="MS PGothic" panose="020B0600070205080204" pitchFamily="34" charset="-128"/>
              </a:rPr>
              <a:t> e volume del </a:t>
            </a:r>
            <a:r>
              <a:rPr lang="en-US" altLang="it-IT" b="1" dirty="0" err="1">
                <a:latin typeface="Comic Sans MS" panose="030F0702030302020204" pitchFamily="66" charset="0"/>
                <a:ea typeface="MS PGothic" panose="020B0600070205080204" pitchFamily="34" charset="-128"/>
              </a:rPr>
              <a:t>suono</a:t>
            </a:r>
            <a:r>
              <a:rPr lang="en-US" altLang="it-IT" b="1" dirty="0">
                <a:latin typeface="Comic Sans MS" panose="030F0702030302020204" pitchFamily="66" charset="0"/>
                <a:ea typeface="MS PGothic" panose="020B0600070205080204" pitchFamily="34" charset="-128"/>
              </a:rPr>
              <a:t>. I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BCDDB453-45D4-45C1-A0A7-3DF4BC6EE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189038"/>
            <a:ext cx="86106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800" b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Un suono che ci sembra due volte più forte (volume doppio) di un altro, in realtà, è dieci volte più intenso. Ovvero la nostra percezione del suono è tale che </a:t>
            </a:r>
            <a:r>
              <a:rPr lang="en-US" altLang="it-IT" sz="2800" b="1">
                <a:solidFill>
                  <a:srgbClr val="0000FF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un aumento uniforme del volume corrisponde ad un fattore moltiplicativo (x 10) delle intensità</a:t>
            </a:r>
            <a:r>
              <a:rPr lang="en-US" altLang="it-IT" sz="2800" b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800" b="1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Il volume è misurato attraverso il livello di intensità di un’onda sonora.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800" b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Per definire i livelli di intensità si utilizza una scala logaritmica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96E31C-6650-A130-F492-D19D5BE7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" y="128770"/>
            <a:ext cx="10363200" cy="147430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Topics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not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exhaustive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 on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waves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medicine and biomedicine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D0A971-99A6-EC1F-932F-EBEE37EB1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" y="1797167"/>
            <a:ext cx="11211340" cy="4983195"/>
          </a:xfrm>
        </p:spPr>
        <p:txBody>
          <a:bodyPr/>
          <a:lstStyle/>
          <a:p>
            <a:pPr marL="0" indent="0">
              <a:lnSpc>
                <a:spcPct val="130000"/>
              </a:lnSpc>
              <a:spcBef>
                <a:spcPts val="0"/>
              </a:spcBef>
            </a:pPr>
            <a:r>
              <a:rPr lang="it-IT" sz="2000" dirty="0"/>
              <a:t> </a:t>
            </a:r>
            <a:r>
              <a:rPr lang="it-IT" sz="2000" dirty="0" err="1"/>
              <a:t>Mechanical</a:t>
            </a:r>
            <a:r>
              <a:rPr lang="it-IT" sz="2000" dirty="0"/>
              <a:t> </a:t>
            </a:r>
            <a:r>
              <a:rPr lang="it-IT" sz="2000" dirty="0" err="1"/>
              <a:t>waves</a:t>
            </a:r>
            <a:r>
              <a:rPr lang="it-IT" sz="2000" dirty="0"/>
              <a:t> : </a:t>
            </a:r>
            <a:r>
              <a:rPr lang="it-IT" sz="2000" b="1" dirty="0" err="1"/>
              <a:t>ultrasounds</a:t>
            </a:r>
            <a:r>
              <a:rPr lang="it-IT" sz="2000" dirty="0"/>
              <a:t> 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</a:pPr>
            <a:r>
              <a:rPr lang="it-IT" sz="2000" dirty="0"/>
              <a:t> </a:t>
            </a:r>
            <a:r>
              <a:rPr lang="it-IT" sz="2000" dirty="0" err="1"/>
              <a:t>Electromechanical</a:t>
            </a:r>
            <a:r>
              <a:rPr lang="it-IT" sz="2000" dirty="0"/>
              <a:t> </a:t>
            </a:r>
            <a:r>
              <a:rPr lang="it-IT" sz="2000" dirty="0" err="1"/>
              <a:t>waves</a:t>
            </a:r>
            <a:r>
              <a:rPr lang="it-IT" sz="2000" dirty="0"/>
              <a:t>/</a:t>
            </a:r>
            <a:r>
              <a:rPr lang="it-IT" sz="2000" dirty="0" err="1"/>
              <a:t>transduced</a:t>
            </a:r>
            <a:r>
              <a:rPr lang="it-IT" sz="2000" dirty="0"/>
              <a:t> : </a:t>
            </a:r>
            <a:r>
              <a:rPr lang="it-IT" sz="2000" b="1" dirty="0" err="1"/>
              <a:t>electrocardiogram</a:t>
            </a:r>
            <a:r>
              <a:rPr lang="it-IT" sz="2000" dirty="0"/>
              <a:t> (ECG)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</a:pPr>
            <a:r>
              <a:rPr lang="it-IT" sz="2000" dirty="0"/>
              <a:t> </a:t>
            </a:r>
            <a:r>
              <a:rPr lang="it-IT" sz="2000" dirty="0" err="1"/>
              <a:t>Electromechanical</a:t>
            </a:r>
            <a:r>
              <a:rPr lang="it-IT" sz="2000" dirty="0"/>
              <a:t> </a:t>
            </a:r>
            <a:r>
              <a:rPr lang="it-IT" sz="2000" dirty="0" err="1"/>
              <a:t>waves</a:t>
            </a:r>
            <a:r>
              <a:rPr lang="it-IT" sz="2000" dirty="0"/>
              <a:t>/</a:t>
            </a:r>
            <a:r>
              <a:rPr lang="it-IT" sz="2000" dirty="0" err="1"/>
              <a:t>transduced</a:t>
            </a:r>
            <a:r>
              <a:rPr lang="it-IT" sz="2000" dirty="0"/>
              <a:t> : </a:t>
            </a:r>
            <a:r>
              <a:rPr lang="it-IT" sz="2000" b="1" dirty="0" err="1"/>
              <a:t>electroencephalogram</a:t>
            </a:r>
            <a:r>
              <a:rPr lang="it-IT" sz="2000" dirty="0"/>
              <a:t> (EEG)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</a:pPr>
            <a:r>
              <a:rPr lang="it-IT" sz="2000" dirty="0"/>
              <a:t> </a:t>
            </a:r>
            <a:r>
              <a:rPr lang="it-IT" sz="2000" dirty="0" err="1"/>
              <a:t>Electromagnetic</a:t>
            </a:r>
            <a:r>
              <a:rPr lang="it-IT" sz="2000" dirty="0"/>
              <a:t> </a:t>
            </a:r>
            <a:r>
              <a:rPr lang="it-IT" sz="2000" dirty="0" err="1"/>
              <a:t>waves</a:t>
            </a:r>
            <a:r>
              <a:rPr lang="it-IT" sz="2000" dirty="0"/>
              <a:t>, </a:t>
            </a:r>
            <a:r>
              <a:rPr lang="it-IT" sz="2000" dirty="0">
                <a:solidFill>
                  <a:srgbClr val="C00000"/>
                </a:solidFill>
              </a:rPr>
              <a:t>imaging</a:t>
            </a:r>
            <a:r>
              <a:rPr lang="it-IT" sz="2000" dirty="0"/>
              <a:t> with </a:t>
            </a:r>
            <a:r>
              <a:rPr lang="it-IT" sz="2000" dirty="0" err="1">
                <a:solidFill>
                  <a:srgbClr val="C00000"/>
                </a:solidFill>
              </a:rPr>
              <a:t>ionizing</a:t>
            </a:r>
            <a:r>
              <a:rPr lang="it-IT" sz="2000" dirty="0"/>
              <a:t> </a:t>
            </a:r>
            <a:r>
              <a:rPr lang="it-IT" sz="2000" dirty="0" err="1"/>
              <a:t>radiations</a:t>
            </a:r>
            <a:r>
              <a:rPr lang="it-IT" sz="2000" dirty="0"/>
              <a:t> : X-rays, </a:t>
            </a:r>
            <a:r>
              <a:rPr lang="it-IT" sz="2000" b="1" dirty="0" err="1"/>
              <a:t>Computed</a:t>
            </a:r>
            <a:r>
              <a:rPr lang="it-IT" sz="2000" b="1" dirty="0"/>
              <a:t> </a:t>
            </a:r>
            <a:r>
              <a:rPr lang="it-IT" sz="2000" b="1" dirty="0" err="1"/>
              <a:t>Tomography</a:t>
            </a:r>
            <a:r>
              <a:rPr lang="it-IT" sz="2000" b="1" dirty="0"/>
              <a:t> </a:t>
            </a:r>
            <a:r>
              <a:rPr lang="it-IT" sz="2000" dirty="0"/>
              <a:t>(CT), </a:t>
            </a:r>
            <a:r>
              <a:rPr lang="it-IT" sz="2000" dirty="0" err="1"/>
              <a:t>Positron</a:t>
            </a:r>
            <a:r>
              <a:rPr lang="it-IT" sz="2000" dirty="0"/>
              <a:t> </a:t>
            </a:r>
            <a:r>
              <a:rPr lang="it-IT" sz="2000" dirty="0" err="1"/>
              <a:t>Emission</a:t>
            </a:r>
            <a:r>
              <a:rPr lang="it-IT" sz="2000" dirty="0"/>
              <a:t> </a:t>
            </a:r>
            <a:r>
              <a:rPr lang="it-IT" sz="2000" dirty="0" err="1"/>
              <a:t>Tomography</a:t>
            </a:r>
            <a:r>
              <a:rPr lang="it-IT" sz="2000" dirty="0"/>
              <a:t> (</a:t>
            </a:r>
            <a:r>
              <a:rPr lang="it-IT" sz="2000" b="1" dirty="0"/>
              <a:t>PET</a:t>
            </a:r>
            <a:r>
              <a:rPr lang="it-IT" sz="2000" dirty="0"/>
              <a:t>), Single </a:t>
            </a:r>
            <a:r>
              <a:rPr lang="it-IT" sz="2000" dirty="0" err="1"/>
              <a:t>Photon</a:t>
            </a:r>
            <a:r>
              <a:rPr lang="it-IT" sz="2000" dirty="0"/>
              <a:t> </a:t>
            </a:r>
            <a:r>
              <a:rPr lang="it-IT" sz="2000" dirty="0" err="1"/>
              <a:t>Emission</a:t>
            </a:r>
            <a:r>
              <a:rPr lang="it-IT" sz="2000" dirty="0"/>
              <a:t> </a:t>
            </a:r>
            <a:r>
              <a:rPr lang="it-IT" sz="2000" dirty="0" err="1"/>
              <a:t>Computed</a:t>
            </a:r>
            <a:r>
              <a:rPr lang="it-IT" sz="2000" dirty="0"/>
              <a:t> </a:t>
            </a:r>
            <a:r>
              <a:rPr lang="it-IT" sz="2000" dirty="0" err="1"/>
              <a:t>Tomography</a:t>
            </a:r>
            <a:r>
              <a:rPr lang="it-IT" sz="2000" dirty="0"/>
              <a:t> (</a:t>
            </a:r>
            <a:r>
              <a:rPr lang="it-IT" sz="2000" b="1" dirty="0"/>
              <a:t>SPECT</a:t>
            </a:r>
            <a:r>
              <a:rPr lang="it-IT" sz="2000" dirty="0"/>
              <a:t>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</a:pPr>
            <a:r>
              <a:rPr lang="it-IT" sz="2000" dirty="0"/>
              <a:t> </a:t>
            </a:r>
            <a:r>
              <a:rPr lang="it-IT" sz="2000" dirty="0" err="1"/>
              <a:t>Electromagnetic</a:t>
            </a:r>
            <a:r>
              <a:rPr lang="it-IT" sz="2000" dirty="0"/>
              <a:t> </a:t>
            </a:r>
            <a:r>
              <a:rPr lang="it-IT" sz="2000" dirty="0" err="1"/>
              <a:t>waves</a:t>
            </a:r>
            <a:r>
              <a:rPr lang="it-IT" sz="2000" dirty="0"/>
              <a:t>, </a:t>
            </a:r>
            <a:r>
              <a:rPr lang="it-IT" sz="2000" dirty="0">
                <a:solidFill>
                  <a:srgbClr val="C00000"/>
                </a:solidFill>
              </a:rPr>
              <a:t>imaging</a:t>
            </a:r>
            <a:r>
              <a:rPr lang="it-IT" sz="2000" dirty="0"/>
              <a:t> with </a:t>
            </a:r>
            <a:r>
              <a:rPr lang="it-IT" sz="2000" dirty="0">
                <a:solidFill>
                  <a:srgbClr val="C00000"/>
                </a:solidFill>
              </a:rPr>
              <a:t>non ionizing </a:t>
            </a:r>
            <a:r>
              <a:rPr lang="it-IT" sz="2000" dirty="0"/>
              <a:t>radiations : </a:t>
            </a:r>
            <a:r>
              <a:rPr lang="it-IT" sz="2000" b="1" dirty="0"/>
              <a:t>Magnetic Resonance</a:t>
            </a:r>
            <a:endParaRPr lang="it-IT" sz="200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</a:pPr>
            <a:r>
              <a:rPr lang="it-IT" sz="2000" dirty="0"/>
              <a:t> </a:t>
            </a:r>
            <a:r>
              <a:rPr lang="it-IT" sz="2000" dirty="0" err="1"/>
              <a:t>Electromagnetic</a:t>
            </a:r>
            <a:r>
              <a:rPr lang="it-IT" sz="2000" dirty="0"/>
              <a:t> </a:t>
            </a:r>
            <a:r>
              <a:rPr lang="it-IT" sz="2000" dirty="0" err="1"/>
              <a:t>waves</a:t>
            </a:r>
            <a:r>
              <a:rPr lang="it-IT" sz="2000" dirty="0"/>
              <a:t>  for </a:t>
            </a:r>
            <a:r>
              <a:rPr lang="it-IT" sz="2000" dirty="0">
                <a:solidFill>
                  <a:srgbClr val="C00000"/>
                </a:solidFill>
              </a:rPr>
              <a:t>therapy</a:t>
            </a:r>
            <a:r>
              <a:rPr lang="it-IT" sz="2000" dirty="0"/>
              <a:t> with </a:t>
            </a:r>
            <a:r>
              <a:rPr lang="it-IT" sz="2000" dirty="0" err="1">
                <a:solidFill>
                  <a:srgbClr val="C00000"/>
                </a:solidFill>
              </a:rPr>
              <a:t>ionizing</a:t>
            </a:r>
            <a:r>
              <a:rPr lang="it-IT" sz="2000" dirty="0"/>
              <a:t> </a:t>
            </a:r>
            <a:r>
              <a:rPr lang="it-IT" sz="2000" dirty="0" err="1"/>
              <a:t>radiations</a:t>
            </a:r>
            <a:r>
              <a:rPr lang="it-IT" sz="2000" dirty="0"/>
              <a:t> : </a:t>
            </a:r>
            <a:r>
              <a:rPr lang="it-IT" sz="2000" b="1" dirty="0" err="1"/>
              <a:t>radiotherapy</a:t>
            </a:r>
            <a:r>
              <a:rPr lang="it-IT" sz="2000" b="1" dirty="0"/>
              <a:t>, </a:t>
            </a:r>
            <a:r>
              <a:rPr lang="it-IT" sz="2000" b="1" dirty="0" err="1"/>
              <a:t>nuclear</a:t>
            </a:r>
            <a:r>
              <a:rPr lang="it-IT" sz="2000" b="1" dirty="0"/>
              <a:t> medicine, </a:t>
            </a:r>
            <a:r>
              <a:rPr lang="it-IT" sz="2000" b="1" dirty="0" err="1"/>
              <a:t>hadron</a:t>
            </a:r>
            <a:r>
              <a:rPr lang="it-IT" sz="2000" b="1" dirty="0"/>
              <a:t> therapy </a:t>
            </a:r>
            <a:r>
              <a:rPr lang="it-IT" sz="2000" dirty="0"/>
              <a:t>(CNAO), </a:t>
            </a:r>
            <a:r>
              <a:rPr lang="it-IT" sz="2000" b="1" dirty="0" err="1"/>
              <a:t>brachytherapy</a:t>
            </a:r>
            <a:r>
              <a:rPr lang="it-IT" sz="2000" dirty="0"/>
              <a:t>, Boron </a:t>
            </a:r>
            <a:r>
              <a:rPr lang="it-IT" sz="2000" dirty="0" err="1"/>
              <a:t>Neutron</a:t>
            </a:r>
            <a:r>
              <a:rPr lang="it-IT" sz="2000" dirty="0"/>
              <a:t> Capture Therapy-</a:t>
            </a:r>
            <a:r>
              <a:rPr lang="it-IT" sz="2000" b="1" dirty="0"/>
              <a:t>BNCT </a:t>
            </a:r>
            <a:r>
              <a:rPr lang="it-IT" sz="2000" dirty="0"/>
              <a:t>(CNAO and LENA)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</a:pPr>
            <a:r>
              <a:rPr lang="it-IT" sz="2000" dirty="0"/>
              <a:t> Electromagnetic/Mechanical waves  for </a:t>
            </a:r>
            <a:r>
              <a:rPr lang="it-IT" sz="2000" dirty="0">
                <a:solidFill>
                  <a:srgbClr val="C00000"/>
                </a:solidFill>
              </a:rPr>
              <a:t>therapy</a:t>
            </a:r>
            <a:r>
              <a:rPr lang="it-IT" sz="2000" dirty="0"/>
              <a:t> with </a:t>
            </a:r>
            <a:r>
              <a:rPr lang="it-IT" sz="2000" dirty="0">
                <a:solidFill>
                  <a:srgbClr val="C00000"/>
                </a:solidFill>
              </a:rPr>
              <a:t>non ionizing </a:t>
            </a:r>
            <a:r>
              <a:rPr lang="it-IT" sz="2000" dirty="0"/>
              <a:t>radiations : </a:t>
            </a:r>
            <a:r>
              <a:rPr lang="it-IT" sz="2000" i="1" dirty="0">
                <a:solidFill>
                  <a:srgbClr val="0000FF"/>
                </a:solidFill>
              </a:rPr>
              <a:t>focused ultrasounds, low-frequency electromagnetic fields</a:t>
            </a:r>
            <a:r>
              <a:rPr lang="it-IT" sz="2000" dirty="0"/>
              <a:t>, magneto-fluid hyperthermia</a:t>
            </a:r>
            <a:endParaRPr lang="it-IT" sz="200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</a:pP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 Other applications of electromagnetic waves : dosimetry, radiation protection, laser therapy , photodynamic therapy,</a:t>
            </a:r>
            <a:r>
              <a:rPr lang="it-IT" sz="2000" b="1" dirty="0"/>
              <a:t> </a:t>
            </a:r>
            <a:r>
              <a:rPr lang="it-IT" sz="2000" i="1" dirty="0">
                <a:solidFill>
                  <a:schemeClr val="accent2">
                    <a:lumMod val="50000"/>
                  </a:schemeClr>
                </a:solidFill>
              </a:rPr>
              <a:t>Optical Imaging</a:t>
            </a:r>
          </a:p>
        </p:txBody>
      </p:sp>
    </p:spTree>
    <p:extLst>
      <p:ext uri="{BB962C8B-B14F-4D97-AF65-F5344CB8AC3E}">
        <p14:creationId xmlns:p14="http://schemas.microsoft.com/office/powerpoint/2010/main" val="203797406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>
            <a:extLst>
              <a:ext uri="{FF2B5EF4-FFF2-40B4-BE49-F238E27FC236}">
                <a16:creationId xmlns:a16="http://schemas.microsoft.com/office/drawing/2014/main" id="{7C7627DE-E84D-4C3B-98C7-511EC13FE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2235201"/>
            <a:ext cx="441960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La </a:t>
            </a:r>
            <a:r>
              <a:rPr lang="en-US" altLang="it-IT" sz="2200" b="1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quantità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l-GR" altLang="it-IT" sz="2200" b="1" i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β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è </a:t>
            </a:r>
            <a:r>
              <a:rPr lang="en-US" altLang="it-IT" sz="2200" b="1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detta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bel; di </a:t>
            </a:r>
            <a:r>
              <a:rPr lang="en-US" altLang="it-IT" sz="2200" b="1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solito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2200" b="1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si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2200" b="1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usa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il decibel, dB,  </a:t>
            </a:r>
            <a:r>
              <a:rPr lang="en-US" altLang="it-IT" sz="2200" b="1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che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2200" b="1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corrisponde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a un decimo di bel.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Il volume di un </a:t>
            </a:r>
            <a:r>
              <a:rPr lang="en-US" altLang="ja-JP" sz="2200" b="1" dirty="0" err="1">
                <a:solidFill>
                  <a:srgbClr val="111111"/>
                </a:solidFill>
                <a:latin typeface="Arial" panose="020B0604020202020204" pitchFamily="34" charset="0"/>
              </a:rPr>
              <a:t>suono</a:t>
            </a:r>
            <a:r>
              <a:rPr lang="en-US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200" b="1" dirty="0" err="1">
                <a:solidFill>
                  <a:srgbClr val="111111"/>
                </a:solidFill>
                <a:latin typeface="Arial" panose="020B0604020202020204" pitchFamily="34" charset="0"/>
              </a:rPr>
              <a:t>raddoppia</a:t>
            </a:r>
            <a:r>
              <a:rPr lang="en-US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200" b="1" dirty="0" err="1">
                <a:solidFill>
                  <a:srgbClr val="111111"/>
                </a:solidFill>
                <a:latin typeface="Arial" panose="020B0604020202020204" pitchFamily="34" charset="0"/>
              </a:rPr>
              <a:t>ogni</a:t>
            </a:r>
            <a:r>
              <a:rPr lang="en-US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 volta </a:t>
            </a:r>
            <a:r>
              <a:rPr lang="en-US" altLang="ja-JP" sz="2200" b="1" dirty="0" err="1">
                <a:solidFill>
                  <a:srgbClr val="111111"/>
                </a:solidFill>
                <a:latin typeface="Arial" panose="020B0604020202020204" pitchFamily="34" charset="0"/>
              </a:rPr>
              <a:t>che</a:t>
            </a:r>
            <a:r>
              <a:rPr lang="en-US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 il </a:t>
            </a:r>
            <a:r>
              <a:rPr lang="en-US" altLang="ja-JP" sz="2200" b="1" dirty="0" err="1">
                <a:solidFill>
                  <a:srgbClr val="111111"/>
                </a:solidFill>
                <a:latin typeface="Arial" panose="020B0604020202020204" pitchFamily="34" charset="0"/>
              </a:rPr>
              <a:t>livello</a:t>
            </a:r>
            <a:r>
              <a:rPr lang="en-US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 di </a:t>
            </a:r>
            <a:r>
              <a:rPr lang="en-US" altLang="ja-JP" sz="2200" b="1" dirty="0" err="1">
                <a:solidFill>
                  <a:srgbClr val="111111"/>
                </a:solidFill>
                <a:latin typeface="Arial" panose="020B0604020202020204" pitchFamily="34" charset="0"/>
              </a:rPr>
              <a:t>intensità</a:t>
            </a:r>
            <a:r>
              <a:rPr lang="en-US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200" b="1" dirty="0" err="1">
                <a:solidFill>
                  <a:srgbClr val="111111"/>
                </a:solidFill>
                <a:latin typeface="Arial" panose="020B0604020202020204" pitchFamily="34" charset="0"/>
              </a:rPr>
              <a:t>aumenta</a:t>
            </a:r>
            <a:r>
              <a:rPr lang="en-US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 di 10 </a:t>
            </a:r>
            <a:r>
              <a:rPr lang="en-US" altLang="ja-JP" sz="2200" b="1" dirty="0" err="1">
                <a:solidFill>
                  <a:srgbClr val="111111"/>
                </a:solidFill>
                <a:latin typeface="Arial" panose="020B0604020202020204" pitchFamily="34" charset="0"/>
              </a:rPr>
              <a:t>dB.</a:t>
            </a:r>
            <a:endParaRPr lang="el-GR" altLang="it-IT" sz="2200" b="1" dirty="0">
              <a:solidFill>
                <a:srgbClr val="11111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8676" name="Picture 6">
            <a:extLst>
              <a:ext uri="{FF2B5EF4-FFF2-40B4-BE49-F238E27FC236}">
                <a16:creationId xmlns:a16="http://schemas.microsoft.com/office/drawing/2014/main" id="{8F8337DF-15EF-437D-8972-D9A288D4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8" y="665164"/>
            <a:ext cx="2970213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ttangolo 4">
            <a:extLst>
              <a:ext uri="{FF2B5EF4-FFF2-40B4-BE49-F238E27FC236}">
                <a16:creationId xmlns:a16="http://schemas.microsoft.com/office/drawing/2014/main" id="{BD9E7E40-2A16-4228-9300-774C9489F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1" y="5529264"/>
            <a:ext cx="1109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I = 100 I</a:t>
            </a:r>
            <a:r>
              <a:rPr lang="it-IT" altLang="it-IT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I = 10 I</a:t>
            </a:r>
            <a:r>
              <a:rPr lang="it-IT" altLang="it-IT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endParaRPr lang="it-IT" altLang="it-IT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" panose="020B0604020202020204" pitchFamily="34" charset="0"/>
              </a:rPr>
              <a:t>I = I</a:t>
            </a:r>
            <a:r>
              <a:rPr lang="it-IT" altLang="it-IT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pic>
        <p:nvPicPr>
          <p:cNvPr id="28678" name="Picture 7">
            <a:extLst>
              <a:ext uri="{FF2B5EF4-FFF2-40B4-BE49-F238E27FC236}">
                <a16:creationId xmlns:a16="http://schemas.microsoft.com/office/drawing/2014/main" id="{25EA1FE9-F110-432A-AFD1-9AC789A34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4234" b="27335"/>
          <a:stretch>
            <a:fillRect/>
          </a:stretch>
        </p:blipFill>
        <p:spPr bwMode="auto">
          <a:xfrm>
            <a:off x="1631951" y="866776"/>
            <a:ext cx="525621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A52F0438-820F-B57C-01BD-3C0A235E4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80" y="5144543"/>
            <a:ext cx="44196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it-IT" sz="2200" b="1" i="1" dirty="0">
                <a:solidFill>
                  <a:srgbClr val="111111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I</a:t>
            </a:r>
            <a:r>
              <a:rPr lang="en-US" altLang="it-IT" sz="2200" b="1" baseline="-25000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0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è il </a:t>
            </a:r>
            <a:r>
              <a:rPr lang="en-US" altLang="it-IT" sz="2200" b="1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valore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2200" b="1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minimo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sz="2200" b="1" dirty="0" err="1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rilevabile</a:t>
            </a:r>
            <a:r>
              <a:rPr lang="en-US" altLang="it-IT" sz="2200" b="1" dirty="0">
                <a:solidFill>
                  <a:srgbClr val="11111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dell</a:t>
            </a:r>
            <a:r>
              <a:rPr lang="fr-FR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200" b="1" dirty="0" err="1">
                <a:solidFill>
                  <a:srgbClr val="111111"/>
                </a:solidFill>
                <a:latin typeface="Arial" panose="020B0604020202020204" pitchFamily="34" charset="0"/>
              </a:rPr>
              <a:t>intensità</a:t>
            </a:r>
            <a:r>
              <a:rPr lang="en-US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 di un </a:t>
            </a:r>
            <a:r>
              <a:rPr lang="en-US" altLang="ja-JP" sz="2200" b="1" dirty="0" err="1">
                <a:solidFill>
                  <a:srgbClr val="111111"/>
                </a:solidFill>
                <a:latin typeface="Arial" panose="020B0604020202020204" pitchFamily="34" charset="0"/>
              </a:rPr>
              <a:t>suono</a:t>
            </a:r>
            <a:r>
              <a:rPr lang="en-US" altLang="ja-JP" sz="2200" b="1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endParaRPr lang="en-US" altLang="it-IT" sz="2200" b="1" dirty="0">
              <a:solidFill>
                <a:srgbClr val="11111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8ECE007-995D-7DBF-EEAD-CF2935EA2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73" y="6056614"/>
            <a:ext cx="1964170" cy="41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E21F1B91-E2D6-E4E0-6D16-269ECFF63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209" y="130423"/>
            <a:ext cx="7667625" cy="579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t-IT" b="1" dirty="0">
                <a:solidFill>
                  <a:srgbClr val="A22235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en-US" altLang="it-IT" b="1" dirty="0" err="1">
                <a:latin typeface="Comic Sans MS" panose="030F0702030302020204" pitchFamily="66" charset="0"/>
                <a:ea typeface="MS PGothic" panose="020B0600070205080204" pitchFamily="34" charset="-128"/>
              </a:rPr>
              <a:t>Intensità</a:t>
            </a:r>
            <a:r>
              <a:rPr lang="en-US" altLang="it-IT" b="1" dirty="0">
                <a:latin typeface="Comic Sans MS" panose="030F0702030302020204" pitchFamily="66" charset="0"/>
                <a:ea typeface="MS PGothic" panose="020B0600070205080204" pitchFamily="34" charset="-128"/>
              </a:rPr>
              <a:t> e volume del </a:t>
            </a:r>
            <a:r>
              <a:rPr lang="en-US" altLang="it-IT" b="1" dirty="0" err="1">
                <a:latin typeface="Comic Sans MS" panose="030F0702030302020204" pitchFamily="66" charset="0"/>
                <a:ea typeface="MS PGothic" panose="020B0600070205080204" pitchFamily="34" charset="-128"/>
              </a:rPr>
              <a:t>suono</a:t>
            </a:r>
            <a:r>
              <a:rPr lang="en-US" altLang="it-IT" b="1" dirty="0">
                <a:latin typeface="Comic Sans MS" panose="030F0702030302020204" pitchFamily="66" charset="0"/>
                <a:ea typeface="MS PGothic" panose="020B0600070205080204" pitchFamily="34" charset="-128"/>
              </a:rPr>
              <a:t>. II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AB9674-A41B-9503-8916-3E60CEAC8CDC}"/>
              </a:ext>
            </a:extLst>
          </p:cNvPr>
          <p:cNvSpPr txBox="1"/>
          <p:nvPr/>
        </p:nvSpPr>
        <p:spPr>
          <a:xfrm>
            <a:off x="3297517" y="1887220"/>
            <a:ext cx="5232523" cy="2011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Concetti base 5 : </a:t>
            </a:r>
          </a:p>
          <a:p>
            <a:pPr algn="ctr">
              <a:lnSpc>
                <a:spcPct val="150000"/>
              </a:lnSpc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Gli Ultrasuoni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2645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A434AD-CB64-46F2-8CB6-BE4F7534B085}"/>
              </a:ext>
            </a:extLst>
          </p:cNvPr>
          <p:cNvSpPr txBox="1"/>
          <p:nvPr/>
        </p:nvSpPr>
        <p:spPr>
          <a:xfrm>
            <a:off x="2882783" y="87695"/>
            <a:ext cx="5006499" cy="7386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Suono : Ultrasuoni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C086031-1CBF-4F68-923F-4D633A74EBF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11813" r="10259" b="45879"/>
          <a:stretch/>
        </p:blipFill>
        <p:spPr bwMode="auto">
          <a:xfrm>
            <a:off x="1847528" y="1124744"/>
            <a:ext cx="5832648" cy="208823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6EE2693E-5F8C-4CB3-A8FE-8FDFCF89278F}"/>
              </a:ext>
            </a:extLst>
          </p:cNvPr>
          <p:cNvSpPr/>
          <p:nvPr/>
        </p:nvSpPr>
        <p:spPr>
          <a:xfrm>
            <a:off x="6096000" y="2420888"/>
            <a:ext cx="1296144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E2ED55-21E6-4F77-905F-587695CCFC87}"/>
              </a:ext>
            </a:extLst>
          </p:cNvPr>
          <p:cNvSpPr txBox="1"/>
          <p:nvPr/>
        </p:nvSpPr>
        <p:spPr>
          <a:xfrm>
            <a:off x="1882008" y="3463825"/>
            <a:ext cx="859722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 err="1"/>
              <a:t>Fenomeni</a:t>
            </a:r>
            <a:r>
              <a:rPr lang="en-GB" sz="2000" b="1" dirty="0"/>
              <a:t> </a:t>
            </a:r>
            <a:r>
              <a:rPr lang="en-GB" sz="2000" b="1" dirty="0" err="1"/>
              <a:t>riguardanti</a:t>
            </a:r>
            <a:r>
              <a:rPr lang="en-GB" sz="2000" b="1" dirty="0"/>
              <a:t> </a:t>
            </a:r>
            <a:r>
              <a:rPr lang="en-GB" sz="2000" b="1" dirty="0" err="1"/>
              <a:t>gli</a:t>
            </a:r>
            <a:r>
              <a:rPr lang="en-GB" sz="2000" b="1" dirty="0"/>
              <a:t> </a:t>
            </a:r>
            <a:r>
              <a:rPr lang="en-GB" sz="2000" b="1" dirty="0" err="1"/>
              <a:t>ultrasuoni</a:t>
            </a:r>
            <a:r>
              <a:rPr lang="en-GB" sz="2000" b="1" dirty="0"/>
              <a:t> </a:t>
            </a:r>
            <a:r>
              <a:rPr lang="en-GB" sz="2000" dirty="0"/>
              <a:t>(come </a:t>
            </a:r>
            <a:r>
              <a:rPr lang="en-GB" sz="2000" dirty="0" err="1"/>
              <a:t>tutte</a:t>
            </a:r>
            <a:r>
              <a:rPr lang="en-GB" sz="2000" dirty="0"/>
              <a:t> le </a:t>
            </a:r>
            <a:r>
              <a:rPr lang="en-GB" sz="2000" dirty="0" err="1"/>
              <a:t>altre</a:t>
            </a:r>
            <a:r>
              <a:rPr lang="en-GB" sz="2000" dirty="0"/>
              <a:t> </a:t>
            </a:r>
            <a:r>
              <a:rPr lang="en-GB" sz="2000" dirty="0" err="1"/>
              <a:t>Onde</a:t>
            </a:r>
            <a:r>
              <a:rPr lang="en-GB" sz="2000" dirty="0"/>
              <a:t> Meccaniche)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</a:p>
          <a:p>
            <a:pPr>
              <a:lnSpc>
                <a:spcPct val="120000"/>
              </a:lnSpc>
            </a:pPr>
            <a:r>
              <a:rPr lang="en-GB" sz="2000" dirty="0" err="1"/>
              <a:t>incidono</a:t>
            </a:r>
            <a:r>
              <a:rPr lang="en-GB" sz="2000" dirty="0"/>
              <a:t> </a:t>
            </a:r>
            <a:r>
              <a:rPr lang="en-GB" sz="2000" dirty="0" err="1"/>
              <a:t>su</a:t>
            </a:r>
            <a:r>
              <a:rPr lang="en-GB" sz="2000" dirty="0"/>
              <a:t> un mezzo (</a:t>
            </a:r>
            <a:r>
              <a:rPr lang="en-GB" sz="2000" dirty="0" err="1"/>
              <a:t>corpo</a:t>
            </a:r>
            <a:r>
              <a:rPr lang="en-GB" sz="2000" dirty="0"/>
              <a:t> </a:t>
            </a:r>
            <a:r>
              <a:rPr lang="en-GB" sz="2000" dirty="0" err="1"/>
              <a:t>umano</a:t>
            </a:r>
            <a:r>
              <a:rPr lang="en-GB" sz="2000" dirty="0"/>
              <a:t>) :</a:t>
            </a:r>
          </a:p>
          <a:p>
            <a:pPr>
              <a:lnSpc>
                <a:spcPct val="120000"/>
              </a:lnSpc>
            </a:pPr>
            <a:endParaRPr lang="en-GB" sz="2000" dirty="0"/>
          </a:p>
          <a:p>
            <a:pPr indent="-285750">
              <a:lnSpc>
                <a:spcPct val="120000"/>
              </a:lnSpc>
              <a:buFontTx/>
              <a:buChar char="-"/>
            </a:pPr>
            <a:r>
              <a:rPr lang="en-GB" sz="2000" b="1" dirty="0" err="1">
                <a:solidFill>
                  <a:srgbClr val="0000FF"/>
                </a:solidFill>
              </a:rPr>
              <a:t>Assorbimento</a:t>
            </a:r>
            <a:endParaRPr lang="en-GB" sz="2000" b="1" dirty="0">
              <a:solidFill>
                <a:srgbClr val="0000FF"/>
              </a:solidFill>
            </a:endParaRPr>
          </a:p>
          <a:p>
            <a:pPr indent="-285750">
              <a:lnSpc>
                <a:spcPct val="120000"/>
              </a:lnSpc>
              <a:buFontTx/>
              <a:buChar char="-"/>
            </a:pPr>
            <a:r>
              <a:rPr lang="en-GB" sz="2000" b="1" dirty="0" err="1">
                <a:solidFill>
                  <a:srgbClr val="0000FF"/>
                </a:solidFill>
              </a:rPr>
              <a:t>Riflessione</a:t>
            </a:r>
            <a:endParaRPr lang="en-GB" sz="2000" b="1" dirty="0">
              <a:solidFill>
                <a:srgbClr val="0000FF"/>
              </a:solidFill>
            </a:endParaRPr>
          </a:p>
          <a:p>
            <a:pPr indent="-285750">
              <a:lnSpc>
                <a:spcPct val="120000"/>
              </a:lnSpc>
              <a:buFontTx/>
              <a:buChar char="-"/>
            </a:pPr>
            <a:r>
              <a:rPr lang="en-GB" sz="2000" b="1" dirty="0" err="1">
                <a:solidFill>
                  <a:srgbClr val="0000FF"/>
                </a:solidFill>
              </a:rPr>
              <a:t>Diffusione</a:t>
            </a:r>
            <a:endParaRPr lang="en-GB" sz="2000" b="1" dirty="0">
              <a:solidFill>
                <a:srgbClr val="0000FF"/>
              </a:solidFill>
            </a:endParaRPr>
          </a:p>
          <a:p>
            <a:pPr indent="-285750">
              <a:lnSpc>
                <a:spcPct val="120000"/>
              </a:lnSpc>
              <a:buFontTx/>
              <a:buChar char="-"/>
            </a:pPr>
            <a:r>
              <a:rPr lang="en-GB" sz="2000" b="1" dirty="0"/>
              <a:t>(</a:t>
            </a:r>
            <a:r>
              <a:rPr lang="en-GB" sz="2000" b="1" dirty="0" err="1"/>
              <a:t>rifrazione</a:t>
            </a:r>
            <a:r>
              <a:rPr lang="en-GB" sz="2000" b="1" dirty="0"/>
              <a:t>)</a:t>
            </a:r>
          </a:p>
          <a:p>
            <a:endParaRPr lang="en-GB" dirty="0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1B38ED84-B33D-4C35-8292-A2CE611E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76" y="3911428"/>
            <a:ext cx="384810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B9C6C55F-250F-48D8-9FAD-D562BA59CADE}"/>
              </a:ext>
            </a:extLst>
          </p:cNvPr>
          <p:cNvGrpSpPr/>
          <p:nvPr/>
        </p:nvGrpSpPr>
        <p:grpSpPr>
          <a:xfrm>
            <a:off x="8098388" y="764705"/>
            <a:ext cx="2246084" cy="1484443"/>
            <a:chOff x="4948238" y="3662363"/>
            <a:chExt cx="3944937" cy="2935287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935B15C0-BA31-461A-9757-5AC47573C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238" y="3662363"/>
              <a:ext cx="3944937" cy="142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4761778A-613A-4BAB-B857-183FB0717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938" y="5073650"/>
              <a:ext cx="3932237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33FFE326-95E0-4EE3-AC3F-02DD13D36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22" y="2336785"/>
            <a:ext cx="2309755" cy="121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A434AD-CB64-46F2-8CB6-BE4F7534B085}"/>
              </a:ext>
            </a:extLst>
          </p:cNvPr>
          <p:cNvSpPr txBox="1"/>
          <p:nvPr/>
        </p:nvSpPr>
        <p:spPr>
          <a:xfrm>
            <a:off x="3771901" y="260351"/>
            <a:ext cx="6237605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Assorbimento di Ultrasuoni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63CB01-CBBA-491D-AFA5-8924E0F527B1}"/>
              </a:ext>
            </a:extLst>
          </p:cNvPr>
          <p:cNvSpPr txBox="1"/>
          <p:nvPr/>
        </p:nvSpPr>
        <p:spPr>
          <a:xfrm>
            <a:off x="1960093" y="1196752"/>
            <a:ext cx="7585731" cy="2570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b="1" dirty="0" err="1">
                <a:solidFill>
                  <a:srgbClr val="0000FF"/>
                </a:solidFill>
              </a:rPr>
              <a:t>Assorbimento</a:t>
            </a:r>
            <a:endParaRPr lang="en-GB" sz="22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200" dirty="0" err="1"/>
              <a:t>Dovuto</a:t>
            </a:r>
            <a:r>
              <a:rPr lang="en-GB" sz="2200" dirty="0"/>
              <a:t> al </a:t>
            </a:r>
            <a:r>
              <a:rPr lang="en-GB" sz="2200" dirty="0" err="1"/>
              <a:t>comportamento</a:t>
            </a:r>
            <a:r>
              <a:rPr lang="en-GB" sz="2200" dirty="0"/>
              <a:t> </a:t>
            </a:r>
            <a:r>
              <a:rPr lang="en-GB" sz="2200" dirty="0" err="1"/>
              <a:t>visco-elastico</a:t>
            </a:r>
            <a:r>
              <a:rPr lang="en-GB" sz="2200" dirty="0"/>
              <a:t> del mezzo</a:t>
            </a:r>
          </a:p>
          <a:p>
            <a:pPr>
              <a:lnSpc>
                <a:spcPct val="150000"/>
              </a:lnSpc>
            </a:pPr>
            <a:r>
              <a:rPr lang="en-GB" sz="2200" i="1" dirty="0">
                <a:solidFill>
                  <a:srgbClr val="C00000"/>
                </a:solidFill>
              </a:rPr>
              <a:t>I(x) = I(0) e</a:t>
            </a:r>
            <a:r>
              <a:rPr lang="en-GB" sz="2200" i="1" baseline="30000" dirty="0">
                <a:solidFill>
                  <a:srgbClr val="C00000"/>
                </a:solidFill>
              </a:rPr>
              <a:t>-</a:t>
            </a:r>
            <a:r>
              <a:rPr lang="en-GB" sz="2200" i="1" baseline="30000" dirty="0" err="1">
                <a:solidFill>
                  <a:srgbClr val="C00000"/>
                </a:solidFill>
              </a:rPr>
              <a:t>kx</a:t>
            </a:r>
            <a:r>
              <a:rPr lang="en-GB" sz="2200" i="1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La </a:t>
            </a:r>
            <a:r>
              <a:rPr lang="en-GB" sz="2200" dirty="0" err="1"/>
              <a:t>costante</a:t>
            </a:r>
            <a:r>
              <a:rPr lang="en-GB" sz="2200" dirty="0"/>
              <a:t> di </a:t>
            </a:r>
            <a:r>
              <a:rPr lang="en-GB" sz="2200" dirty="0" err="1"/>
              <a:t>assorbimento</a:t>
            </a:r>
            <a:r>
              <a:rPr lang="en-GB" sz="2200" dirty="0"/>
              <a:t> k </a:t>
            </a:r>
            <a:r>
              <a:rPr lang="en-GB" sz="2200" dirty="0" err="1"/>
              <a:t>aumenta</a:t>
            </a:r>
            <a:r>
              <a:rPr lang="en-GB" sz="2200" dirty="0"/>
              <a:t> con la </a:t>
            </a:r>
            <a:r>
              <a:rPr lang="en-GB" sz="2200" dirty="0" err="1"/>
              <a:t>frequenza</a:t>
            </a:r>
            <a:r>
              <a:rPr lang="en-GB" sz="2200" dirty="0"/>
              <a:t> f e </a:t>
            </a:r>
            <a:r>
              <a:rPr lang="en-GB" sz="2200" dirty="0" err="1"/>
              <a:t>alle</a:t>
            </a:r>
            <a:r>
              <a:rPr lang="en-GB" sz="2200" dirty="0"/>
              <a:t> </a:t>
            </a:r>
          </a:p>
          <a:p>
            <a:pPr>
              <a:lnSpc>
                <a:spcPct val="150000"/>
              </a:lnSpc>
            </a:pPr>
            <a:r>
              <a:rPr lang="en-GB" sz="2200" dirty="0" err="1"/>
              <a:t>frequenze</a:t>
            </a:r>
            <a:r>
              <a:rPr lang="en-GB" sz="2200" dirty="0"/>
              <a:t> di interesse </a:t>
            </a:r>
            <a:r>
              <a:rPr lang="en-GB" sz="2200" dirty="0" err="1"/>
              <a:t>diagnostico</a:t>
            </a:r>
            <a:r>
              <a:rPr lang="en-GB" sz="2200" dirty="0"/>
              <a:t> </a:t>
            </a:r>
            <a:r>
              <a:rPr lang="en-GB" sz="2200" dirty="0" err="1"/>
              <a:t>dipende</a:t>
            </a:r>
            <a:r>
              <a:rPr lang="en-GB" sz="2200" dirty="0"/>
              <a:t> dal mezzo </a:t>
            </a:r>
            <a:r>
              <a:rPr lang="en-GB" sz="2200" dirty="0" err="1"/>
              <a:t>attraversato</a:t>
            </a:r>
            <a:endParaRPr lang="en-GB" sz="2200" dirty="0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D16B77F9-336D-4508-8C55-30F87B2C1B4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45203" r="56128" b="27543"/>
          <a:stretch/>
        </p:blipFill>
        <p:spPr bwMode="auto">
          <a:xfrm>
            <a:off x="3215680" y="4055540"/>
            <a:ext cx="5760640" cy="2542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627508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A434AD-CB64-46F2-8CB6-BE4F7534B085}"/>
              </a:ext>
            </a:extLst>
          </p:cNvPr>
          <p:cNvSpPr txBox="1"/>
          <p:nvPr/>
        </p:nvSpPr>
        <p:spPr>
          <a:xfrm>
            <a:off x="3431704" y="116633"/>
            <a:ext cx="559640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Riflessione di Ultrasuoni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263CB01-CBBA-491D-AFA5-8924E0F527B1}"/>
                  </a:ext>
                </a:extLst>
              </p:cNvPr>
              <p:cNvSpPr txBox="1"/>
              <p:nvPr/>
            </p:nvSpPr>
            <p:spPr>
              <a:xfrm>
                <a:off x="1631504" y="908720"/>
                <a:ext cx="8488734" cy="3812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100" b="1" dirty="0">
                    <a:solidFill>
                      <a:srgbClr val="0000FF"/>
                    </a:solidFill>
                  </a:rPr>
                  <a:t>Riflessione</a:t>
                </a:r>
              </a:p>
              <a:p>
                <a:r>
                  <a:rPr lang="en-GB" sz="2000" dirty="0"/>
                  <a:t>Si ha una </a:t>
                </a:r>
                <a:r>
                  <a:rPr lang="en-GB" sz="2000" dirty="0" err="1"/>
                  <a:t>riflessione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parziale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dell’onda</a:t>
                </a:r>
                <a:r>
                  <a:rPr lang="en-GB" sz="2000" dirty="0"/>
                  <a:t> </a:t>
                </a:r>
                <a:r>
                  <a:rPr lang="en-GB" sz="2000" dirty="0" err="1"/>
                  <a:t>quando</a:t>
                </a:r>
                <a:r>
                  <a:rPr lang="en-GB" sz="2000" dirty="0"/>
                  <a:t> </a:t>
                </a:r>
                <a:r>
                  <a:rPr lang="en-GB" sz="2000" dirty="0" err="1"/>
                  <a:t>questa</a:t>
                </a:r>
                <a:r>
                  <a:rPr lang="en-GB" sz="2000" dirty="0"/>
                  <a:t> </a:t>
                </a:r>
                <a:r>
                  <a:rPr lang="en-GB" sz="2000" dirty="0" err="1"/>
                  <a:t>incontra</a:t>
                </a:r>
                <a:r>
                  <a:rPr lang="en-GB" sz="2000" dirty="0"/>
                  <a:t> </a:t>
                </a:r>
              </a:p>
              <a:p>
                <a:r>
                  <a:rPr lang="en-GB" sz="2000" dirty="0"/>
                  <a:t>la </a:t>
                </a:r>
                <a:r>
                  <a:rPr lang="en-GB" sz="2000" dirty="0" err="1"/>
                  <a:t>superficie</a:t>
                </a:r>
                <a:r>
                  <a:rPr lang="en-GB" sz="2000" dirty="0"/>
                  <a:t> di </a:t>
                </a:r>
                <a:r>
                  <a:rPr lang="en-GB" sz="2000" dirty="0" err="1"/>
                  <a:t>separazione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fra</a:t>
                </a:r>
                <a:r>
                  <a:rPr lang="en-GB" sz="2000" dirty="0"/>
                  <a:t> due </a:t>
                </a:r>
                <a:r>
                  <a:rPr lang="en-GB" sz="2000" dirty="0" err="1"/>
                  <a:t>mezzi</a:t>
                </a:r>
                <a:r>
                  <a:rPr lang="en-GB" sz="2000" dirty="0"/>
                  <a:t> con </a:t>
                </a:r>
                <a:r>
                  <a:rPr lang="en-GB" sz="2000" dirty="0" err="1"/>
                  <a:t>caratteristiche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acustiche</a:t>
                </a:r>
                <a:endParaRPr lang="en-GB" sz="2000" dirty="0"/>
              </a:p>
              <a:p>
                <a:r>
                  <a:rPr lang="en-GB" sz="2000" dirty="0"/>
                  <a:t>diverse (</a:t>
                </a:r>
                <a:r>
                  <a:rPr lang="en-GB" sz="2000" dirty="0" err="1"/>
                  <a:t>diversa</a:t>
                </a:r>
                <a:r>
                  <a:rPr lang="en-GB" sz="2000" dirty="0"/>
                  <a:t> </a:t>
                </a:r>
                <a:r>
                  <a:rPr lang="en-GB" sz="2000" dirty="0" err="1"/>
                  <a:t>densità</a:t>
                </a:r>
                <a:r>
                  <a:rPr lang="en-GB" sz="2000" dirty="0"/>
                  <a:t> </a:t>
                </a:r>
                <a:r>
                  <a:rPr lang="en-GB" sz="2000" dirty="0">
                    <a:sym typeface="Symbol" panose="05050102010706020507" pitchFamily="18" charset="2"/>
                  </a:rPr>
                  <a:t> </a:t>
                </a:r>
                <a:r>
                  <a:rPr lang="en-GB" sz="2000" dirty="0"/>
                  <a:t>e/o </a:t>
                </a:r>
                <a:r>
                  <a:rPr lang="en-GB" sz="2000" dirty="0" err="1"/>
                  <a:t>velocità</a:t>
                </a:r>
                <a:r>
                  <a:rPr lang="en-GB" sz="2000" dirty="0"/>
                  <a:t> v di </a:t>
                </a:r>
                <a:r>
                  <a:rPr lang="en-GB" sz="2000" dirty="0" err="1"/>
                  <a:t>propagazione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dell’onda</a:t>
                </a:r>
                <a:r>
                  <a:rPr lang="en-GB" sz="2000" dirty="0"/>
                  <a:t>). </a:t>
                </a:r>
              </a:p>
              <a:p>
                <a:r>
                  <a:rPr lang="en-GB" sz="2000" dirty="0"/>
                  <a:t>Le due </a:t>
                </a:r>
                <a:r>
                  <a:rPr lang="en-GB" sz="2000" dirty="0" err="1"/>
                  <a:t>grandezze</a:t>
                </a:r>
                <a:r>
                  <a:rPr lang="en-GB" sz="2000" dirty="0"/>
                  <a:t> </a:t>
                </a:r>
                <a:r>
                  <a:rPr lang="en-GB" sz="2000" dirty="0" err="1"/>
                  <a:t>determinano</a:t>
                </a:r>
                <a:r>
                  <a:rPr lang="en-GB" sz="2000" dirty="0"/>
                  <a:t> </a:t>
                </a:r>
                <a:r>
                  <a:rPr lang="en-GB" sz="2000" dirty="0" err="1"/>
                  <a:t>l’impedenza</a:t>
                </a:r>
                <a:r>
                  <a:rPr lang="en-GB" sz="2000" dirty="0"/>
                  <a:t> </a:t>
                </a:r>
                <a:r>
                  <a:rPr lang="en-GB" sz="2000" dirty="0" err="1"/>
                  <a:t>acustica</a:t>
                </a:r>
                <a:r>
                  <a:rPr lang="en-GB" sz="2000" dirty="0"/>
                  <a:t> del mezzo :</a:t>
                </a:r>
              </a:p>
              <a:p>
                <a:r>
                  <a:rPr lang="en-GB" sz="2000" dirty="0"/>
                  <a:t>Z = </a:t>
                </a:r>
                <a:r>
                  <a:rPr lang="en-GB" sz="2000" dirty="0">
                    <a:sym typeface="Symbol" panose="05050102010706020507" pitchFamily="18" charset="2"/>
                  </a:rPr>
                  <a:t> v</a:t>
                </a:r>
              </a:p>
              <a:p>
                <a:r>
                  <a:rPr lang="en-GB" sz="2000" dirty="0" err="1">
                    <a:sym typeface="Symbol" panose="05050102010706020507" pitchFamily="18" charset="2"/>
                  </a:rPr>
                  <a:t>Quindi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riflessione</a:t>
                </a:r>
                <a:r>
                  <a:rPr lang="en-GB" sz="2000" dirty="0">
                    <a:sym typeface="Symbol" panose="05050102010706020507" pitchFamily="18" charset="2"/>
                  </a:rPr>
                  <a:t>  </a:t>
                </a:r>
                <a:r>
                  <a:rPr lang="en-GB" sz="2000" b="1" dirty="0">
                    <a:sym typeface="Wingdings" panose="05000000000000000000" pitchFamily="2" charset="2"/>
                  </a:rPr>
                  <a:t>&lt; --- </a:t>
                </a:r>
                <a:r>
                  <a:rPr lang="en-GB" sz="2000" b="1" dirty="0">
                    <a:sym typeface="Symbol" panose="05050102010706020507" pitchFamily="18" charset="2"/>
                  </a:rPr>
                  <a:t>&gt;   </a:t>
                </a:r>
                <a:r>
                  <a:rPr lang="en-GB" sz="2000" dirty="0" err="1">
                    <a:sym typeface="Symbol" panose="05050102010706020507" pitchFamily="18" charset="2"/>
                  </a:rPr>
                  <a:t>quando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l’onda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incontra</a:t>
                </a:r>
                <a:r>
                  <a:rPr lang="en-GB" sz="2000" dirty="0">
                    <a:sym typeface="Symbol" panose="05050102010706020507" pitchFamily="18" charset="2"/>
                  </a:rPr>
                  <a:t> la </a:t>
                </a:r>
                <a:r>
                  <a:rPr lang="en-GB" sz="2000" dirty="0" err="1">
                    <a:sym typeface="Symbol" panose="05050102010706020507" pitchFamily="18" charset="2"/>
                  </a:rPr>
                  <a:t>superficie</a:t>
                </a:r>
                <a:r>
                  <a:rPr lang="en-GB" sz="2000" dirty="0">
                    <a:sym typeface="Symbol" panose="05050102010706020507" pitchFamily="18" charset="2"/>
                  </a:rPr>
                  <a:t> di </a:t>
                </a:r>
                <a:r>
                  <a:rPr lang="en-GB" sz="2000" dirty="0" err="1">
                    <a:sym typeface="Symbol" panose="05050102010706020507" pitchFamily="18" charset="2"/>
                  </a:rPr>
                  <a:t>sep.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fra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</a:p>
              <a:p>
                <a:r>
                  <a:rPr lang="en-GB" sz="2000" dirty="0">
                    <a:sym typeface="Symbol" panose="05050102010706020507" pitchFamily="18" charset="2"/>
                  </a:rPr>
                  <a:t>2 </a:t>
                </a:r>
                <a:r>
                  <a:rPr lang="en-GB" sz="2000" dirty="0" err="1">
                    <a:sym typeface="Symbol" panose="05050102010706020507" pitchFamily="18" charset="2"/>
                  </a:rPr>
                  <a:t>mezzi</a:t>
                </a:r>
                <a:r>
                  <a:rPr lang="en-GB" sz="2000" dirty="0">
                    <a:sym typeface="Symbol" panose="05050102010706020507" pitchFamily="18" charset="2"/>
                  </a:rPr>
                  <a:t> con Z </a:t>
                </a:r>
                <a:r>
                  <a:rPr lang="en-GB" sz="2000" dirty="0" err="1">
                    <a:sym typeface="Symbol" panose="05050102010706020507" pitchFamily="18" charset="2"/>
                  </a:rPr>
                  <a:t>diversa</a:t>
                </a:r>
                <a:r>
                  <a:rPr lang="en-GB" sz="2000" dirty="0">
                    <a:sym typeface="Symbol" panose="05050102010706020507" pitchFamily="18" charset="2"/>
                  </a:rPr>
                  <a:t>. </a:t>
                </a:r>
                <a:r>
                  <a:rPr lang="en-GB" sz="2000" dirty="0" err="1">
                    <a:sym typeface="Symbol" panose="05050102010706020507" pitchFamily="18" charset="2"/>
                  </a:rPr>
                  <a:t>L’indice</a:t>
                </a:r>
                <a:r>
                  <a:rPr lang="en-GB" sz="2000" dirty="0">
                    <a:sym typeface="Symbol" panose="05050102010706020507" pitchFamily="18" charset="2"/>
                  </a:rPr>
                  <a:t> di </a:t>
                </a:r>
                <a:r>
                  <a:rPr lang="en-GB" sz="2000" dirty="0" err="1">
                    <a:sym typeface="Symbol" panose="05050102010706020507" pitchFamily="18" charset="2"/>
                  </a:rPr>
                  <a:t>riflessione</a:t>
                </a:r>
                <a:r>
                  <a:rPr lang="en-GB" sz="2000" dirty="0">
                    <a:sym typeface="Symbol" panose="05050102010706020507" pitchFamily="18" charset="2"/>
                  </a:rPr>
                  <a:t> (</a:t>
                </a:r>
                <a:r>
                  <a:rPr lang="en-GB" sz="2000" dirty="0" err="1">
                    <a:sym typeface="Symbol" panose="05050102010706020507" pitchFamily="18" charset="2"/>
                  </a:rPr>
                  <a:t>entità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della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riflessione</a:t>
                </a:r>
                <a:r>
                  <a:rPr lang="en-GB" sz="2000" dirty="0">
                    <a:sym typeface="Symbol" panose="05050102010706020507" pitchFamily="18" charset="2"/>
                  </a:rPr>
                  <a:t>) è </a:t>
                </a:r>
                <a:r>
                  <a:rPr lang="en-GB" sz="2000" dirty="0" err="1">
                    <a:sym typeface="Symbol" panose="05050102010706020507" pitchFamily="18" charset="2"/>
                  </a:rPr>
                  <a:t>dato</a:t>
                </a:r>
                <a:r>
                  <a:rPr lang="en-GB" sz="2000" dirty="0">
                    <a:sym typeface="Symbol" panose="05050102010706020507" pitchFamily="18" charset="2"/>
                  </a:rPr>
                  <a:t> da 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𝑅</m:t>
                      </m:r>
                      <m:r>
                        <a:rPr lang="en-GB" sz="2000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0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0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dirty="0">
                  <a:sym typeface="Symbol" panose="05050102010706020507" pitchFamily="18" charset="2"/>
                </a:endParaRPr>
              </a:p>
              <a:p>
                <a:r>
                  <a:rPr lang="en-GB" sz="2000" dirty="0">
                    <a:sym typeface="Symbol" panose="05050102010706020507" pitchFamily="18" charset="2"/>
                  </a:rPr>
                  <a:t>Aria-</a:t>
                </a:r>
                <a:r>
                  <a:rPr lang="en-GB" sz="2000" dirty="0" err="1">
                    <a:sym typeface="Symbol" panose="05050102010706020507" pitchFamily="18" charset="2"/>
                  </a:rPr>
                  <a:t>tessuto</a:t>
                </a:r>
                <a:r>
                  <a:rPr lang="en-GB" sz="2000" dirty="0">
                    <a:sym typeface="Symbol" panose="05050102010706020507" pitchFamily="18" charset="2"/>
                  </a:rPr>
                  <a:t> : </a:t>
                </a:r>
                <a:r>
                  <a:rPr lang="en-GB" sz="2000" dirty="0" err="1">
                    <a:sym typeface="Symbol" panose="05050102010706020507" pitchFamily="18" charset="2"/>
                  </a:rPr>
                  <a:t>grande</a:t>
                </a:r>
                <a:r>
                  <a:rPr lang="en-GB" sz="2000" dirty="0">
                    <a:sym typeface="Symbol" panose="05050102010706020507" pitchFamily="18" charset="2"/>
                  </a:rPr>
                  <a:t> Z = Z</a:t>
                </a:r>
                <a:r>
                  <a:rPr lang="en-GB" sz="2000" baseline="-25000" dirty="0">
                    <a:sym typeface="Symbol" panose="05050102010706020507" pitchFamily="18" charset="2"/>
                  </a:rPr>
                  <a:t>1</a:t>
                </a:r>
                <a:r>
                  <a:rPr lang="en-GB" sz="2000" dirty="0">
                    <a:sym typeface="Symbol" panose="05050102010706020507" pitchFamily="18" charset="2"/>
                  </a:rPr>
                  <a:t>-Z</a:t>
                </a:r>
                <a:r>
                  <a:rPr lang="en-GB" sz="2000" baseline="-25000" dirty="0">
                    <a:sym typeface="Symbol" panose="05050102010706020507" pitchFamily="18" charset="2"/>
                  </a:rPr>
                  <a:t>2</a:t>
                </a:r>
                <a:r>
                  <a:rPr lang="en-GB" sz="2000" dirty="0">
                    <a:sym typeface="Symbol" panose="05050102010706020507" pitchFamily="18" charset="2"/>
                  </a:rPr>
                  <a:t> , e </a:t>
                </a:r>
                <a:r>
                  <a:rPr lang="en-GB" sz="2000" dirty="0" err="1">
                    <a:sym typeface="Symbol" panose="05050102010706020507" pitchFamily="18" charset="2"/>
                  </a:rPr>
                  <a:t>quindi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tutta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l’energia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viene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riflessa</a:t>
                </a:r>
                <a:endParaRPr lang="en-GB" sz="2000" dirty="0">
                  <a:sym typeface="Symbol" panose="05050102010706020507" pitchFamily="18" charset="2"/>
                </a:endParaRPr>
              </a:p>
              <a:p>
                <a:r>
                  <a:rPr lang="en-GB" sz="2000" dirty="0" err="1">
                    <a:sym typeface="Symbol" panose="05050102010706020507" pitchFamily="18" charset="2"/>
                  </a:rPr>
                  <a:t>Sangue-tessuto</a:t>
                </a:r>
                <a:r>
                  <a:rPr lang="en-GB" sz="2000" dirty="0">
                    <a:sym typeface="Symbol" panose="05050102010706020507" pitchFamily="18" charset="2"/>
                  </a:rPr>
                  <a:t> : </a:t>
                </a:r>
                <a:r>
                  <a:rPr lang="en-GB" sz="2000" dirty="0" err="1">
                    <a:sym typeface="Symbol" panose="05050102010706020507" pitchFamily="18" charset="2"/>
                  </a:rPr>
                  <a:t>piccola</a:t>
                </a:r>
                <a:r>
                  <a:rPr lang="en-GB" sz="2000" dirty="0">
                    <a:sym typeface="Symbol" panose="05050102010706020507" pitchFamily="18" charset="2"/>
                  </a:rPr>
                  <a:t> Z e </a:t>
                </a:r>
                <a:r>
                  <a:rPr lang="en-GB" sz="2000" dirty="0" err="1">
                    <a:sym typeface="Symbol" panose="05050102010706020507" pitchFamily="18" charset="2"/>
                  </a:rPr>
                  <a:t>quindi</a:t>
                </a:r>
                <a:r>
                  <a:rPr lang="en-GB" sz="2000" dirty="0">
                    <a:sym typeface="Symbol" panose="05050102010706020507" pitchFamily="18" charset="2"/>
                  </a:rPr>
                  <a:t> </a:t>
                </a:r>
                <a:r>
                  <a:rPr lang="en-GB" sz="2000" dirty="0" err="1">
                    <a:sym typeface="Symbol" panose="05050102010706020507" pitchFamily="18" charset="2"/>
                  </a:rPr>
                  <a:t>I</a:t>
                </a:r>
                <a:r>
                  <a:rPr lang="en-GB" sz="2000" baseline="-25000" dirty="0" err="1">
                    <a:sym typeface="Symbol" panose="05050102010706020507" pitchFamily="18" charset="2"/>
                  </a:rPr>
                  <a:t>rifl</a:t>
                </a:r>
                <a:r>
                  <a:rPr lang="en-GB" sz="2000" dirty="0">
                    <a:sym typeface="Symbol" panose="05050102010706020507" pitchFamily="18" charset="2"/>
                  </a:rPr>
                  <a:t> = 0.01 </a:t>
                </a:r>
                <a:r>
                  <a:rPr lang="en-GB" sz="2000" dirty="0" err="1">
                    <a:sym typeface="Symbol" panose="05050102010706020507" pitchFamily="18" charset="2"/>
                  </a:rPr>
                  <a:t>I</a:t>
                </a:r>
                <a:r>
                  <a:rPr lang="en-GB" sz="2000" baseline="-25000" dirty="0" err="1">
                    <a:sym typeface="Symbol" panose="05050102010706020507" pitchFamily="18" charset="2"/>
                  </a:rPr>
                  <a:t>inc</a:t>
                </a:r>
                <a:r>
                  <a:rPr lang="en-GB" sz="2000" baseline="-25000" dirty="0">
                    <a:sym typeface="Symbol" panose="05050102010706020507" pitchFamily="18" charset="2"/>
                  </a:rPr>
                  <a:t>  </a:t>
                </a:r>
                <a:r>
                  <a:rPr lang="en-GB" sz="2000" dirty="0">
                    <a:sym typeface="Symbol" panose="05050102010706020507" pitchFamily="18" charset="2"/>
                  </a:rPr>
                  <a:t>(</a:t>
                </a:r>
                <a:r>
                  <a:rPr lang="en-GB" sz="2000" dirty="0" err="1">
                    <a:sym typeface="Symbol" panose="05050102010706020507" pitchFamily="18" charset="2"/>
                  </a:rPr>
                  <a:t>riflessione</a:t>
                </a:r>
                <a:r>
                  <a:rPr lang="en-GB" sz="2000" dirty="0">
                    <a:sym typeface="Symbol" panose="05050102010706020507" pitchFamily="18" charset="2"/>
                  </a:rPr>
                  <a:t> quasi </a:t>
                </a:r>
                <a:r>
                  <a:rPr lang="en-GB" sz="2000" dirty="0" err="1">
                    <a:sym typeface="Symbol" panose="05050102010706020507" pitchFamily="18" charset="2"/>
                  </a:rPr>
                  <a:t>nulla</a:t>
                </a:r>
                <a:r>
                  <a:rPr lang="en-GB" sz="2000" dirty="0">
                    <a:sym typeface="Symbol" panose="05050102010706020507" pitchFamily="18" charset="2"/>
                  </a:rPr>
                  <a:t>)</a:t>
                </a:r>
                <a:endParaRPr lang="en-GB" sz="2000" baseline="-25000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263CB01-CBBA-491D-AFA5-8924E0F52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908720"/>
                <a:ext cx="8488734" cy="3812006"/>
              </a:xfrm>
              <a:prstGeom prst="rect">
                <a:avLst/>
              </a:prstGeom>
              <a:blipFill>
                <a:blip r:embed="rId2"/>
                <a:stretch>
                  <a:fillRect l="-862" t="-960" b="-2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C04730F-B72E-430D-9A29-3B757B62801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2" t="30601" r="9597" b="55462"/>
          <a:stretch/>
        </p:blipFill>
        <p:spPr bwMode="auto">
          <a:xfrm>
            <a:off x="2915971" y="4949447"/>
            <a:ext cx="6360058" cy="1821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809799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A434AD-CB64-46F2-8CB6-BE4F7534B085}"/>
              </a:ext>
            </a:extLst>
          </p:cNvPr>
          <p:cNvSpPr txBox="1"/>
          <p:nvPr/>
        </p:nvSpPr>
        <p:spPr>
          <a:xfrm>
            <a:off x="3431705" y="116633"/>
            <a:ext cx="549541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Diffusione di Ultrasuoni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63CB01-CBBA-491D-AFA5-8924E0F527B1}"/>
              </a:ext>
            </a:extLst>
          </p:cNvPr>
          <p:cNvSpPr txBox="1"/>
          <p:nvPr/>
        </p:nvSpPr>
        <p:spPr>
          <a:xfrm>
            <a:off x="1703512" y="908720"/>
            <a:ext cx="82332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dirty="0" err="1">
                <a:solidFill>
                  <a:srgbClr val="0000FF"/>
                </a:solidFill>
              </a:rPr>
              <a:t>Diffusione</a:t>
            </a:r>
            <a:endParaRPr lang="en-GB" sz="2100" b="1" dirty="0">
              <a:solidFill>
                <a:srgbClr val="0000FF"/>
              </a:solidFill>
            </a:endParaRPr>
          </a:p>
          <a:p>
            <a:r>
              <a:rPr lang="en-GB" sz="2100" dirty="0"/>
              <a:t>Si ha </a:t>
            </a:r>
            <a:r>
              <a:rPr lang="en-GB" sz="2100" dirty="0" err="1"/>
              <a:t>quando</a:t>
            </a:r>
            <a:r>
              <a:rPr lang="en-GB" sz="2100" dirty="0"/>
              <a:t> </a:t>
            </a:r>
            <a:r>
              <a:rPr lang="en-GB" sz="2100" dirty="0" err="1"/>
              <a:t>l’onda</a:t>
            </a:r>
            <a:r>
              <a:rPr lang="en-GB" sz="2100" dirty="0"/>
              <a:t> </a:t>
            </a:r>
            <a:r>
              <a:rPr lang="en-GB" sz="2100" dirty="0" err="1"/>
              <a:t>investe</a:t>
            </a:r>
            <a:r>
              <a:rPr lang="en-GB" sz="2100" dirty="0"/>
              <a:t> un </a:t>
            </a:r>
            <a:r>
              <a:rPr lang="en-GB" sz="2100" dirty="0" err="1"/>
              <a:t>oggetto</a:t>
            </a:r>
            <a:r>
              <a:rPr lang="en-GB" sz="2100" dirty="0"/>
              <a:t>, con Z </a:t>
            </a:r>
            <a:r>
              <a:rPr lang="en-GB" sz="2100" dirty="0" err="1"/>
              <a:t>diversa</a:t>
            </a:r>
            <a:r>
              <a:rPr lang="en-GB" sz="2100" dirty="0"/>
              <a:t> dal mezzo, di </a:t>
            </a:r>
          </a:p>
          <a:p>
            <a:r>
              <a:rPr lang="en-GB" sz="2100" dirty="0" err="1">
                <a:sym typeface="Symbol" panose="05050102010706020507" pitchFamily="18" charset="2"/>
              </a:rPr>
              <a:t>dimensioni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piccole</a:t>
            </a:r>
            <a:r>
              <a:rPr lang="en-GB" sz="2100" dirty="0">
                <a:sym typeface="Symbol" panose="05050102010706020507" pitchFamily="18" charset="2"/>
              </a:rPr>
              <a:t> rispetto </a:t>
            </a:r>
            <a:r>
              <a:rPr lang="en-GB" sz="2100" dirty="0" err="1">
                <a:sym typeface="Symbol" panose="05050102010706020507" pitchFamily="18" charset="2"/>
              </a:rPr>
              <a:t>alla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lunghezza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d’onda</a:t>
            </a:r>
            <a:r>
              <a:rPr lang="en-GB" sz="2100" dirty="0">
                <a:sym typeface="Symbol" panose="05050102010706020507" pitchFamily="18" charset="2"/>
              </a:rPr>
              <a:t> . </a:t>
            </a:r>
            <a:r>
              <a:rPr lang="en-GB" sz="2100" dirty="0" err="1">
                <a:sym typeface="Symbol" panose="05050102010706020507" pitchFamily="18" charset="2"/>
              </a:rPr>
              <a:t>L’onda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che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colpisce</a:t>
            </a:r>
            <a:endParaRPr lang="en-GB" sz="2100" dirty="0">
              <a:sym typeface="Symbol" panose="05050102010706020507" pitchFamily="18" charset="2"/>
            </a:endParaRPr>
          </a:p>
          <a:p>
            <a:r>
              <a:rPr lang="en-GB" sz="2100" dirty="0" err="1">
                <a:sym typeface="Symbol" panose="05050102010706020507" pitchFamily="18" charset="2"/>
              </a:rPr>
              <a:t>l’oggetto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viene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riflessa</a:t>
            </a:r>
            <a:r>
              <a:rPr lang="en-GB" sz="2100" dirty="0">
                <a:sym typeface="Symbol" panose="05050102010706020507" pitchFamily="18" charset="2"/>
              </a:rPr>
              <a:t> senza una ben </a:t>
            </a:r>
            <a:r>
              <a:rPr lang="en-GB" sz="2100" dirty="0" err="1">
                <a:sym typeface="Symbol" panose="05050102010706020507" pitchFamily="18" charset="2"/>
              </a:rPr>
              <a:t>precisa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direzione</a:t>
            </a:r>
            <a:r>
              <a:rPr lang="en-GB" sz="2100" dirty="0">
                <a:sym typeface="Symbol" panose="05050102010706020507" pitchFamily="18" charset="2"/>
              </a:rPr>
              <a:t>. In campo </a:t>
            </a:r>
          </a:p>
          <a:p>
            <a:r>
              <a:rPr lang="en-GB" sz="2100" dirty="0" err="1">
                <a:sym typeface="Symbol" panose="05050102010706020507" pitchFamily="18" charset="2"/>
              </a:rPr>
              <a:t>diagnostico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si</a:t>
            </a:r>
            <a:r>
              <a:rPr lang="en-GB" sz="2100" dirty="0">
                <a:sym typeface="Symbol" panose="05050102010706020507" pitchFamily="18" charset="2"/>
              </a:rPr>
              <a:t> ha </a:t>
            </a:r>
            <a:r>
              <a:rPr lang="en-GB" sz="2100" dirty="0" err="1">
                <a:sym typeface="Symbol" panose="05050102010706020507" pitchFamily="18" charset="2"/>
              </a:rPr>
              <a:t>diffusione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quando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un’onda</a:t>
            </a:r>
            <a:r>
              <a:rPr lang="en-GB" sz="2100" dirty="0">
                <a:sym typeface="Symbol" panose="05050102010706020507" pitchFamily="18" charset="2"/>
              </a:rPr>
              <a:t> US (  1 mm) </a:t>
            </a:r>
            <a:r>
              <a:rPr lang="en-GB" sz="2100" dirty="0" err="1">
                <a:sym typeface="Symbol" panose="05050102010706020507" pitchFamily="18" charset="2"/>
              </a:rPr>
              <a:t>colpisce</a:t>
            </a:r>
            <a:r>
              <a:rPr lang="en-GB" sz="2100" dirty="0">
                <a:sym typeface="Symbol" panose="05050102010706020507" pitchFamily="18" charset="2"/>
              </a:rPr>
              <a:t> le</a:t>
            </a:r>
          </a:p>
          <a:p>
            <a:r>
              <a:rPr lang="en-GB" sz="2100" dirty="0" err="1">
                <a:sym typeface="Symbol" panose="05050102010706020507" pitchFamily="18" charset="2"/>
              </a:rPr>
              <a:t>particelle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trasportate</a:t>
            </a:r>
            <a:r>
              <a:rPr lang="en-GB" sz="2100" dirty="0">
                <a:sym typeface="Symbol" panose="05050102010706020507" pitchFamily="18" charset="2"/>
              </a:rPr>
              <a:t> dal </a:t>
            </a:r>
            <a:r>
              <a:rPr lang="en-GB" sz="2100" dirty="0" err="1">
                <a:sym typeface="Symbol" panose="05050102010706020507" pitchFamily="18" charset="2"/>
              </a:rPr>
              <a:t>sangue</a:t>
            </a:r>
            <a:r>
              <a:rPr lang="en-GB" sz="2100" dirty="0">
                <a:sym typeface="Symbol" panose="05050102010706020507" pitchFamily="18" charset="2"/>
              </a:rPr>
              <a:t> (</a:t>
            </a:r>
            <a:r>
              <a:rPr lang="en-GB" sz="2100" dirty="0" err="1">
                <a:sym typeface="Symbol" panose="05050102010706020507" pitchFamily="18" charset="2"/>
              </a:rPr>
              <a:t>eritrociti</a:t>
            </a:r>
            <a:r>
              <a:rPr lang="en-GB" sz="2100" dirty="0">
                <a:sym typeface="Symbol" panose="05050102010706020507" pitchFamily="18" charset="2"/>
              </a:rPr>
              <a:t>, </a:t>
            </a:r>
            <a:r>
              <a:rPr lang="en-GB" sz="2100" dirty="0" err="1">
                <a:sym typeface="Symbol" panose="05050102010706020507" pitchFamily="18" charset="2"/>
              </a:rPr>
              <a:t>piastrine</a:t>
            </a:r>
            <a:r>
              <a:rPr lang="en-GB" sz="2100" dirty="0">
                <a:sym typeface="Symbol" panose="05050102010706020507" pitchFamily="18" charset="2"/>
              </a:rPr>
              <a:t>) di </a:t>
            </a:r>
            <a:r>
              <a:rPr lang="en-GB" sz="2100" dirty="0" err="1">
                <a:sym typeface="Symbol" panose="05050102010706020507" pitchFamily="18" charset="2"/>
              </a:rPr>
              <a:t>dimensioni</a:t>
            </a:r>
            <a:r>
              <a:rPr lang="en-GB" sz="2100" dirty="0">
                <a:sym typeface="Symbol" panose="05050102010706020507" pitchFamily="18" charset="2"/>
              </a:rPr>
              <a:t> &lt;&lt; .</a:t>
            </a:r>
          </a:p>
          <a:p>
            <a:r>
              <a:rPr lang="en-GB" sz="2100" dirty="0">
                <a:sym typeface="Symbol" panose="05050102010706020507" pitchFamily="18" charset="2"/>
              </a:rPr>
              <a:t>La </a:t>
            </a:r>
            <a:r>
              <a:rPr lang="en-GB" sz="2100" dirty="0" err="1">
                <a:sym typeface="Symbol" panose="05050102010706020507" pitchFamily="18" charset="2"/>
              </a:rPr>
              <a:t>radiazione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diffusa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viene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rilevata</a:t>
            </a:r>
            <a:r>
              <a:rPr lang="en-GB" sz="2100" dirty="0">
                <a:sym typeface="Symbol" panose="05050102010706020507" pitchFamily="18" charset="2"/>
              </a:rPr>
              <a:t> in </a:t>
            </a:r>
            <a:r>
              <a:rPr lang="en-GB" sz="2100" dirty="0" err="1">
                <a:sym typeface="Symbol" panose="05050102010706020507" pitchFamily="18" charset="2"/>
              </a:rPr>
              <a:t>tutto</a:t>
            </a:r>
            <a:r>
              <a:rPr lang="en-GB" sz="2100" dirty="0">
                <a:sym typeface="Symbol" panose="05050102010706020507" pitchFamily="18" charset="2"/>
              </a:rPr>
              <a:t> lo </a:t>
            </a:r>
            <a:r>
              <a:rPr lang="en-GB" sz="2100" dirty="0" err="1">
                <a:sym typeface="Symbol" panose="05050102010706020507" pitchFamily="18" charset="2"/>
              </a:rPr>
              <a:t>spazio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circostante</a:t>
            </a:r>
            <a:r>
              <a:rPr lang="en-GB" sz="2100" dirty="0">
                <a:sym typeface="Symbol" panose="05050102010706020507" pitchFamily="18" charset="2"/>
              </a:rPr>
              <a:t> la zona di</a:t>
            </a:r>
          </a:p>
          <a:p>
            <a:r>
              <a:rPr lang="en-GB" sz="2100" dirty="0" err="1">
                <a:sym typeface="Symbol" panose="05050102010706020507" pitchFamily="18" charset="2"/>
              </a:rPr>
              <a:t>impatto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dell’onda</a:t>
            </a:r>
            <a:r>
              <a:rPr lang="en-GB" sz="2100" dirty="0">
                <a:sym typeface="Symbol" panose="05050102010706020507" pitchFamily="18" charset="2"/>
              </a:rPr>
              <a:t> </a:t>
            </a:r>
            <a:r>
              <a:rPr lang="en-GB" sz="2100" dirty="0" err="1">
                <a:sym typeface="Symbol" panose="05050102010706020507" pitchFamily="18" charset="2"/>
              </a:rPr>
              <a:t>incidente</a:t>
            </a:r>
            <a:r>
              <a:rPr lang="en-GB" sz="2100" dirty="0">
                <a:sym typeface="Symbol" panose="05050102010706020507" pitchFamily="18" charset="2"/>
              </a:rPr>
              <a:t>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D905983-07D0-48A2-9CE3-40AC5D817800}"/>
              </a:ext>
            </a:extLst>
          </p:cNvPr>
          <p:cNvGrpSpPr/>
          <p:nvPr/>
        </p:nvGrpSpPr>
        <p:grpSpPr>
          <a:xfrm>
            <a:off x="1701502" y="3762205"/>
            <a:ext cx="6875225" cy="2001123"/>
            <a:chOff x="1134387" y="4293096"/>
            <a:chExt cx="6875225" cy="2001123"/>
          </a:xfrm>
        </p:grpSpPr>
        <p:pic>
          <p:nvPicPr>
            <p:cNvPr id="7" name="Immagine 6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DEB9BF6-F519-49E3-B79C-08FA5B97306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72" t="66253" r="12090" b="20529"/>
            <a:stretch/>
          </p:blipFill>
          <p:spPr bwMode="auto">
            <a:xfrm>
              <a:off x="1134387" y="4293096"/>
              <a:ext cx="6875225" cy="200112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1DE6A289-D249-4565-BAD8-FD61DAEC2675}"/>
                </a:ext>
              </a:extLst>
            </p:cNvPr>
            <p:cNvSpPr txBox="1"/>
            <p:nvPr/>
          </p:nvSpPr>
          <p:spPr>
            <a:xfrm>
              <a:off x="1134387" y="4335178"/>
              <a:ext cx="3012363" cy="36933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                   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64029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5C71C-0F4A-5680-EA1D-86C61928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16" y="1599021"/>
            <a:ext cx="10363200" cy="203779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Concetti base (avanzati) 5: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analisi di Fourier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70486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3C9F5C8-813E-474C-8E3F-64CF37DF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24" y="981818"/>
            <a:ext cx="4079009" cy="253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F8AD43F3-C5E6-4AE3-B83B-DFCF7AF7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86" y="818392"/>
            <a:ext cx="4549786" cy="272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FD026200-E116-4F8A-82BB-31A25333A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03" y="109538"/>
            <a:ext cx="7336746" cy="64607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83" tIns="45592" rIns="91183" bIns="45592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3600" b="1" dirty="0">
                <a:latin typeface="Comic Sans MS" panose="030F0702030302020204" pitchFamily="66" charset="0"/>
              </a:rPr>
              <a:t>Oscillazioni e fenomeni periodici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82CE5C68-02D1-47E7-9530-0BF7DBD92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672" y="3813702"/>
            <a:ext cx="3853421" cy="92903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2" rIns="91183" bIns="45592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1813" dirty="0"/>
              <a:t>Il </a:t>
            </a:r>
            <a:r>
              <a:rPr lang="it-IT" altLang="it-IT" sz="1813" b="1" dirty="0">
                <a:solidFill>
                  <a:srgbClr val="FF0000"/>
                </a:solidFill>
              </a:rPr>
              <a:t>periodo  T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1813" dirty="0"/>
              <a:t>è il tempo necessario a compiere 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1813" dirty="0"/>
              <a:t>un ciclo completo in un moto periodico</a:t>
            </a: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7A6BD360-4E88-4329-8D8D-E0F0C2E5E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110" y="5195154"/>
            <a:ext cx="5176892" cy="1208021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183" tIns="45592" rIns="91183" bIns="45592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1813" dirty="0"/>
              <a:t>La </a:t>
            </a:r>
            <a:r>
              <a:rPr lang="it-IT" altLang="it-IT" sz="1813" b="1" dirty="0">
                <a:solidFill>
                  <a:srgbClr val="0000FF"/>
                </a:solidFill>
              </a:rPr>
              <a:t>frequenza f </a:t>
            </a:r>
            <a:r>
              <a:rPr lang="it-IT" altLang="it-IT" sz="1813" dirty="0"/>
              <a:t>è il numero di oscillazioni complete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1813" dirty="0"/>
              <a:t> per unità di tempo.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1813" dirty="0"/>
              <a:t>                               f    = 1/T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1813" dirty="0"/>
              <a:t>[f] = [T</a:t>
            </a:r>
            <a:r>
              <a:rPr lang="it-IT" altLang="it-IT" sz="1813" baseline="30000" dirty="0"/>
              <a:t>-1</a:t>
            </a:r>
            <a:r>
              <a:rPr lang="it-IT" altLang="it-IT" sz="1813" dirty="0"/>
              <a:t>]  e  si misura in Hz (hertz) = 1 ciclo/secondo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C2221829-16D5-46FA-8CF4-8F8CD3717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070" y="3085192"/>
            <a:ext cx="772434" cy="44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83" tIns="45592" rIns="91183" bIns="45592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2290">
                <a:solidFill>
                  <a:schemeClr val="bg1"/>
                </a:solidFill>
              </a:rPr>
              <a:t>ECG</a:t>
            </a:r>
          </a:p>
        </p:txBody>
      </p:sp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FFFE356-EF1F-4F77-9DC3-8AE0160DE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81" y="3735658"/>
            <a:ext cx="3799409" cy="284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245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14BB890-D4F3-420D-B5D6-B5510EEC2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012" y="159031"/>
            <a:ext cx="8820890" cy="6567201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AAAAA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0243" name="Line 3">
            <a:extLst>
              <a:ext uri="{FF2B5EF4-FFF2-40B4-BE49-F238E27FC236}">
                <a16:creationId xmlns:a16="http://schemas.microsoft.com/office/drawing/2014/main" id="{534F7035-2ABD-4FA9-8916-949362FE7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29" y="763346"/>
            <a:ext cx="0" cy="242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>
            <a:outerShdw dist="161645" dir="2700000" algn="ctr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B185B2AD-82F3-42CE-9097-C1544CC27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438" y="720938"/>
            <a:ext cx="278682" cy="16963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61645" dir="2700000" algn="ctr" rotWithShape="0">
              <a:srgbClr val="FFFF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68A7A2CE-9DF8-468C-B590-E3D907EFD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528" y="6615668"/>
            <a:ext cx="95721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D.S.  </a:t>
            </a:r>
            <a:r>
              <a:rPr lang="en-GB" altLang="it-IT" sz="1145">
                <a:solidFill>
                  <a:srgbClr val="000000"/>
                </a:solidFill>
              </a:rPr>
              <a:t> nov.99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276495C2-E0E0-437F-ADA0-5E939B53D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6591434"/>
            <a:ext cx="295645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ANALISI  ARMONICA</a:t>
            </a:r>
          </a:p>
        </p:txBody>
      </p:sp>
      <p:sp>
        <p:nvSpPr>
          <p:cNvPr id="10247" name="Rectangle 8">
            <a:extLst>
              <a:ext uri="{FF2B5EF4-FFF2-40B4-BE49-F238E27FC236}">
                <a16:creationId xmlns:a16="http://schemas.microsoft.com/office/drawing/2014/main" id="{99C3EF83-1E47-4124-93E5-BA6BF3D4B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079" y="230216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0248" name="Rectangle 9">
            <a:extLst>
              <a:ext uri="{FF2B5EF4-FFF2-40B4-BE49-F238E27FC236}">
                <a16:creationId xmlns:a16="http://schemas.microsoft.com/office/drawing/2014/main" id="{5B7036AE-CDD8-44FD-8142-E53EE9FF6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344" y="218099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0249" name="AutoShape 10">
            <a:extLst>
              <a:ext uri="{FF2B5EF4-FFF2-40B4-BE49-F238E27FC236}">
                <a16:creationId xmlns:a16="http://schemas.microsoft.com/office/drawing/2014/main" id="{1EA6BC01-394F-433D-8ABB-5380228EB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018" y="316547"/>
            <a:ext cx="4770174" cy="460431"/>
          </a:xfrm>
          <a:prstGeom prst="roundRect">
            <a:avLst>
              <a:gd name="adj" fmla="val 23801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0250" name="Rectangle 11">
            <a:extLst>
              <a:ext uri="{FF2B5EF4-FFF2-40B4-BE49-F238E27FC236}">
                <a16:creationId xmlns:a16="http://schemas.microsoft.com/office/drawing/2014/main" id="{D33565D4-9A10-4224-A101-F33CFAC5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253" y="290799"/>
            <a:ext cx="5319191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>
                <a:solidFill>
                  <a:srgbClr val="000000"/>
                </a:solidFill>
                <a:latin typeface="Comic Sans MS" panose="030F0702030302020204" pitchFamily="66" charset="0"/>
              </a:rPr>
              <a:t>ANALISI  DI  FOURIER</a:t>
            </a:r>
          </a:p>
        </p:txBody>
      </p:sp>
      <p:grpSp>
        <p:nvGrpSpPr>
          <p:cNvPr id="10251" name="Group 14">
            <a:extLst>
              <a:ext uri="{FF2B5EF4-FFF2-40B4-BE49-F238E27FC236}">
                <a16:creationId xmlns:a16="http://schemas.microsoft.com/office/drawing/2014/main" id="{4AF47507-61BF-49C1-BC12-315FDB41F097}"/>
              </a:ext>
            </a:extLst>
          </p:cNvPr>
          <p:cNvGrpSpPr>
            <a:grpSpLocks/>
          </p:cNvGrpSpPr>
          <p:nvPr/>
        </p:nvGrpSpPr>
        <p:grpSpPr bwMode="auto">
          <a:xfrm>
            <a:off x="9906673" y="230216"/>
            <a:ext cx="617947" cy="484664"/>
            <a:chOff x="5520" y="152"/>
            <a:chExt cx="408" cy="320"/>
          </a:xfrm>
        </p:grpSpPr>
        <p:sp>
          <p:nvSpPr>
            <p:cNvPr id="10275" name="Oval 12">
              <a:extLst>
                <a:ext uri="{FF2B5EF4-FFF2-40B4-BE49-F238E27FC236}">
                  <a16:creationId xmlns:a16="http://schemas.microsoft.com/office/drawing/2014/main" id="{34DAB62D-8D9F-4B84-9F81-77EE7E15F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0" y="168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0276" name="Rectangle 13">
              <a:extLst>
                <a:ext uri="{FF2B5EF4-FFF2-40B4-BE49-F238E27FC236}">
                  <a16:creationId xmlns:a16="http://schemas.microsoft.com/office/drawing/2014/main" id="{171C0345-4F6F-4E90-89B7-FA01772D4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4" y="152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10252" name="Rectangle 15">
            <a:extLst>
              <a:ext uri="{FF2B5EF4-FFF2-40B4-BE49-F238E27FC236}">
                <a16:creationId xmlns:a16="http://schemas.microsoft.com/office/drawing/2014/main" id="{8ADFA9C3-8409-4C7A-90BD-D31380473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850" y="6530852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253" name="Rectangle 16">
            <a:extLst>
              <a:ext uri="{FF2B5EF4-FFF2-40B4-BE49-F238E27FC236}">
                <a16:creationId xmlns:a16="http://schemas.microsoft.com/office/drawing/2014/main" id="{A1C5DF82-8CFA-4923-A887-ED2A900AE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7408" y="5779622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0254" name="AutoShape 17">
            <a:extLst>
              <a:ext uri="{FF2B5EF4-FFF2-40B4-BE49-F238E27FC236}">
                <a16:creationId xmlns:a16="http://schemas.microsoft.com/office/drawing/2014/main" id="{90E2EB11-9627-4BA0-8E4C-5C9749322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528" y="896629"/>
            <a:ext cx="6368792" cy="557364"/>
          </a:xfrm>
          <a:prstGeom prst="roundRect">
            <a:avLst>
              <a:gd name="adj" fmla="val 24991"/>
            </a:avLst>
          </a:prstGeom>
          <a:pattFill prst="pct25">
            <a:fgClr>
              <a:srgbClr val="FFFF00"/>
            </a:fgClr>
            <a:bgClr>
              <a:srgbClr val="FFFFFF"/>
            </a:bgClr>
          </a:patt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0255" name="Rectangle 18">
            <a:extLst>
              <a:ext uri="{FF2B5EF4-FFF2-40B4-BE49-F238E27FC236}">
                <a16:creationId xmlns:a16="http://schemas.microsoft.com/office/drawing/2014/main" id="{6E33BD1E-F7F3-4CF0-A1A1-E83D39524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578" y="908746"/>
            <a:ext cx="600983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Sia f(t) una generica funzione </a:t>
            </a:r>
            <a:r>
              <a:rPr lang="en-GB" altLang="it-IT" sz="2862" b="1" i="1">
                <a:solidFill>
                  <a:srgbClr val="FF0000"/>
                </a:solidFill>
              </a:rPr>
              <a:t>periodica</a:t>
            </a:r>
            <a:r>
              <a:rPr lang="en-GB" altLang="it-IT" sz="2862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0256" name="Rectangle 19">
            <a:extLst>
              <a:ext uri="{FF2B5EF4-FFF2-40B4-BE49-F238E27FC236}">
                <a16:creationId xmlns:a16="http://schemas.microsoft.com/office/drawing/2014/main" id="{86E98D3C-B39F-4D43-9FA7-E678FA6D6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7668" y="1566072"/>
            <a:ext cx="142976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000000"/>
                </a:solidFill>
              </a:rPr>
              <a:t> = 2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p n</a:t>
            </a:r>
          </a:p>
        </p:txBody>
      </p:sp>
      <p:grpSp>
        <p:nvGrpSpPr>
          <p:cNvPr id="10257" name="Group 24">
            <a:extLst>
              <a:ext uri="{FF2B5EF4-FFF2-40B4-BE49-F238E27FC236}">
                <a16:creationId xmlns:a16="http://schemas.microsoft.com/office/drawing/2014/main" id="{CBDA4CB6-51B2-4BE3-9F10-BA0F1AC267C7}"/>
              </a:ext>
            </a:extLst>
          </p:cNvPr>
          <p:cNvGrpSpPr>
            <a:grpSpLocks/>
          </p:cNvGrpSpPr>
          <p:nvPr/>
        </p:nvGrpSpPr>
        <p:grpSpPr bwMode="auto">
          <a:xfrm>
            <a:off x="4860106" y="1437333"/>
            <a:ext cx="1223777" cy="860279"/>
            <a:chOff x="4648" y="584"/>
            <a:chExt cx="808" cy="568"/>
          </a:xfrm>
        </p:grpSpPr>
        <p:sp>
          <p:nvSpPr>
            <p:cNvPr id="10271" name="Rectangle 20">
              <a:extLst>
                <a:ext uri="{FF2B5EF4-FFF2-40B4-BE49-F238E27FC236}">
                  <a16:creationId xmlns:a16="http://schemas.microsoft.com/office/drawing/2014/main" id="{0FFB6C05-CD93-4200-94B5-18AABFC6D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688"/>
              <a:ext cx="55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000000"/>
                  </a:solidFill>
                </a:rPr>
                <a:t>T = </a:t>
              </a:r>
            </a:p>
          </p:txBody>
        </p:sp>
        <p:sp>
          <p:nvSpPr>
            <p:cNvPr id="10272" name="Rectangle 21">
              <a:extLst>
                <a:ext uri="{FF2B5EF4-FFF2-40B4-BE49-F238E27FC236}">
                  <a16:creationId xmlns:a16="http://schemas.microsoft.com/office/drawing/2014/main" id="{A0438460-C804-47F4-9091-BA7169596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584"/>
              <a:ext cx="36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0273" name="Rectangle 22">
              <a:extLst>
                <a:ext uri="{FF2B5EF4-FFF2-40B4-BE49-F238E27FC236}">
                  <a16:creationId xmlns:a16="http://schemas.microsoft.com/office/drawing/2014/main" id="{02D0C67F-C402-4FBB-AEFE-FE7B8F772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" y="784"/>
              <a:ext cx="36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</a:p>
          </p:txBody>
        </p:sp>
        <p:sp>
          <p:nvSpPr>
            <p:cNvPr id="10274" name="Line 23">
              <a:extLst>
                <a:ext uri="{FF2B5EF4-FFF2-40B4-BE49-F238E27FC236}">
                  <a16:creationId xmlns:a16="http://schemas.microsoft.com/office/drawing/2014/main" id="{EE7E7BF4-2E3E-4525-ACFA-2AE7793D3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856"/>
              <a:ext cx="176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0258" name="Rectangle 25">
            <a:extLst>
              <a:ext uri="{FF2B5EF4-FFF2-40B4-BE49-F238E27FC236}">
                <a16:creationId xmlns:a16="http://schemas.microsoft.com/office/drawing/2014/main" id="{EA5A0CA8-6D27-4FC9-9C02-CA97A3D2A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878" y="2241572"/>
            <a:ext cx="4531611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FF"/>
                </a:solidFill>
              </a:rPr>
              <a:t>Secondo il teorema di Fourier, si può scrivere:</a:t>
            </a:r>
          </a:p>
        </p:txBody>
      </p:sp>
      <p:sp>
        <p:nvSpPr>
          <p:cNvPr id="10259" name="Oval 26">
            <a:extLst>
              <a:ext uri="{FF2B5EF4-FFF2-40B4-BE49-F238E27FC236}">
                <a16:creationId xmlns:a16="http://schemas.microsoft.com/office/drawing/2014/main" id="{1904240D-76C2-48BB-B957-AD97F05E4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71" y="2417263"/>
            <a:ext cx="145399" cy="13328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0260" name="Rectangle 27">
            <a:extLst>
              <a:ext uri="{FF2B5EF4-FFF2-40B4-BE49-F238E27FC236}">
                <a16:creationId xmlns:a16="http://schemas.microsoft.com/office/drawing/2014/main" id="{BCB8E36A-1803-407D-8B0B-D906A8DC9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578" y="2980685"/>
            <a:ext cx="2508138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f(t) = f(t+T) = </a:t>
            </a:r>
          </a:p>
        </p:txBody>
      </p:sp>
      <p:sp>
        <p:nvSpPr>
          <p:cNvPr id="10261" name="Rectangle 28">
            <a:extLst>
              <a:ext uri="{FF2B5EF4-FFF2-40B4-BE49-F238E27FC236}">
                <a16:creationId xmlns:a16="http://schemas.microsoft.com/office/drawing/2014/main" id="{3B74D9E1-8F41-402D-928A-2BB1DAE69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935" y="2932219"/>
            <a:ext cx="6494502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 </a:t>
            </a:r>
            <a:r>
              <a:rPr lang="en-GB" altLang="it-IT" sz="2862" b="1">
                <a:solidFill>
                  <a:srgbClr val="FF0000"/>
                </a:solidFill>
              </a:rPr>
              <a:t>A</a:t>
            </a:r>
            <a:r>
              <a:rPr lang="en-GB" altLang="it-IT" sz="3435" b="1" baseline="-25000">
                <a:solidFill>
                  <a:srgbClr val="FF0000"/>
                </a:solidFill>
              </a:rPr>
              <a:t>o</a:t>
            </a:r>
            <a:r>
              <a:rPr lang="en-GB" altLang="it-IT" sz="2862" b="1">
                <a:solidFill>
                  <a:srgbClr val="000000"/>
                </a:solidFill>
              </a:rPr>
              <a:t> +  </a:t>
            </a:r>
            <a:r>
              <a:rPr lang="en-GB" altLang="it-IT" sz="2862" b="1">
                <a:solidFill>
                  <a:srgbClr val="FF0000"/>
                </a:solidFill>
              </a:rPr>
              <a:t>A</a:t>
            </a:r>
            <a:r>
              <a:rPr lang="en-GB" altLang="it-IT" sz="3435" b="1" baseline="-25000">
                <a:solidFill>
                  <a:srgbClr val="FF0000"/>
                </a:solidFill>
              </a:rPr>
              <a:t>1 </a:t>
            </a:r>
            <a:r>
              <a:rPr lang="en-GB" altLang="it-IT" sz="2862" b="1">
                <a:solidFill>
                  <a:srgbClr val="000000"/>
                </a:solidFill>
              </a:rPr>
              <a:t>sen(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000000"/>
                </a:solidFill>
              </a:rPr>
              <a:t>t)  + </a:t>
            </a:r>
            <a:r>
              <a:rPr lang="en-GB" altLang="it-IT" sz="2862" b="1">
                <a:solidFill>
                  <a:srgbClr val="FF0000"/>
                </a:solidFill>
              </a:rPr>
              <a:t>B</a:t>
            </a:r>
            <a:r>
              <a:rPr lang="en-GB" altLang="it-IT" sz="3435" b="1" baseline="-25000">
                <a:solidFill>
                  <a:srgbClr val="FF0000"/>
                </a:solidFill>
              </a:rPr>
              <a:t>1 </a:t>
            </a:r>
            <a:r>
              <a:rPr lang="en-GB" altLang="it-IT" sz="2862" b="1">
                <a:solidFill>
                  <a:srgbClr val="000000"/>
                </a:solidFill>
              </a:rPr>
              <a:t>cos(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000000"/>
                </a:solidFill>
              </a:rPr>
              <a:t>t) +</a:t>
            </a:r>
          </a:p>
        </p:txBody>
      </p:sp>
      <p:sp>
        <p:nvSpPr>
          <p:cNvPr id="10262" name="Rectangle 29">
            <a:extLst>
              <a:ext uri="{FF2B5EF4-FFF2-40B4-BE49-F238E27FC236}">
                <a16:creationId xmlns:a16="http://schemas.microsoft.com/office/drawing/2014/main" id="{5A78B0D7-C045-4E23-B2D4-F27A21704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182" y="3598633"/>
            <a:ext cx="5379774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+ </a:t>
            </a:r>
            <a:r>
              <a:rPr lang="en-GB" altLang="it-IT" sz="2862" b="1">
                <a:solidFill>
                  <a:srgbClr val="FF0000"/>
                </a:solidFill>
              </a:rPr>
              <a:t>A</a:t>
            </a:r>
            <a:r>
              <a:rPr lang="en-GB" altLang="it-IT" sz="3435" b="1" baseline="-25000">
                <a:solidFill>
                  <a:srgbClr val="FF0000"/>
                </a:solidFill>
              </a:rPr>
              <a:t>2 </a:t>
            </a:r>
            <a:r>
              <a:rPr lang="en-GB" altLang="it-IT" sz="2862" b="1">
                <a:solidFill>
                  <a:srgbClr val="000000"/>
                </a:solidFill>
              </a:rPr>
              <a:t>sen(2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000000"/>
                </a:solidFill>
              </a:rPr>
              <a:t>t) + </a:t>
            </a:r>
            <a:r>
              <a:rPr lang="en-GB" altLang="it-IT" sz="2862" b="1">
                <a:solidFill>
                  <a:srgbClr val="FF0000"/>
                </a:solidFill>
              </a:rPr>
              <a:t>B</a:t>
            </a:r>
            <a:r>
              <a:rPr lang="en-GB" altLang="it-IT" sz="3435" b="1" baseline="-25000">
                <a:solidFill>
                  <a:srgbClr val="FF0000"/>
                </a:solidFill>
              </a:rPr>
              <a:t>2 </a:t>
            </a:r>
            <a:r>
              <a:rPr lang="en-GB" altLang="it-IT" sz="2862" b="1">
                <a:solidFill>
                  <a:srgbClr val="000000"/>
                </a:solidFill>
              </a:rPr>
              <a:t>cos(2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000000"/>
                </a:solidFill>
              </a:rPr>
              <a:t>t)  +</a:t>
            </a:r>
          </a:p>
        </p:txBody>
      </p:sp>
      <p:sp>
        <p:nvSpPr>
          <p:cNvPr id="10263" name="Rectangle 30">
            <a:extLst>
              <a:ext uri="{FF2B5EF4-FFF2-40B4-BE49-F238E27FC236}">
                <a16:creationId xmlns:a16="http://schemas.microsoft.com/office/drawing/2014/main" id="{68FA6962-8F08-4849-AC9E-52FB8CBD2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415" y="4228696"/>
            <a:ext cx="4592194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+ </a:t>
            </a:r>
            <a:r>
              <a:rPr lang="en-GB" altLang="it-IT" sz="2862" b="1">
                <a:solidFill>
                  <a:srgbClr val="FF0000"/>
                </a:solidFill>
              </a:rPr>
              <a:t>A</a:t>
            </a:r>
            <a:r>
              <a:rPr lang="en-GB" altLang="it-IT" sz="3435" b="1" baseline="-25000">
                <a:solidFill>
                  <a:srgbClr val="FF0000"/>
                </a:solidFill>
              </a:rPr>
              <a:t>3 </a:t>
            </a:r>
            <a:r>
              <a:rPr lang="en-GB" altLang="it-IT" sz="2862" b="1">
                <a:solidFill>
                  <a:srgbClr val="000000"/>
                </a:solidFill>
              </a:rPr>
              <a:t>sen(3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000000"/>
                </a:solidFill>
              </a:rPr>
              <a:t>t) + </a:t>
            </a:r>
            <a:r>
              <a:rPr lang="en-GB" altLang="it-IT" sz="2862" b="1">
                <a:solidFill>
                  <a:srgbClr val="FF0000"/>
                </a:solidFill>
              </a:rPr>
              <a:t>B</a:t>
            </a:r>
            <a:r>
              <a:rPr lang="en-GB" altLang="it-IT" sz="3435" b="1" baseline="-25000">
                <a:solidFill>
                  <a:srgbClr val="FF0000"/>
                </a:solidFill>
              </a:rPr>
              <a:t>3 </a:t>
            </a:r>
            <a:r>
              <a:rPr lang="en-GB" altLang="it-IT" sz="2862" b="1">
                <a:solidFill>
                  <a:srgbClr val="000000"/>
                </a:solidFill>
              </a:rPr>
              <a:t>cos(3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000000"/>
                </a:solidFill>
              </a:rPr>
              <a:t>t) +</a:t>
            </a:r>
          </a:p>
        </p:txBody>
      </p:sp>
      <p:sp>
        <p:nvSpPr>
          <p:cNvPr id="10264" name="Rectangle 31">
            <a:extLst>
              <a:ext uri="{FF2B5EF4-FFF2-40B4-BE49-F238E27FC236}">
                <a16:creationId xmlns:a16="http://schemas.microsoft.com/office/drawing/2014/main" id="{1B5D6927-79AE-4AAF-A309-D52596FDC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765" y="4907226"/>
            <a:ext cx="329571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+ ...........  +………….</a:t>
            </a:r>
          </a:p>
        </p:txBody>
      </p:sp>
      <p:sp>
        <p:nvSpPr>
          <p:cNvPr id="10265" name="Rectangle 32">
            <a:extLst>
              <a:ext uri="{FF2B5EF4-FFF2-40B4-BE49-F238E27FC236}">
                <a16:creationId xmlns:a16="http://schemas.microsoft.com/office/drawing/2014/main" id="{AD3DF8DA-B1D7-4B3A-8A39-612862F37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882" y="5488823"/>
            <a:ext cx="6421802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+</a:t>
            </a:r>
            <a:r>
              <a:rPr lang="en-GB" altLang="it-IT" sz="2862" b="1">
                <a:solidFill>
                  <a:srgbClr val="FF0000"/>
                </a:solidFill>
              </a:rPr>
              <a:t> A</a:t>
            </a:r>
            <a:r>
              <a:rPr lang="en-GB" altLang="it-IT" sz="3435" b="1" baseline="-25000">
                <a:solidFill>
                  <a:srgbClr val="FF0000"/>
                </a:solidFill>
              </a:rPr>
              <a:t>i </a:t>
            </a:r>
            <a:r>
              <a:rPr lang="en-GB" altLang="it-IT" sz="2862" b="1">
                <a:solidFill>
                  <a:srgbClr val="000000"/>
                </a:solidFill>
              </a:rPr>
              <a:t>sen(i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000000"/>
                </a:solidFill>
              </a:rPr>
              <a:t>t) + </a:t>
            </a:r>
            <a:r>
              <a:rPr lang="en-GB" altLang="it-IT" sz="2862" b="1">
                <a:solidFill>
                  <a:srgbClr val="FF0000"/>
                </a:solidFill>
              </a:rPr>
              <a:t>B</a:t>
            </a:r>
            <a:r>
              <a:rPr lang="en-GB" altLang="it-IT" sz="3435" b="1" baseline="-25000">
                <a:solidFill>
                  <a:srgbClr val="FF0000"/>
                </a:solidFill>
              </a:rPr>
              <a:t>i </a:t>
            </a:r>
            <a:r>
              <a:rPr lang="en-GB" altLang="it-IT" sz="2862" b="1">
                <a:solidFill>
                  <a:srgbClr val="000000"/>
                </a:solidFill>
              </a:rPr>
              <a:t>cos(i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000000"/>
                </a:solidFill>
              </a:rPr>
              <a:t>t) + ......  =</a:t>
            </a:r>
          </a:p>
        </p:txBody>
      </p:sp>
      <p:sp>
        <p:nvSpPr>
          <p:cNvPr id="10266" name="Oval 33">
            <a:extLst>
              <a:ext uri="{FF2B5EF4-FFF2-40B4-BE49-F238E27FC236}">
                <a16:creationId xmlns:a16="http://schemas.microsoft.com/office/drawing/2014/main" id="{3485B856-0ED5-46C4-8160-176F98979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6521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0267" name="Text Box 34">
            <a:extLst>
              <a:ext uri="{FF2B5EF4-FFF2-40B4-BE49-F238E27FC236}">
                <a16:creationId xmlns:a16="http://schemas.microsoft.com/office/drawing/2014/main" id="{57889DC2-0DCA-49D4-A782-AE11E06DB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995" y="2123435"/>
            <a:ext cx="4740623" cy="4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0268" name="Text Box 35">
            <a:extLst>
              <a:ext uri="{FF2B5EF4-FFF2-40B4-BE49-F238E27FC236}">
                <a16:creationId xmlns:a16="http://schemas.microsoft.com/office/drawing/2014/main" id="{88844EF5-DEAF-4487-AABC-54F4C19B3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995" y="1643316"/>
            <a:ext cx="4258988" cy="38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it-IT" altLang="it-IT" sz="1908">
                <a:sym typeface="Symbol" panose="05050102010706020507" pitchFamily="18" charset="2"/>
              </a:rPr>
              <a:t>sono definibili un </a:t>
            </a:r>
            <a:r>
              <a:rPr lang="it-IT" altLang="it-IT" sz="1908" i="1">
                <a:sym typeface="Symbol" panose="05050102010706020507" pitchFamily="18" charset="2"/>
              </a:rPr>
              <a:t>periodo</a:t>
            </a:r>
          </a:p>
        </p:txBody>
      </p:sp>
      <p:sp>
        <p:nvSpPr>
          <p:cNvPr id="10269" name="Text Box 36">
            <a:extLst>
              <a:ext uri="{FF2B5EF4-FFF2-40B4-BE49-F238E27FC236}">
                <a16:creationId xmlns:a16="http://schemas.microsoft.com/office/drawing/2014/main" id="{D9A9F7E9-4B19-4F05-9A58-59ACBF747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175" y="1619082"/>
            <a:ext cx="2679284" cy="4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it-IT" altLang="it-IT" sz="2290"/>
              <a:t>e una </a:t>
            </a:r>
            <a:r>
              <a:rPr lang="it-IT" altLang="it-IT" sz="2290" i="1"/>
              <a:t>pulsazione</a:t>
            </a:r>
          </a:p>
        </p:txBody>
      </p:sp>
      <p:sp>
        <p:nvSpPr>
          <p:cNvPr id="10270" name="Text Box 37">
            <a:extLst>
              <a:ext uri="{FF2B5EF4-FFF2-40B4-BE49-F238E27FC236}">
                <a16:creationId xmlns:a16="http://schemas.microsoft.com/office/drawing/2014/main" id="{8D33719A-EA40-4918-98F9-866B5F4FA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169" y="6040129"/>
            <a:ext cx="6801960" cy="4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it-IT" altLang="it-IT" sz="2290" i="1"/>
              <a:t>(“sviluppo in serie di Fourier”)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9C554526-1144-4192-8D90-68385319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96" y="4836254"/>
            <a:ext cx="1898573" cy="118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1AA1C072-8026-4546-A5F2-779BC436B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38" y="3607720"/>
            <a:ext cx="2117697" cy="126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C9CC90-1568-4037-B147-2EDD23F82774}"/>
              </a:ext>
            </a:extLst>
          </p:cNvPr>
          <p:cNvSpPr txBox="1"/>
          <p:nvPr/>
        </p:nvSpPr>
        <p:spPr>
          <a:xfrm>
            <a:off x="8533728" y="730906"/>
            <a:ext cx="1685270" cy="6209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altLang="it-IT" sz="1717" b="1" dirty="0">
                <a:solidFill>
                  <a:srgbClr val="0000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 </a:t>
            </a:r>
            <a:r>
              <a:rPr lang="en-GB" altLang="it-IT" sz="1717" b="1" dirty="0">
                <a:solidFill>
                  <a:srgbClr val="000000"/>
                </a:solidFill>
                <a:latin typeface="Symbol" panose="05050102010706020507" pitchFamily="18" charset="2"/>
              </a:rPr>
              <a:t>= </a:t>
            </a:r>
            <a:r>
              <a:rPr lang="en-GB" altLang="it-IT" sz="2004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frequenza</a:t>
            </a:r>
            <a:r>
              <a:rPr lang="en-GB" altLang="it-IT" sz="2004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en-GB" altLang="it-IT" sz="1431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GB" altLang="it-IT" sz="1431" dirty="0" err="1">
                <a:solidFill>
                  <a:srgbClr val="000000"/>
                </a:solidFill>
                <a:cs typeface="Times New Roman" panose="02020603050405020304" pitchFamily="18" charset="0"/>
              </a:rPr>
              <a:t>precedentemente</a:t>
            </a:r>
            <a:r>
              <a:rPr lang="en-GB" altLang="it-IT" sz="1431" dirty="0">
                <a:solidFill>
                  <a:srgbClr val="000000"/>
                </a:solidFill>
                <a:cs typeface="Times New Roman" panose="02020603050405020304" pitchFamily="18" charset="0"/>
              </a:rPr>
              <a:t> f)</a:t>
            </a:r>
            <a:endParaRPr lang="en-GB" altLang="it-IT" sz="1431" dirty="0">
              <a:solidFill>
                <a:srgbClr val="000000"/>
              </a:solidFill>
              <a:latin typeface="Symbol" panose="05050102010706020507" pitchFamily="18" charset="2"/>
            </a:endParaRPr>
          </a:p>
        </p:txBody>
      </p:sp>
      <p:pic>
        <p:nvPicPr>
          <p:cNvPr id="4" name="Immagine 3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9518FB7F-2783-4B9A-811F-4BF0A9569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0" y="3826848"/>
            <a:ext cx="2177863" cy="76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801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B3792D0-E6BD-4144-9EAE-688314F11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012" y="159031"/>
            <a:ext cx="8820890" cy="6567201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AAAAA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4339" name="Line 3">
            <a:extLst>
              <a:ext uri="{FF2B5EF4-FFF2-40B4-BE49-F238E27FC236}">
                <a16:creationId xmlns:a16="http://schemas.microsoft.com/office/drawing/2014/main" id="{17D889CF-74C0-4C88-8114-C314971088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29" y="763346"/>
            <a:ext cx="0" cy="242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>
            <a:outerShdw dist="161645" dir="2700000" algn="ctr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FE83C20D-BC75-47CD-82DC-2BFDC0C15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438" y="720938"/>
            <a:ext cx="278682" cy="16963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61645" dir="2700000" algn="ctr" rotWithShape="0">
              <a:srgbClr val="FFFF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CA8F69B0-B43B-49A3-A3FB-69B8A6623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528" y="6615668"/>
            <a:ext cx="95721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D.S.  </a:t>
            </a:r>
            <a:r>
              <a:rPr lang="en-GB" altLang="it-IT" sz="1145">
                <a:solidFill>
                  <a:srgbClr val="000000"/>
                </a:solidFill>
              </a:rPr>
              <a:t> nov.99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7F66B3F7-FEB8-4D6F-9F91-B895DA88E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6591434"/>
            <a:ext cx="295645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ANALISI  ARMONICA</a:t>
            </a:r>
          </a:p>
        </p:txBody>
      </p:sp>
      <p:sp>
        <p:nvSpPr>
          <p:cNvPr id="14343" name="Rectangle 8">
            <a:extLst>
              <a:ext uri="{FF2B5EF4-FFF2-40B4-BE49-F238E27FC236}">
                <a16:creationId xmlns:a16="http://schemas.microsoft.com/office/drawing/2014/main" id="{E2B200A2-1A25-4156-80E7-F6E287E3B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079" y="230216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4344" name="Rectangle 9">
            <a:extLst>
              <a:ext uri="{FF2B5EF4-FFF2-40B4-BE49-F238E27FC236}">
                <a16:creationId xmlns:a16="http://schemas.microsoft.com/office/drawing/2014/main" id="{2DD742E8-786F-414D-9CA9-4A1FB3692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344" y="218099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4345" name="Rectangle 10">
            <a:extLst>
              <a:ext uri="{FF2B5EF4-FFF2-40B4-BE49-F238E27FC236}">
                <a16:creationId xmlns:a16="http://schemas.microsoft.com/office/drawing/2014/main" id="{6FFCB16B-478E-41B5-80CE-D0CC91921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267" y="6530852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14348" name="Group 15">
            <a:extLst>
              <a:ext uri="{FF2B5EF4-FFF2-40B4-BE49-F238E27FC236}">
                <a16:creationId xmlns:a16="http://schemas.microsoft.com/office/drawing/2014/main" id="{FAB4F2CD-0427-4E58-8130-2A0F5B134E5D}"/>
              </a:ext>
            </a:extLst>
          </p:cNvPr>
          <p:cNvGrpSpPr>
            <a:grpSpLocks/>
          </p:cNvGrpSpPr>
          <p:nvPr/>
        </p:nvGrpSpPr>
        <p:grpSpPr bwMode="auto">
          <a:xfrm>
            <a:off x="9894557" y="242332"/>
            <a:ext cx="617947" cy="484664"/>
            <a:chOff x="5512" y="160"/>
            <a:chExt cx="408" cy="320"/>
          </a:xfrm>
        </p:grpSpPr>
        <p:sp>
          <p:nvSpPr>
            <p:cNvPr id="14379" name="Oval 13">
              <a:extLst>
                <a:ext uri="{FF2B5EF4-FFF2-40B4-BE49-F238E27FC236}">
                  <a16:creationId xmlns:a16="http://schemas.microsoft.com/office/drawing/2014/main" id="{5C9C38EF-4D58-4617-BF40-53AC905EE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" y="176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4380" name="Rectangle 14">
              <a:extLst>
                <a:ext uri="{FF2B5EF4-FFF2-40B4-BE49-F238E27FC236}">
                  <a16:creationId xmlns:a16="http://schemas.microsoft.com/office/drawing/2014/main" id="{0D010790-0315-4CC8-8C49-AAD1C1216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6" y="160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6</a:t>
              </a:r>
            </a:p>
          </p:txBody>
        </p:sp>
      </p:grpSp>
      <p:sp>
        <p:nvSpPr>
          <p:cNvPr id="14349" name="Rectangle 16">
            <a:extLst>
              <a:ext uri="{FF2B5EF4-FFF2-40B4-BE49-F238E27FC236}">
                <a16:creationId xmlns:a16="http://schemas.microsoft.com/office/drawing/2014/main" id="{4A4FA062-015C-4A16-8CF5-429210B1A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7408" y="5779622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4350" name="Rectangle 17">
            <a:extLst>
              <a:ext uri="{FF2B5EF4-FFF2-40B4-BE49-F238E27FC236}">
                <a16:creationId xmlns:a16="http://schemas.microsoft.com/office/drawing/2014/main" id="{E1A0941E-92C6-4B82-BB21-8E6A64642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712" y="775463"/>
            <a:ext cx="3017035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Conseguenze:</a:t>
            </a:r>
          </a:p>
        </p:txBody>
      </p:sp>
      <p:sp>
        <p:nvSpPr>
          <p:cNvPr id="14351" name="Rectangle 26">
            <a:extLst>
              <a:ext uri="{FF2B5EF4-FFF2-40B4-BE49-F238E27FC236}">
                <a16:creationId xmlns:a16="http://schemas.microsoft.com/office/drawing/2014/main" id="{D83ECDAF-7949-4785-A55C-E9B3299FD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2995" y="1161680"/>
            <a:ext cx="5767505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un fenomeno ondulatorio </a:t>
            </a:r>
            <a:r>
              <a:rPr lang="en-GB" altLang="it-IT" sz="2290" b="1" i="1">
                <a:solidFill>
                  <a:srgbClr val="000000"/>
                </a:solidFill>
              </a:rPr>
              <a:t>qualsiasi</a:t>
            </a:r>
            <a:r>
              <a:rPr lang="en-GB" altLang="it-IT" sz="2290" b="1">
                <a:solidFill>
                  <a:srgbClr val="000000"/>
                </a:solidFill>
              </a:rPr>
              <a:t> f(t) è dato dalla  </a:t>
            </a:r>
          </a:p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sovrapposizione di onde semplici come le funzioni seno e coseno</a:t>
            </a:r>
            <a:r>
              <a:rPr lang="en-GB" altLang="it-IT" sz="2862" b="1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14352" name="Rectangle 27">
            <a:extLst>
              <a:ext uri="{FF2B5EF4-FFF2-40B4-BE49-F238E27FC236}">
                <a16:creationId xmlns:a16="http://schemas.microsoft.com/office/drawing/2014/main" id="{E51EF24F-D4D8-4CFC-899A-4C57CF19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7" y="2386972"/>
            <a:ext cx="78758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f(t) </a:t>
            </a:r>
          </a:p>
        </p:txBody>
      </p:sp>
      <p:pic>
        <p:nvPicPr>
          <p:cNvPr id="14353" name="Picture 28">
            <a:extLst>
              <a:ext uri="{FF2B5EF4-FFF2-40B4-BE49-F238E27FC236}">
                <a16:creationId xmlns:a16="http://schemas.microsoft.com/office/drawing/2014/main" id="{DB198955-E24A-4E8D-A516-DABDD78AF1B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16" y="2362739"/>
            <a:ext cx="411965" cy="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Rectangle 29">
            <a:extLst>
              <a:ext uri="{FF2B5EF4-FFF2-40B4-BE49-F238E27FC236}">
                <a16:creationId xmlns:a16="http://schemas.microsoft.com/office/drawing/2014/main" id="{2CAE5E8E-2CE2-4C79-9C8D-BB87CA59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751" y="2447555"/>
            <a:ext cx="569481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14355" name="Rectangle 30">
            <a:extLst>
              <a:ext uri="{FF2B5EF4-FFF2-40B4-BE49-F238E27FC236}">
                <a16:creationId xmlns:a16="http://schemas.microsoft.com/office/drawing/2014/main" id="{342F38A6-C653-4C72-832A-FCE6FC32F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550" y="2835286"/>
            <a:ext cx="860279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n = 0</a:t>
            </a:r>
          </a:p>
        </p:txBody>
      </p:sp>
      <p:sp>
        <p:nvSpPr>
          <p:cNvPr id="14356" name="Rectangle 31">
            <a:extLst>
              <a:ext uri="{FF2B5EF4-FFF2-40B4-BE49-F238E27FC236}">
                <a16:creationId xmlns:a16="http://schemas.microsoft.com/office/drawing/2014/main" id="{5FE79B95-70C9-406E-8937-B4070EE86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317" y="1999240"/>
            <a:ext cx="932979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n =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 ¥</a:t>
            </a:r>
          </a:p>
        </p:txBody>
      </p:sp>
      <p:sp>
        <p:nvSpPr>
          <p:cNvPr id="14357" name="Rectangle 32">
            <a:extLst>
              <a:ext uri="{FF2B5EF4-FFF2-40B4-BE49-F238E27FC236}">
                <a16:creationId xmlns:a16="http://schemas.microsoft.com/office/drawing/2014/main" id="{5D98EB58-2855-4968-AA7D-86B1BFBBF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66" y="2383255"/>
            <a:ext cx="3550166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>
                <a:solidFill>
                  <a:srgbClr val="000000"/>
                </a:solidFill>
              </a:rPr>
              <a:t>C</a:t>
            </a:r>
            <a:r>
              <a:rPr lang="en-GB" altLang="it-IT" sz="2862" b="1" baseline="-25000" dirty="0">
                <a:solidFill>
                  <a:srgbClr val="000000"/>
                </a:solidFill>
              </a:rPr>
              <a:t>n</a:t>
            </a:r>
            <a:r>
              <a:rPr lang="en-GB" altLang="it-IT" sz="2862" b="1" dirty="0">
                <a:solidFill>
                  <a:srgbClr val="000000"/>
                </a:solidFill>
              </a:rPr>
              <a:t> </a:t>
            </a:r>
            <a:r>
              <a:rPr lang="en-GB" altLang="it-IT" sz="2862" b="1" dirty="0" err="1">
                <a:solidFill>
                  <a:srgbClr val="000000"/>
                </a:solidFill>
              </a:rPr>
              <a:t>sen</a:t>
            </a:r>
            <a:r>
              <a:rPr lang="en-GB" altLang="it-IT" sz="2862" b="1" dirty="0">
                <a:solidFill>
                  <a:srgbClr val="000000"/>
                </a:solidFill>
              </a:rPr>
              <a:t>(</a:t>
            </a:r>
            <a:r>
              <a:rPr lang="en-GB" altLang="it-IT" sz="2862" b="1" dirty="0" err="1">
                <a:solidFill>
                  <a:srgbClr val="000000"/>
                </a:solidFill>
              </a:rPr>
              <a:t>n</a:t>
            </a:r>
            <a:r>
              <a:rPr lang="en-GB" altLang="it-IT" sz="2862" b="1" dirty="0" err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 dirty="0" err="1">
                <a:solidFill>
                  <a:srgbClr val="000000"/>
                </a:solidFill>
              </a:rPr>
              <a:t>t+</a:t>
            </a:r>
            <a:r>
              <a:rPr lang="en-GB" altLang="it-IT" sz="2862" b="1" dirty="0" err="1">
                <a:solidFill>
                  <a:srgbClr val="000000"/>
                </a:solidFill>
                <a:latin typeface="Symbol" panose="05050102010706020507" pitchFamily="18" charset="2"/>
              </a:rPr>
              <a:t>f</a:t>
            </a:r>
            <a:r>
              <a:rPr lang="en-GB" altLang="it-IT" sz="2862" b="1" baseline="-25000" dirty="0" err="1">
                <a:solidFill>
                  <a:srgbClr val="000000"/>
                </a:solidFill>
              </a:rPr>
              <a:t>n</a:t>
            </a:r>
            <a:r>
              <a:rPr lang="en-GB" altLang="it-IT" sz="2862" b="1" dirty="0">
                <a:solidFill>
                  <a:srgbClr val="000000"/>
                </a:solidFill>
              </a:rPr>
              <a:t>)</a:t>
            </a:r>
          </a:p>
        </p:txBody>
      </p:sp>
      <p:grpSp>
        <p:nvGrpSpPr>
          <p:cNvPr id="14358" name="Group 38">
            <a:extLst>
              <a:ext uri="{FF2B5EF4-FFF2-40B4-BE49-F238E27FC236}">
                <a16:creationId xmlns:a16="http://schemas.microsoft.com/office/drawing/2014/main" id="{7C937AB9-9C46-49B5-812A-A5E51750D23D}"/>
              </a:ext>
            </a:extLst>
          </p:cNvPr>
          <p:cNvGrpSpPr>
            <a:grpSpLocks/>
          </p:cNvGrpSpPr>
          <p:nvPr/>
        </p:nvGrpSpPr>
        <p:grpSpPr bwMode="auto">
          <a:xfrm>
            <a:off x="1767342" y="1373721"/>
            <a:ext cx="212041" cy="199924"/>
            <a:chOff x="176" y="1232"/>
            <a:chExt cx="140" cy="132"/>
          </a:xfrm>
        </p:grpSpPr>
        <p:sp>
          <p:nvSpPr>
            <p:cNvPr id="14374" name="Rectangle 33">
              <a:extLst>
                <a:ext uri="{FF2B5EF4-FFF2-40B4-BE49-F238E27FC236}">
                  <a16:creationId xmlns:a16="http://schemas.microsoft.com/office/drawing/2014/main" id="{C0CEAE1F-E4B4-43F2-B1F7-2EFFDE8B0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" y="1236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4375" name="Rectangle 34">
              <a:extLst>
                <a:ext uri="{FF2B5EF4-FFF2-40B4-BE49-F238E27FC236}">
                  <a16:creationId xmlns:a16="http://schemas.microsoft.com/office/drawing/2014/main" id="{C678D3A5-9524-4392-BB3D-34C38B48C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260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FFFFFF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4376" name="Rectangle 35">
              <a:extLst>
                <a:ext uri="{FF2B5EF4-FFF2-40B4-BE49-F238E27FC236}">
                  <a16:creationId xmlns:a16="http://schemas.microsoft.com/office/drawing/2014/main" id="{E5744708-CAD0-4F58-B0FA-6E9335253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260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4377" name="Freeform 36">
              <a:extLst>
                <a:ext uri="{FF2B5EF4-FFF2-40B4-BE49-F238E27FC236}">
                  <a16:creationId xmlns:a16="http://schemas.microsoft.com/office/drawing/2014/main" id="{F3F314A6-AF5C-470E-B5EB-9789F1490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" y="1344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4378" name="Freeform 37">
              <a:extLst>
                <a:ext uri="{FF2B5EF4-FFF2-40B4-BE49-F238E27FC236}">
                  <a16:creationId xmlns:a16="http://schemas.microsoft.com/office/drawing/2014/main" id="{2860F889-5F02-4169-840B-6F722C5DA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" y="1232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4359" name="Rectangle 39">
            <a:extLst>
              <a:ext uri="{FF2B5EF4-FFF2-40B4-BE49-F238E27FC236}">
                <a16:creationId xmlns:a16="http://schemas.microsoft.com/office/drawing/2014/main" id="{DE638498-DEEA-43D3-A584-6BB98E70E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2994" y="3413239"/>
            <a:ext cx="8263527" cy="7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>
                <a:solidFill>
                  <a:srgbClr val="FF0000"/>
                </a:solidFill>
              </a:rPr>
              <a:t>le </a:t>
            </a:r>
            <a:r>
              <a:rPr lang="en-GB" altLang="it-IT" sz="2862" b="1" dirty="0" err="1">
                <a:solidFill>
                  <a:srgbClr val="FF0000"/>
                </a:solidFill>
              </a:rPr>
              <a:t>caratteristiche</a:t>
            </a:r>
            <a:r>
              <a:rPr lang="en-GB" altLang="it-IT" sz="2862" b="1" dirty="0">
                <a:solidFill>
                  <a:srgbClr val="000000"/>
                </a:solidFill>
              </a:rPr>
              <a:t> </a:t>
            </a:r>
            <a:r>
              <a:rPr lang="en-GB" altLang="it-IT" sz="2862" b="1" dirty="0" err="1">
                <a:solidFill>
                  <a:srgbClr val="000000"/>
                </a:solidFill>
              </a:rPr>
              <a:t>dei</a:t>
            </a:r>
            <a:r>
              <a:rPr lang="en-GB" altLang="it-IT" sz="2862" b="1" dirty="0">
                <a:solidFill>
                  <a:srgbClr val="000000"/>
                </a:solidFill>
              </a:rPr>
              <a:t> </a:t>
            </a:r>
            <a:r>
              <a:rPr lang="en-GB" altLang="it-IT" sz="2862" b="1" dirty="0" err="1">
                <a:solidFill>
                  <a:srgbClr val="000000"/>
                </a:solidFill>
              </a:rPr>
              <a:t>fenomeni</a:t>
            </a:r>
            <a:r>
              <a:rPr lang="en-GB" altLang="it-IT" sz="2862" b="1" dirty="0">
                <a:solidFill>
                  <a:srgbClr val="000000"/>
                </a:solidFill>
              </a:rPr>
              <a:t>  </a:t>
            </a:r>
            <a:r>
              <a:rPr lang="en-GB" altLang="it-IT" sz="2862" b="1" dirty="0" err="1">
                <a:solidFill>
                  <a:srgbClr val="000000"/>
                </a:solidFill>
              </a:rPr>
              <a:t>ondulatori</a:t>
            </a:r>
            <a:r>
              <a:rPr lang="en-GB" altLang="it-IT" sz="2862" b="1" dirty="0">
                <a:solidFill>
                  <a:srgbClr val="000000"/>
                </a:solidFill>
              </a:rPr>
              <a:t>  </a:t>
            </a:r>
            <a:r>
              <a:rPr lang="en-GB" altLang="it-IT" sz="2862" b="1" dirty="0" err="1">
                <a:solidFill>
                  <a:srgbClr val="FF0000"/>
                </a:solidFill>
              </a:rPr>
              <a:t>semplici</a:t>
            </a:r>
            <a:endParaRPr lang="en-GB" altLang="it-IT" sz="2862" b="1" dirty="0">
              <a:solidFill>
                <a:srgbClr val="000000"/>
              </a:solidFill>
            </a:endParaRPr>
          </a:p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 err="1">
                <a:solidFill>
                  <a:srgbClr val="000000"/>
                </a:solidFill>
              </a:rPr>
              <a:t>sono</a:t>
            </a:r>
            <a:r>
              <a:rPr lang="en-GB" altLang="it-IT" sz="2862" b="1" dirty="0">
                <a:solidFill>
                  <a:srgbClr val="000000"/>
                </a:solidFill>
              </a:rPr>
              <a:t> </a:t>
            </a:r>
            <a:r>
              <a:rPr lang="en-GB" altLang="it-IT" sz="2862" b="1" dirty="0" err="1">
                <a:solidFill>
                  <a:srgbClr val="FF0000"/>
                </a:solidFill>
              </a:rPr>
              <a:t>estese</a:t>
            </a:r>
            <a:r>
              <a:rPr lang="en-GB" altLang="it-IT" sz="2862" b="1" dirty="0">
                <a:solidFill>
                  <a:srgbClr val="FF0000"/>
                </a:solidFill>
              </a:rPr>
              <a:t> </a:t>
            </a:r>
            <a:r>
              <a:rPr lang="en-GB" altLang="it-IT" sz="2862" b="1" dirty="0">
                <a:solidFill>
                  <a:srgbClr val="000000"/>
                </a:solidFill>
              </a:rPr>
              <a:t> a  </a:t>
            </a:r>
            <a:r>
              <a:rPr lang="en-GB" altLang="it-IT" sz="2862" b="1" dirty="0" err="1">
                <a:solidFill>
                  <a:srgbClr val="000000"/>
                </a:solidFill>
              </a:rPr>
              <a:t>fenomeni</a:t>
            </a:r>
            <a:r>
              <a:rPr lang="en-GB" altLang="it-IT" sz="2862" b="1" dirty="0">
                <a:solidFill>
                  <a:srgbClr val="000000"/>
                </a:solidFill>
              </a:rPr>
              <a:t>  </a:t>
            </a:r>
            <a:r>
              <a:rPr lang="en-GB" altLang="it-IT" sz="2862" b="1" dirty="0" err="1">
                <a:solidFill>
                  <a:srgbClr val="000000"/>
                </a:solidFill>
              </a:rPr>
              <a:t>ondulatori</a:t>
            </a:r>
            <a:r>
              <a:rPr lang="en-GB" altLang="it-IT" sz="2862" b="1" dirty="0">
                <a:solidFill>
                  <a:srgbClr val="000000"/>
                </a:solidFill>
              </a:rPr>
              <a:t>  </a:t>
            </a:r>
            <a:r>
              <a:rPr lang="en-GB" altLang="it-IT" sz="2862" b="1" dirty="0" err="1">
                <a:solidFill>
                  <a:srgbClr val="FF0000"/>
                </a:solidFill>
              </a:rPr>
              <a:t>complessi</a:t>
            </a:r>
            <a:endParaRPr lang="en-GB" altLang="it-IT" sz="2862" b="1" dirty="0">
              <a:solidFill>
                <a:srgbClr val="FF0000"/>
              </a:solidFill>
            </a:endParaRPr>
          </a:p>
        </p:txBody>
      </p:sp>
      <p:grpSp>
        <p:nvGrpSpPr>
          <p:cNvPr id="14360" name="Group 42">
            <a:extLst>
              <a:ext uri="{FF2B5EF4-FFF2-40B4-BE49-F238E27FC236}">
                <a16:creationId xmlns:a16="http://schemas.microsoft.com/office/drawing/2014/main" id="{4B9BDCF4-48C2-4C16-B125-DA86358D9DD6}"/>
              </a:ext>
            </a:extLst>
          </p:cNvPr>
          <p:cNvGrpSpPr>
            <a:grpSpLocks/>
          </p:cNvGrpSpPr>
          <p:nvPr/>
        </p:nvGrpSpPr>
        <p:grpSpPr bwMode="auto">
          <a:xfrm>
            <a:off x="5108497" y="3987499"/>
            <a:ext cx="1782656" cy="540704"/>
            <a:chOff x="2352" y="2564"/>
            <a:chExt cx="1177" cy="357"/>
          </a:xfrm>
        </p:grpSpPr>
        <p:sp>
          <p:nvSpPr>
            <p:cNvPr id="14372" name="Freeform 40">
              <a:extLst>
                <a:ext uri="{FF2B5EF4-FFF2-40B4-BE49-F238E27FC236}">
                  <a16:creationId xmlns:a16="http://schemas.microsoft.com/office/drawing/2014/main" id="{F62E46D7-EB70-4A37-AF82-BA24E69BD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2656"/>
              <a:ext cx="1177" cy="265"/>
            </a:xfrm>
            <a:custGeom>
              <a:avLst/>
              <a:gdLst>
                <a:gd name="T0" fmla="*/ 0 w 1177"/>
                <a:gd name="T1" fmla="*/ 0 h 265"/>
                <a:gd name="T2" fmla="*/ 1176 w 1177"/>
                <a:gd name="T3" fmla="*/ 0 h 265"/>
                <a:gd name="T4" fmla="*/ 600 w 1177"/>
                <a:gd name="T5" fmla="*/ 264 h 265"/>
                <a:gd name="T6" fmla="*/ 0 w 1177"/>
                <a:gd name="T7" fmla="*/ 0 h 2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7"/>
                <a:gd name="T13" fmla="*/ 0 h 265"/>
                <a:gd name="T14" fmla="*/ 1177 w 1177"/>
                <a:gd name="T15" fmla="*/ 265 h 2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7" h="265">
                  <a:moveTo>
                    <a:pt x="0" y="0"/>
                  </a:moveTo>
                  <a:lnTo>
                    <a:pt x="1176" y="0"/>
                  </a:lnTo>
                  <a:lnTo>
                    <a:pt x="600" y="264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rgbClr val="FF0000"/>
              </a:fgClr>
              <a:bgClr>
                <a:srgbClr val="FFFFFF"/>
              </a:bgClr>
            </a:patt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4373" name="Rectangle 41">
              <a:extLst>
                <a:ext uri="{FF2B5EF4-FFF2-40B4-BE49-F238E27FC236}">
                  <a16:creationId xmlns:a16="http://schemas.microsoft.com/office/drawing/2014/main" id="{43388AEE-F4E0-4044-BDAB-1F24889F8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" y="2564"/>
              <a:ext cx="616" cy="96"/>
            </a:xfrm>
            <a:prstGeom prst="rect">
              <a:avLst/>
            </a:prstGeom>
            <a:pattFill prst="pct50">
              <a:fgClr>
                <a:srgbClr val="FF0000"/>
              </a:fgClr>
              <a:bgClr>
                <a:srgbClr val="FFFFFF"/>
              </a:bgClr>
            </a:patt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</p:grpSp>
      <p:sp>
        <p:nvSpPr>
          <p:cNvPr id="14361" name="Line 43">
            <a:extLst>
              <a:ext uri="{FF2B5EF4-FFF2-40B4-BE49-F238E27FC236}">
                <a16:creationId xmlns:a16="http://schemas.microsoft.com/office/drawing/2014/main" id="{4B39C17B-7D24-4100-90ED-28A3BD3DF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345" y="4979926"/>
            <a:ext cx="1102611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4362" name="Rectangle 44">
            <a:extLst>
              <a:ext uri="{FF2B5EF4-FFF2-40B4-BE49-F238E27FC236}">
                <a16:creationId xmlns:a16="http://schemas.microsoft.com/office/drawing/2014/main" id="{979338C8-293C-4124-B027-B6285EA6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012" y="4580078"/>
            <a:ext cx="1756908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862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3300AA"/>
                </a:solidFill>
              </a:rPr>
              <a:t>esempio :</a:t>
            </a:r>
          </a:p>
        </p:txBody>
      </p:sp>
      <p:sp>
        <p:nvSpPr>
          <p:cNvPr id="14363" name="AutoShape 45">
            <a:extLst>
              <a:ext uri="{FF2B5EF4-FFF2-40B4-BE49-F238E27FC236}">
                <a16:creationId xmlns:a16="http://schemas.microsoft.com/office/drawing/2014/main" id="{25B13A4F-66BE-4C98-931B-01B42089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0252" y="4533126"/>
            <a:ext cx="1890191" cy="799696"/>
          </a:xfrm>
          <a:prstGeom prst="roundRect">
            <a:avLst>
              <a:gd name="adj" fmla="val 24991"/>
            </a:avLst>
          </a:prstGeom>
          <a:pattFill prst="pct50">
            <a:fgClr>
              <a:srgbClr val="FFFF00"/>
            </a:fgClr>
            <a:bgClr>
              <a:srgbClr val="FFFFFF"/>
            </a:bgClr>
          </a:patt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4364" name="Rectangle 46">
            <a:extLst>
              <a:ext uri="{FF2B5EF4-FFF2-40B4-BE49-F238E27FC236}">
                <a16:creationId xmlns:a16="http://schemas.microsoft.com/office/drawing/2014/main" id="{F5C8ADD8-C80B-4FF8-9424-087878E1B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670" y="4664894"/>
            <a:ext cx="1975007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3435" b="1">
                <a:solidFill>
                  <a:srgbClr val="000000"/>
                </a:solidFill>
              </a:rPr>
              <a:t>E</a:t>
            </a:r>
            <a:r>
              <a:rPr lang="en-GB" altLang="it-IT" sz="3435" b="1" baseline="-25000">
                <a:solidFill>
                  <a:srgbClr val="000000"/>
                </a:solidFill>
              </a:rPr>
              <a:t>t</a:t>
            </a:r>
            <a:r>
              <a:rPr lang="en-GB" altLang="it-IT" sz="3435" b="1">
                <a:solidFill>
                  <a:srgbClr val="000000"/>
                </a:solidFill>
              </a:rPr>
              <a:t> </a:t>
            </a:r>
            <a:r>
              <a:rPr lang="en-GB" altLang="it-IT" sz="3435" b="1">
                <a:solidFill>
                  <a:srgbClr val="000000"/>
                </a:solidFill>
                <a:latin typeface="Symbol" panose="05050102010706020507" pitchFamily="18" charset="2"/>
              </a:rPr>
              <a:t>µ</a:t>
            </a:r>
            <a:r>
              <a:rPr lang="en-GB" altLang="it-IT" sz="3435" b="1">
                <a:solidFill>
                  <a:srgbClr val="000000"/>
                </a:solidFill>
              </a:rPr>
              <a:t>  A</a:t>
            </a:r>
            <a:r>
              <a:rPr lang="en-GB" altLang="it-IT" sz="3435" b="1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365" name="AutoShape 47">
            <a:extLst>
              <a:ext uri="{FF2B5EF4-FFF2-40B4-BE49-F238E27FC236}">
                <a16:creationId xmlns:a16="http://schemas.microsoft.com/office/drawing/2014/main" id="{AD79F097-E007-48A0-AAD6-87A99335A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704" y="4569476"/>
            <a:ext cx="1975007" cy="811813"/>
          </a:xfrm>
          <a:prstGeom prst="roundRect">
            <a:avLst>
              <a:gd name="adj" fmla="val 24648"/>
            </a:avLst>
          </a:prstGeom>
          <a:pattFill prst="pct50">
            <a:fgClr>
              <a:srgbClr val="FFFF00"/>
            </a:fgClr>
            <a:bgClr>
              <a:srgbClr val="FFFFFF"/>
            </a:bgClr>
          </a:patt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4366" name="Rectangle 48">
            <a:extLst>
              <a:ext uri="{FF2B5EF4-FFF2-40B4-BE49-F238E27FC236}">
                <a16:creationId xmlns:a16="http://schemas.microsoft.com/office/drawing/2014/main" id="{730ECCB8-086F-4833-AFB1-17FC72C69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938" y="4701244"/>
            <a:ext cx="2520254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3435" b="1">
                <a:solidFill>
                  <a:srgbClr val="000000"/>
                </a:solidFill>
              </a:rPr>
              <a:t>E</a:t>
            </a:r>
            <a:r>
              <a:rPr lang="en-GB" altLang="it-IT" sz="3435" b="1" baseline="-25000">
                <a:solidFill>
                  <a:srgbClr val="000000"/>
                </a:solidFill>
              </a:rPr>
              <a:t>t</a:t>
            </a:r>
            <a:r>
              <a:rPr lang="en-GB" altLang="it-IT" sz="3435" b="1">
                <a:solidFill>
                  <a:srgbClr val="000000"/>
                </a:solidFill>
              </a:rPr>
              <a:t> </a:t>
            </a:r>
            <a:r>
              <a:rPr lang="en-GB" altLang="it-IT" sz="3435" b="1">
                <a:solidFill>
                  <a:srgbClr val="000000"/>
                </a:solidFill>
                <a:latin typeface="Symbol" panose="05050102010706020507" pitchFamily="18" charset="2"/>
              </a:rPr>
              <a:t>µ</a:t>
            </a:r>
            <a:r>
              <a:rPr lang="en-GB" altLang="it-IT" sz="3435" b="1">
                <a:solidFill>
                  <a:srgbClr val="000000"/>
                </a:solidFill>
              </a:rPr>
              <a:t>  C</a:t>
            </a:r>
          </a:p>
        </p:txBody>
      </p:sp>
      <p:sp>
        <p:nvSpPr>
          <p:cNvPr id="14367" name="Rectangle 49">
            <a:extLst>
              <a:ext uri="{FF2B5EF4-FFF2-40B4-BE49-F238E27FC236}">
                <a16:creationId xmlns:a16="http://schemas.microsoft.com/office/drawing/2014/main" id="{6514CE44-2B66-44E7-9EC3-4582F2645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8231" y="4628544"/>
            <a:ext cx="533131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3435" b="1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368" name="Rectangle 50">
            <a:extLst>
              <a:ext uri="{FF2B5EF4-FFF2-40B4-BE49-F238E27FC236}">
                <a16:creationId xmlns:a16="http://schemas.microsoft.com/office/drawing/2014/main" id="{32A16DE3-EEBB-4F9A-B43D-687E696E7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9765" y="4943576"/>
            <a:ext cx="545247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3435" b="1" baseline="3000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4369" name="AutoShape 51">
            <a:extLst>
              <a:ext uri="{FF2B5EF4-FFF2-40B4-BE49-F238E27FC236}">
                <a16:creationId xmlns:a16="http://schemas.microsoft.com/office/drawing/2014/main" id="{F28D9C98-9E1A-4F44-A70F-E0D65D857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955" y="5623621"/>
            <a:ext cx="5791739" cy="920862"/>
          </a:xfrm>
          <a:prstGeom prst="roundRect">
            <a:avLst>
              <a:gd name="adj" fmla="val 24991"/>
            </a:avLst>
          </a:prstGeom>
          <a:pattFill prst="pct25">
            <a:fgClr>
              <a:srgbClr val="00FFFF"/>
            </a:fgClr>
            <a:bgClr>
              <a:srgbClr val="FFFFFF"/>
            </a:bgClr>
          </a:patt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4370" name="Rectangle 52">
            <a:extLst>
              <a:ext uri="{FF2B5EF4-FFF2-40B4-BE49-F238E27FC236}">
                <a16:creationId xmlns:a16="http://schemas.microsoft.com/office/drawing/2014/main" id="{3CC41253-FC51-4F93-BA03-931457F85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772" y="5755389"/>
            <a:ext cx="6034071" cy="7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     idem  per  tutti  i  fenomeni  </a:t>
            </a:r>
          </a:p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da propagazione e da  interferenza</a:t>
            </a:r>
          </a:p>
        </p:txBody>
      </p:sp>
      <p:sp>
        <p:nvSpPr>
          <p:cNvPr id="14371" name="Oval 53">
            <a:extLst>
              <a:ext uri="{FF2B5EF4-FFF2-40B4-BE49-F238E27FC236}">
                <a16:creationId xmlns:a16="http://schemas.microsoft.com/office/drawing/2014/main" id="{F7797E0A-5498-4412-A46C-FC0222804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6521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pic>
        <p:nvPicPr>
          <p:cNvPr id="45" name="Immagine 44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DFDBB346-BCDB-47A2-87EC-1F78F42CE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26" y="2067427"/>
            <a:ext cx="3550166" cy="12481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2ECF0D-0233-A7BF-B6DA-C364CCF69023}"/>
              </a:ext>
            </a:extLst>
          </p:cNvPr>
          <p:cNvGrpSpPr/>
          <p:nvPr/>
        </p:nvGrpSpPr>
        <p:grpSpPr>
          <a:xfrm>
            <a:off x="3400055" y="283706"/>
            <a:ext cx="5499054" cy="581597"/>
            <a:chOff x="3698796" y="397325"/>
            <a:chExt cx="5499054" cy="581597"/>
          </a:xfrm>
        </p:grpSpPr>
        <p:sp>
          <p:nvSpPr>
            <p:cNvPr id="3" name="AutoShape 10">
              <a:extLst>
                <a:ext uri="{FF2B5EF4-FFF2-40B4-BE49-F238E27FC236}">
                  <a16:creationId xmlns:a16="http://schemas.microsoft.com/office/drawing/2014/main" id="{349A841F-3E3B-897C-7B2A-B4CF19376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796" y="416509"/>
              <a:ext cx="4770174" cy="460431"/>
            </a:xfrm>
            <a:prstGeom prst="roundRect">
              <a:avLst>
                <a:gd name="adj" fmla="val 23801"/>
              </a:avLst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C3AA4414-443A-A044-CFB7-AC55BD842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659" y="397325"/>
              <a:ext cx="5319191" cy="58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ANALISI  DI  FOURIER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91221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F91043-F91E-4C35-2D58-6C83C0E4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352" y="2207173"/>
            <a:ext cx="8103476" cy="1143000"/>
          </a:xfrm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Alcuni concetti </a:t>
            </a:r>
            <a:r>
              <a:rPr lang="it-IT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 base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0270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CE249A0-5EE0-48D5-BF84-E196DB4BF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313" y="133283"/>
            <a:ext cx="8820890" cy="6567201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AAAAA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5363" name="Line 3">
            <a:extLst>
              <a:ext uri="{FF2B5EF4-FFF2-40B4-BE49-F238E27FC236}">
                <a16:creationId xmlns:a16="http://schemas.microsoft.com/office/drawing/2014/main" id="{8184E8AC-06F4-44CC-B8C3-F8E253E612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29" y="763346"/>
            <a:ext cx="0" cy="242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>
            <a:outerShdw dist="161645" dir="2700000" algn="ctr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01A61FB5-EFA0-4FBD-A3F0-8D22BB481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438" y="720938"/>
            <a:ext cx="278682" cy="16963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61645" dir="2700000" algn="ctr" rotWithShape="0">
              <a:srgbClr val="FFFF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87822029-06D3-4A6D-A7C8-A17B49188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528" y="6615668"/>
            <a:ext cx="95721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D.S.  </a:t>
            </a:r>
            <a:r>
              <a:rPr lang="en-GB" altLang="it-IT" sz="1145">
                <a:solidFill>
                  <a:srgbClr val="000000"/>
                </a:solidFill>
              </a:rPr>
              <a:t> nov.99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7E5FFF88-D043-4DEF-8336-5C87B6E5E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6591434"/>
            <a:ext cx="295645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ANALISI  ARMONICA</a:t>
            </a:r>
          </a:p>
        </p:txBody>
      </p:sp>
      <p:sp>
        <p:nvSpPr>
          <p:cNvPr id="15367" name="Rectangle 8">
            <a:extLst>
              <a:ext uri="{FF2B5EF4-FFF2-40B4-BE49-F238E27FC236}">
                <a16:creationId xmlns:a16="http://schemas.microsoft.com/office/drawing/2014/main" id="{E409CB53-E583-44AC-83AB-B77D8BDE3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079" y="230216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5368" name="Rectangle 9">
            <a:extLst>
              <a:ext uri="{FF2B5EF4-FFF2-40B4-BE49-F238E27FC236}">
                <a16:creationId xmlns:a16="http://schemas.microsoft.com/office/drawing/2014/main" id="{8E5FF23F-8A53-4878-AF40-F76F43495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344" y="218099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5369" name="Rectangle 10">
            <a:extLst>
              <a:ext uri="{FF2B5EF4-FFF2-40B4-BE49-F238E27FC236}">
                <a16:creationId xmlns:a16="http://schemas.microsoft.com/office/drawing/2014/main" id="{78458680-1823-453B-A4C5-0459E1679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267" y="6530852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5370" name="Rectangle 11">
            <a:extLst>
              <a:ext uri="{FF2B5EF4-FFF2-40B4-BE49-F238E27FC236}">
                <a16:creationId xmlns:a16="http://schemas.microsoft.com/office/drawing/2014/main" id="{F92B0566-0324-4C24-BFB7-1B0DAD577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504" y="6797417"/>
            <a:ext cx="218099" cy="31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27"/>
              </a:lnSpc>
              <a:spcBef>
                <a:spcPct val="0"/>
              </a:spcBef>
              <a:buSzTx/>
              <a:buNone/>
            </a:pPr>
            <a:r>
              <a:rPr lang="en-GB" altLang="it-IT" sz="1336" b="1" i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5371" name="Rectangle 12">
            <a:extLst>
              <a:ext uri="{FF2B5EF4-FFF2-40B4-BE49-F238E27FC236}">
                <a16:creationId xmlns:a16="http://schemas.microsoft.com/office/drawing/2014/main" id="{35BE2D0E-13F9-45CF-80C7-DD453C0AB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740" y="3671332"/>
            <a:ext cx="763346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5372" name="Rectangle 13">
            <a:extLst>
              <a:ext uri="{FF2B5EF4-FFF2-40B4-BE49-F238E27FC236}">
                <a16:creationId xmlns:a16="http://schemas.microsoft.com/office/drawing/2014/main" id="{C88D6994-71D3-49D8-A71F-F4763ACC4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740" y="3283601"/>
            <a:ext cx="763346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150</a:t>
            </a:r>
          </a:p>
        </p:txBody>
      </p:sp>
      <p:sp>
        <p:nvSpPr>
          <p:cNvPr id="15373" name="Line 14">
            <a:extLst>
              <a:ext uri="{FF2B5EF4-FFF2-40B4-BE49-F238E27FC236}">
                <a16:creationId xmlns:a16="http://schemas.microsoft.com/office/drawing/2014/main" id="{4EF42B2B-0321-45D9-BB74-E640C24D1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9472" y="4277163"/>
            <a:ext cx="557364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74" name="Line 15">
            <a:extLst>
              <a:ext uri="{FF2B5EF4-FFF2-40B4-BE49-F238E27FC236}">
                <a16:creationId xmlns:a16="http://schemas.microsoft.com/office/drawing/2014/main" id="{1953A72F-7FF7-44F6-BAA4-13B61349D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0423" y="4604311"/>
            <a:ext cx="573115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75" name="Freeform 16">
            <a:extLst>
              <a:ext uri="{FF2B5EF4-FFF2-40B4-BE49-F238E27FC236}">
                <a16:creationId xmlns:a16="http://schemas.microsoft.com/office/drawing/2014/main" id="{5524244E-EE50-4A6D-A466-489A52FFB79E}"/>
              </a:ext>
            </a:extLst>
          </p:cNvPr>
          <p:cNvSpPr>
            <a:spLocks/>
          </p:cNvSpPr>
          <p:nvPr/>
        </p:nvSpPr>
        <p:spPr bwMode="auto">
          <a:xfrm>
            <a:off x="3496988" y="3525933"/>
            <a:ext cx="1516091" cy="1213176"/>
          </a:xfrm>
          <a:custGeom>
            <a:avLst/>
            <a:gdLst>
              <a:gd name="T0" fmla="*/ 0 w 1001"/>
              <a:gd name="T1" fmla="*/ 2147483647 h 801"/>
              <a:gd name="T2" fmla="*/ 2147483647 w 1001"/>
              <a:gd name="T3" fmla="*/ 2147483647 h 801"/>
              <a:gd name="T4" fmla="*/ 2147483647 w 1001"/>
              <a:gd name="T5" fmla="*/ 2147483647 h 801"/>
              <a:gd name="T6" fmla="*/ 2147483647 w 1001"/>
              <a:gd name="T7" fmla="*/ 2147483647 h 801"/>
              <a:gd name="T8" fmla="*/ 2147483647 w 1001"/>
              <a:gd name="T9" fmla="*/ 2147483647 h 801"/>
              <a:gd name="T10" fmla="*/ 2147483647 w 1001"/>
              <a:gd name="T11" fmla="*/ 2147483647 h 801"/>
              <a:gd name="T12" fmla="*/ 2147483647 w 1001"/>
              <a:gd name="T13" fmla="*/ 2147483647 h 801"/>
              <a:gd name="T14" fmla="*/ 2147483647 w 1001"/>
              <a:gd name="T15" fmla="*/ 2147483647 h 801"/>
              <a:gd name="T16" fmla="*/ 2147483647 w 1001"/>
              <a:gd name="T17" fmla="*/ 2147483647 h 801"/>
              <a:gd name="T18" fmla="*/ 2147483647 w 1001"/>
              <a:gd name="T19" fmla="*/ 2147483647 h 801"/>
              <a:gd name="T20" fmla="*/ 2147483647 w 1001"/>
              <a:gd name="T21" fmla="*/ 0 h 801"/>
              <a:gd name="T22" fmla="*/ 2147483647 w 1001"/>
              <a:gd name="T23" fmla="*/ 2147483647 h 801"/>
              <a:gd name="T24" fmla="*/ 2147483647 w 1001"/>
              <a:gd name="T25" fmla="*/ 2147483647 h 801"/>
              <a:gd name="T26" fmla="*/ 2147483647 w 1001"/>
              <a:gd name="T27" fmla="*/ 2147483647 h 801"/>
              <a:gd name="T28" fmla="*/ 2147483647 w 1001"/>
              <a:gd name="T29" fmla="*/ 2147483647 h 801"/>
              <a:gd name="T30" fmla="*/ 2147483647 w 1001"/>
              <a:gd name="T31" fmla="*/ 2147483647 h 801"/>
              <a:gd name="T32" fmla="*/ 2147483647 w 1001"/>
              <a:gd name="T33" fmla="*/ 2147483647 h 801"/>
              <a:gd name="T34" fmla="*/ 2147483647 w 1001"/>
              <a:gd name="T35" fmla="*/ 2147483647 h 801"/>
              <a:gd name="T36" fmla="*/ 2147483647 w 1001"/>
              <a:gd name="T37" fmla="*/ 2147483647 h 801"/>
              <a:gd name="T38" fmla="*/ 2147483647 w 1001"/>
              <a:gd name="T39" fmla="*/ 2147483647 h 801"/>
              <a:gd name="T40" fmla="*/ 2147483647 w 1001"/>
              <a:gd name="T41" fmla="*/ 2147483647 h 801"/>
              <a:gd name="T42" fmla="*/ 2147483647 w 1001"/>
              <a:gd name="T43" fmla="*/ 2147483647 h 801"/>
              <a:gd name="T44" fmla="*/ 2147483647 w 1001"/>
              <a:gd name="T45" fmla="*/ 2147483647 h 801"/>
              <a:gd name="T46" fmla="*/ 2147483647 w 1001"/>
              <a:gd name="T47" fmla="*/ 2147483647 h 801"/>
              <a:gd name="T48" fmla="*/ 2147483647 w 1001"/>
              <a:gd name="T49" fmla="*/ 2147483647 h 801"/>
              <a:gd name="T50" fmla="*/ 2147483647 w 1001"/>
              <a:gd name="T51" fmla="*/ 2147483647 h 801"/>
              <a:gd name="T52" fmla="*/ 2147483647 w 1001"/>
              <a:gd name="T53" fmla="*/ 2147483647 h 801"/>
              <a:gd name="T54" fmla="*/ 2147483647 w 1001"/>
              <a:gd name="T55" fmla="*/ 2147483647 h 801"/>
              <a:gd name="T56" fmla="*/ 2147483647 w 1001"/>
              <a:gd name="T57" fmla="*/ 2147483647 h 801"/>
              <a:gd name="T58" fmla="*/ 2147483647 w 1001"/>
              <a:gd name="T59" fmla="*/ 2147483647 h 801"/>
              <a:gd name="T60" fmla="*/ 2147483647 w 1001"/>
              <a:gd name="T61" fmla="*/ 2147483647 h 801"/>
              <a:gd name="T62" fmla="*/ 2147483647 w 1001"/>
              <a:gd name="T63" fmla="*/ 2147483647 h 801"/>
              <a:gd name="T64" fmla="*/ 2147483647 w 1001"/>
              <a:gd name="T65" fmla="*/ 2147483647 h 801"/>
              <a:gd name="T66" fmla="*/ 2147483647 w 1001"/>
              <a:gd name="T67" fmla="*/ 2147483647 h 801"/>
              <a:gd name="T68" fmla="*/ 2147483647 w 1001"/>
              <a:gd name="T69" fmla="*/ 2147483647 h 80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01"/>
              <a:gd name="T106" fmla="*/ 0 h 801"/>
              <a:gd name="T107" fmla="*/ 1001 w 1001"/>
              <a:gd name="T108" fmla="*/ 801 h 80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01" h="801">
                <a:moveTo>
                  <a:pt x="0" y="672"/>
                </a:moveTo>
                <a:lnTo>
                  <a:pt x="64" y="656"/>
                </a:lnTo>
                <a:lnTo>
                  <a:pt x="96" y="640"/>
                </a:lnTo>
                <a:lnTo>
                  <a:pt x="120" y="584"/>
                </a:lnTo>
                <a:lnTo>
                  <a:pt x="128" y="496"/>
                </a:lnTo>
                <a:lnTo>
                  <a:pt x="160" y="328"/>
                </a:lnTo>
                <a:lnTo>
                  <a:pt x="200" y="160"/>
                </a:lnTo>
                <a:lnTo>
                  <a:pt x="224" y="72"/>
                </a:lnTo>
                <a:lnTo>
                  <a:pt x="256" y="32"/>
                </a:lnTo>
                <a:lnTo>
                  <a:pt x="280" y="8"/>
                </a:lnTo>
                <a:lnTo>
                  <a:pt x="328" y="0"/>
                </a:lnTo>
                <a:lnTo>
                  <a:pt x="368" y="32"/>
                </a:lnTo>
                <a:lnTo>
                  <a:pt x="400" y="88"/>
                </a:lnTo>
                <a:lnTo>
                  <a:pt x="424" y="184"/>
                </a:lnTo>
                <a:lnTo>
                  <a:pt x="448" y="280"/>
                </a:lnTo>
                <a:lnTo>
                  <a:pt x="464" y="408"/>
                </a:lnTo>
                <a:lnTo>
                  <a:pt x="488" y="592"/>
                </a:lnTo>
                <a:lnTo>
                  <a:pt x="512" y="744"/>
                </a:lnTo>
                <a:lnTo>
                  <a:pt x="536" y="792"/>
                </a:lnTo>
                <a:lnTo>
                  <a:pt x="560" y="800"/>
                </a:lnTo>
                <a:lnTo>
                  <a:pt x="576" y="792"/>
                </a:lnTo>
                <a:lnTo>
                  <a:pt x="608" y="736"/>
                </a:lnTo>
                <a:lnTo>
                  <a:pt x="624" y="672"/>
                </a:lnTo>
                <a:lnTo>
                  <a:pt x="632" y="616"/>
                </a:lnTo>
                <a:lnTo>
                  <a:pt x="656" y="592"/>
                </a:lnTo>
                <a:lnTo>
                  <a:pt x="696" y="608"/>
                </a:lnTo>
                <a:lnTo>
                  <a:pt x="744" y="672"/>
                </a:lnTo>
                <a:lnTo>
                  <a:pt x="784" y="656"/>
                </a:lnTo>
                <a:lnTo>
                  <a:pt x="816" y="624"/>
                </a:lnTo>
                <a:lnTo>
                  <a:pt x="864" y="584"/>
                </a:lnTo>
                <a:lnTo>
                  <a:pt x="888" y="584"/>
                </a:lnTo>
                <a:lnTo>
                  <a:pt x="928" y="616"/>
                </a:lnTo>
                <a:lnTo>
                  <a:pt x="944" y="648"/>
                </a:lnTo>
                <a:lnTo>
                  <a:pt x="960" y="656"/>
                </a:lnTo>
                <a:lnTo>
                  <a:pt x="1000" y="648"/>
                </a:lnTo>
              </a:path>
            </a:pathLst>
          </a:custGeom>
          <a:noFill/>
          <a:ln w="508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76" name="Line 17">
            <a:extLst>
              <a:ext uri="{FF2B5EF4-FFF2-40B4-BE49-F238E27FC236}">
                <a16:creationId xmlns:a16="http://schemas.microsoft.com/office/drawing/2014/main" id="{06DE5D65-0DD0-4553-BE74-E8ECC6E5D4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7571" y="2956452"/>
            <a:ext cx="0" cy="2120406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77" name="Line 18">
            <a:extLst>
              <a:ext uri="{FF2B5EF4-FFF2-40B4-BE49-F238E27FC236}">
                <a16:creationId xmlns:a16="http://schemas.microsoft.com/office/drawing/2014/main" id="{2703C2DB-8E7A-4182-8096-7291D46AEA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4846" y="4531611"/>
            <a:ext cx="0" cy="181749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78" name="Line 19">
            <a:extLst>
              <a:ext uri="{FF2B5EF4-FFF2-40B4-BE49-F238E27FC236}">
                <a16:creationId xmlns:a16="http://schemas.microsoft.com/office/drawing/2014/main" id="{757AE16D-624F-49F0-B2BA-A3F1F026D6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422" y="4519495"/>
            <a:ext cx="0" cy="181749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79" name="Line 20">
            <a:extLst>
              <a:ext uri="{FF2B5EF4-FFF2-40B4-BE49-F238E27FC236}">
                <a16:creationId xmlns:a16="http://schemas.microsoft.com/office/drawing/2014/main" id="{D0431C89-1D51-4C3F-9CB6-5424C36DAD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6988" y="3501700"/>
            <a:ext cx="121166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80" name="Line 21">
            <a:extLst>
              <a:ext uri="{FF2B5EF4-FFF2-40B4-BE49-F238E27FC236}">
                <a16:creationId xmlns:a16="http://schemas.microsoft.com/office/drawing/2014/main" id="{8513727F-0840-4907-BD21-ABFD15D9D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871" y="3877314"/>
            <a:ext cx="121166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81" name="Line 22">
            <a:extLst>
              <a:ext uri="{FF2B5EF4-FFF2-40B4-BE49-F238E27FC236}">
                <a16:creationId xmlns:a16="http://schemas.microsoft.com/office/drawing/2014/main" id="{2EFA46FB-304F-4A51-916D-9917D5111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871" y="4204463"/>
            <a:ext cx="121166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82" name="Rectangle 23">
            <a:extLst>
              <a:ext uri="{FF2B5EF4-FFF2-40B4-BE49-F238E27FC236}">
                <a16:creationId xmlns:a16="http://schemas.microsoft.com/office/drawing/2014/main" id="{245D8458-9EB3-481E-9D43-726FBE7A5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90" y="3962131"/>
            <a:ext cx="714880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15383" name="Rectangle 24">
            <a:extLst>
              <a:ext uri="{FF2B5EF4-FFF2-40B4-BE49-F238E27FC236}">
                <a16:creationId xmlns:a16="http://schemas.microsoft.com/office/drawing/2014/main" id="{28471694-2C93-4F0A-80D2-9FFE3EF23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772" y="4495262"/>
            <a:ext cx="605830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5384" name="Rectangle 25">
            <a:extLst>
              <a:ext uri="{FF2B5EF4-FFF2-40B4-BE49-F238E27FC236}">
                <a16:creationId xmlns:a16="http://schemas.microsoft.com/office/drawing/2014/main" id="{CEB996D4-86AA-41F2-8F21-EDE8A5F1E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263" y="4543728"/>
            <a:ext cx="6179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5385" name="Rectangle 26">
            <a:extLst>
              <a:ext uri="{FF2B5EF4-FFF2-40B4-BE49-F238E27FC236}">
                <a16:creationId xmlns:a16="http://schemas.microsoft.com/office/drawing/2014/main" id="{FC7DDFE8-09B5-4104-918B-16DCDFB25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747" y="4531611"/>
            <a:ext cx="739113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(s)</a:t>
            </a:r>
          </a:p>
        </p:txBody>
      </p:sp>
      <p:sp>
        <p:nvSpPr>
          <p:cNvPr id="15386" name="Rectangle 27">
            <a:extLst>
              <a:ext uri="{FF2B5EF4-FFF2-40B4-BE49-F238E27FC236}">
                <a16:creationId xmlns:a16="http://schemas.microsoft.com/office/drawing/2014/main" id="{37D77882-BA9C-459C-9305-B7AA35EB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9094" y="4325629"/>
            <a:ext cx="557364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5387" name="Rectangle 28">
            <a:extLst>
              <a:ext uri="{FF2B5EF4-FFF2-40B4-BE49-F238E27FC236}">
                <a16:creationId xmlns:a16="http://schemas.microsoft.com/office/drawing/2014/main" id="{6F2A3D24-6746-4A47-AEBC-75510E0CC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055" y="2326389"/>
            <a:ext cx="714880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Q(t)</a:t>
            </a:r>
          </a:p>
        </p:txBody>
      </p:sp>
      <p:sp>
        <p:nvSpPr>
          <p:cNvPr id="15388" name="Line 29">
            <a:extLst>
              <a:ext uri="{FF2B5EF4-FFF2-40B4-BE49-F238E27FC236}">
                <a16:creationId xmlns:a16="http://schemas.microsoft.com/office/drawing/2014/main" id="{310CAAFA-88CC-4FDC-9821-46F2DB72D7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0334" y="3126085"/>
            <a:ext cx="569481" cy="99356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89" name="Rectangle 30">
            <a:extLst>
              <a:ext uri="{FF2B5EF4-FFF2-40B4-BE49-F238E27FC236}">
                <a16:creationId xmlns:a16="http://schemas.microsoft.com/office/drawing/2014/main" id="{BA38F204-1945-4E4B-8584-C7396C0CE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5253" y="3865198"/>
            <a:ext cx="2907986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FF"/>
                </a:solidFill>
                <a:latin typeface="Book Antiqua" panose="02040602050305030304" pitchFamily="18" charset="0"/>
              </a:rPr>
              <a:t>portata media</a:t>
            </a:r>
          </a:p>
        </p:txBody>
      </p:sp>
      <p:sp>
        <p:nvSpPr>
          <p:cNvPr id="15390" name="Freeform 31">
            <a:extLst>
              <a:ext uri="{FF2B5EF4-FFF2-40B4-BE49-F238E27FC236}">
                <a16:creationId xmlns:a16="http://schemas.microsoft.com/office/drawing/2014/main" id="{4B0F79DE-BD93-42D2-8182-1900078C6073}"/>
              </a:ext>
            </a:extLst>
          </p:cNvPr>
          <p:cNvSpPr>
            <a:spLocks/>
          </p:cNvSpPr>
          <p:nvPr/>
        </p:nvSpPr>
        <p:spPr bwMode="auto">
          <a:xfrm>
            <a:off x="4950981" y="3525933"/>
            <a:ext cx="1443391" cy="1213176"/>
          </a:xfrm>
          <a:custGeom>
            <a:avLst/>
            <a:gdLst>
              <a:gd name="T0" fmla="*/ 0 w 953"/>
              <a:gd name="T1" fmla="*/ 2147483647 h 801"/>
              <a:gd name="T2" fmla="*/ 2147483647 w 953"/>
              <a:gd name="T3" fmla="*/ 2147483647 h 801"/>
              <a:gd name="T4" fmla="*/ 2147483647 w 953"/>
              <a:gd name="T5" fmla="*/ 2147483647 h 801"/>
              <a:gd name="T6" fmla="*/ 2147483647 w 953"/>
              <a:gd name="T7" fmla="*/ 2147483647 h 801"/>
              <a:gd name="T8" fmla="*/ 2147483647 w 953"/>
              <a:gd name="T9" fmla="*/ 2147483647 h 801"/>
              <a:gd name="T10" fmla="*/ 2147483647 w 953"/>
              <a:gd name="T11" fmla="*/ 2147483647 h 801"/>
              <a:gd name="T12" fmla="*/ 2147483647 w 953"/>
              <a:gd name="T13" fmla="*/ 2147483647 h 801"/>
              <a:gd name="T14" fmla="*/ 2147483647 w 953"/>
              <a:gd name="T15" fmla="*/ 2147483647 h 801"/>
              <a:gd name="T16" fmla="*/ 2147483647 w 953"/>
              <a:gd name="T17" fmla="*/ 2147483647 h 801"/>
              <a:gd name="T18" fmla="*/ 2147483647 w 953"/>
              <a:gd name="T19" fmla="*/ 2147483647 h 801"/>
              <a:gd name="T20" fmla="*/ 2147483647 w 953"/>
              <a:gd name="T21" fmla="*/ 0 h 801"/>
              <a:gd name="T22" fmla="*/ 2147483647 w 953"/>
              <a:gd name="T23" fmla="*/ 2147483647 h 801"/>
              <a:gd name="T24" fmla="*/ 2147483647 w 953"/>
              <a:gd name="T25" fmla="*/ 2147483647 h 801"/>
              <a:gd name="T26" fmla="*/ 2147483647 w 953"/>
              <a:gd name="T27" fmla="*/ 2147483647 h 801"/>
              <a:gd name="T28" fmla="*/ 2147483647 w 953"/>
              <a:gd name="T29" fmla="*/ 2147483647 h 801"/>
              <a:gd name="T30" fmla="*/ 2147483647 w 953"/>
              <a:gd name="T31" fmla="*/ 2147483647 h 801"/>
              <a:gd name="T32" fmla="*/ 2147483647 w 953"/>
              <a:gd name="T33" fmla="*/ 2147483647 h 801"/>
              <a:gd name="T34" fmla="*/ 2147483647 w 953"/>
              <a:gd name="T35" fmla="*/ 2147483647 h 801"/>
              <a:gd name="T36" fmla="*/ 2147483647 w 953"/>
              <a:gd name="T37" fmla="*/ 2147483647 h 801"/>
              <a:gd name="T38" fmla="*/ 2147483647 w 953"/>
              <a:gd name="T39" fmla="*/ 2147483647 h 801"/>
              <a:gd name="T40" fmla="*/ 2147483647 w 953"/>
              <a:gd name="T41" fmla="*/ 2147483647 h 801"/>
              <a:gd name="T42" fmla="*/ 2147483647 w 953"/>
              <a:gd name="T43" fmla="*/ 2147483647 h 801"/>
              <a:gd name="T44" fmla="*/ 2147483647 w 953"/>
              <a:gd name="T45" fmla="*/ 2147483647 h 801"/>
              <a:gd name="T46" fmla="*/ 2147483647 w 953"/>
              <a:gd name="T47" fmla="*/ 2147483647 h 801"/>
              <a:gd name="T48" fmla="*/ 2147483647 w 953"/>
              <a:gd name="T49" fmla="*/ 2147483647 h 801"/>
              <a:gd name="T50" fmla="*/ 2147483647 w 953"/>
              <a:gd name="T51" fmla="*/ 2147483647 h 801"/>
              <a:gd name="T52" fmla="*/ 2147483647 w 953"/>
              <a:gd name="T53" fmla="*/ 2147483647 h 801"/>
              <a:gd name="T54" fmla="*/ 2147483647 w 953"/>
              <a:gd name="T55" fmla="*/ 2147483647 h 801"/>
              <a:gd name="T56" fmla="*/ 2147483647 w 953"/>
              <a:gd name="T57" fmla="*/ 2147483647 h 801"/>
              <a:gd name="T58" fmla="*/ 2147483647 w 953"/>
              <a:gd name="T59" fmla="*/ 2147483647 h 801"/>
              <a:gd name="T60" fmla="*/ 2147483647 w 953"/>
              <a:gd name="T61" fmla="*/ 2147483647 h 801"/>
              <a:gd name="T62" fmla="*/ 2147483647 w 953"/>
              <a:gd name="T63" fmla="*/ 2147483647 h 801"/>
              <a:gd name="T64" fmla="*/ 2147483647 w 953"/>
              <a:gd name="T65" fmla="*/ 2147483647 h 801"/>
              <a:gd name="T66" fmla="*/ 2147483647 w 953"/>
              <a:gd name="T67" fmla="*/ 2147483647 h 801"/>
              <a:gd name="T68" fmla="*/ 2147483647 w 953"/>
              <a:gd name="T69" fmla="*/ 2147483647 h 80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53"/>
              <a:gd name="T106" fmla="*/ 0 h 801"/>
              <a:gd name="T107" fmla="*/ 953 w 953"/>
              <a:gd name="T108" fmla="*/ 801 h 80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53" h="801">
                <a:moveTo>
                  <a:pt x="0" y="672"/>
                </a:moveTo>
                <a:lnTo>
                  <a:pt x="64" y="656"/>
                </a:lnTo>
                <a:lnTo>
                  <a:pt x="96" y="640"/>
                </a:lnTo>
                <a:lnTo>
                  <a:pt x="112" y="584"/>
                </a:lnTo>
                <a:lnTo>
                  <a:pt x="128" y="496"/>
                </a:lnTo>
                <a:lnTo>
                  <a:pt x="152" y="328"/>
                </a:lnTo>
                <a:lnTo>
                  <a:pt x="192" y="160"/>
                </a:lnTo>
                <a:lnTo>
                  <a:pt x="216" y="72"/>
                </a:lnTo>
                <a:lnTo>
                  <a:pt x="232" y="32"/>
                </a:lnTo>
                <a:lnTo>
                  <a:pt x="272" y="8"/>
                </a:lnTo>
                <a:lnTo>
                  <a:pt x="304" y="0"/>
                </a:lnTo>
                <a:lnTo>
                  <a:pt x="360" y="32"/>
                </a:lnTo>
                <a:lnTo>
                  <a:pt x="376" y="88"/>
                </a:lnTo>
                <a:lnTo>
                  <a:pt x="408" y="184"/>
                </a:lnTo>
                <a:lnTo>
                  <a:pt x="424" y="280"/>
                </a:lnTo>
                <a:lnTo>
                  <a:pt x="440" y="408"/>
                </a:lnTo>
                <a:lnTo>
                  <a:pt x="472" y="592"/>
                </a:lnTo>
                <a:lnTo>
                  <a:pt x="488" y="744"/>
                </a:lnTo>
                <a:lnTo>
                  <a:pt x="504" y="792"/>
                </a:lnTo>
                <a:lnTo>
                  <a:pt x="544" y="800"/>
                </a:lnTo>
                <a:lnTo>
                  <a:pt x="552" y="792"/>
                </a:lnTo>
                <a:lnTo>
                  <a:pt x="576" y="736"/>
                </a:lnTo>
                <a:lnTo>
                  <a:pt x="592" y="672"/>
                </a:lnTo>
                <a:lnTo>
                  <a:pt x="608" y="616"/>
                </a:lnTo>
                <a:lnTo>
                  <a:pt x="624" y="592"/>
                </a:lnTo>
                <a:lnTo>
                  <a:pt x="664" y="608"/>
                </a:lnTo>
                <a:lnTo>
                  <a:pt x="712" y="672"/>
                </a:lnTo>
                <a:lnTo>
                  <a:pt x="744" y="656"/>
                </a:lnTo>
                <a:lnTo>
                  <a:pt x="784" y="624"/>
                </a:lnTo>
                <a:lnTo>
                  <a:pt x="824" y="584"/>
                </a:lnTo>
                <a:lnTo>
                  <a:pt x="856" y="584"/>
                </a:lnTo>
                <a:lnTo>
                  <a:pt x="880" y="616"/>
                </a:lnTo>
                <a:lnTo>
                  <a:pt x="896" y="648"/>
                </a:lnTo>
                <a:lnTo>
                  <a:pt x="928" y="656"/>
                </a:lnTo>
                <a:lnTo>
                  <a:pt x="952" y="648"/>
                </a:lnTo>
              </a:path>
            </a:pathLst>
          </a:custGeom>
          <a:noFill/>
          <a:ln w="508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91" name="Freeform 32">
            <a:extLst>
              <a:ext uri="{FF2B5EF4-FFF2-40B4-BE49-F238E27FC236}">
                <a16:creationId xmlns:a16="http://schemas.microsoft.com/office/drawing/2014/main" id="{24604BA6-AB49-407F-A1B9-A521952D166A}"/>
              </a:ext>
            </a:extLst>
          </p:cNvPr>
          <p:cNvSpPr>
            <a:spLocks/>
          </p:cNvSpPr>
          <p:nvPr/>
        </p:nvSpPr>
        <p:spPr bwMode="auto">
          <a:xfrm>
            <a:off x="6344390" y="3538049"/>
            <a:ext cx="1467625" cy="1213176"/>
          </a:xfrm>
          <a:custGeom>
            <a:avLst/>
            <a:gdLst>
              <a:gd name="T0" fmla="*/ 0 w 969"/>
              <a:gd name="T1" fmla="*/ 2147483647 h 801"/>
              <a:gd name="T2" fmla="*/ 2147483647 w 969"/>
              <a:gd name="T3" fmla="*/ 2147483647 h 801"/>
              <a:gd name="T4" fmla="*/ 2147483647 w 969"/>
              <a:gd name="T5" fmla="*/ 2147483647 h 801"/>
              <a:gd name="T6" fmla="*/ 2147483647 w 969"/>
              <a:gd name="T7" fmla="*/ 2147483647 h 801"/>
              <a:gd name="T8" fmla="*/ 2147483647 w 969"/>
              <a:gd name="T9" fmla="*/ 2147483647 h 801"/>
              <a:gd name="T10" fmla="*/ 2147483647 w 969"/>
              <a:gd name="T11" fmla="*/ 2147483647 h 801"/>
              <a:gd name="T12" fmla="*/ 2147483647 w 969"/>
              <a:gd name="T13" fmla="*/ 2147483647 h 801"/>
              <a:gd name="T14" fmla="*/ 2147483647 w 969"/>
              <a:gd name="T15" fmla="*/ 2147483647 h 801"/>
              <a:gd name="T16" fmla="*/ 2147483647 w 969"/>
              <a:gd name="T17" fmla="*/ 2147483647 h 801"/>
              <a:gd name="T18" fmla="*/ 2147483647 w 969"/>
              <a:gd name="T19" fmla="*/ 2147483647 h 801"/>
              <a:gd name="T20" fmla="*/ 2147483647 w 969"/>
              <a:gd name="T21" fmla="*/ 0 h 801"/>
              <a:gd name="T22" fmla="*/ 2147483647 w 969"/>
              <a:gd name="T23" fmla="*/ 2147483647 h 801"/>
              <a:gd name="T24" fmla="*/ 2147483647 w 969"/>
              <a:gd name="T25" fmla="*/ 2147483647 h 801"/>
              <a:gd name="T26" fmla="*/ 2147483647 w 969"/>
              <a:gd name="T27" fmla="*/ 2147483647 h 801"/>
              <a:gd name="T28" fmla="*/ 2147483647 w 969"/>
              <a:gd name="T29" fmla="*/ 2147483647 h 801"/>
              <a:gd name="T30" fmla="*/ 2147483647 w 969"/>
              <a:gd name="T31" fmla="*/ 2147483647 h 801"/>
              <a:gd name="T32" fmla="*/ 2147483647 w 969"/>
              <a:gd name="T33" fmla="*/ 2147483647 h 801"/>
              <a:gd name="T34" fmla="*/ 2147483647 w 969"/>
              <a:gd name="T35" fmla="*/ 2147483647 h 801"/>
              <a:gd name="T36" fmla="*/ 2147483647 w 969"/>
              <a:gd name="T37" fmla="*/ 2147483647 h 801"/>
              <a:gd name="T38" fmla="*/ 2147483647 w 969"/>
              <a:gd name="T39" fmla="*/ 2147483647 h 801"/>
              <a:gd name="T40" fmla="*/ 2147483647 w 969"/>
              <a:gd name="T41" fmla="*/ 2147483647 h 801"/>
              <a:gd name="T42" fmla="*/ 2147483647 w 969"/>
              <a:gd name="T43" fmla="*/ 2147483647 h 801"/>
              <a:gd name="T44" fmla="*/ 2147483647 w 969"/>
              <a:gd name="T45" fmla="*/ 2147483647 h 801"/>
              <a:gd name="T46" fmla="*/ 2147483647 w 969"/>
              <a:gd name="T47" fmla="*/ 2147483647 h 801"/>
              <a:gd name="T48" fmla="*/ 2147483647 w 969"/>
              <a:gd name="T49" fmla="*/ 2147483647 h 801"/>
              <a:gd name="T50" fmla="*/ 2147483647 w 969"/>
              <a:gd name="T51" fmla="*/ 2147483647 h 801"/>
              <a:gd name="T52" fmla="*/ 2147483647 w 969"/>
              <a:gd name="T53" fmla="*/ 2147483647 h 801"/>
              <a:gd name="T54" fmla="*/ 2147483647 w 969"/>
              <a:gd name="T55" fmla="*/ 2147483647 h 801"/>
              <a:gd name="T56" fmla="*/ 2147483647 w 969"/>
              <a:gd name="T57" fmla="*/ 2147483647 h 801"/>
              <a:gd name="T58" fmla="*/ 2147483647 w 969"/>
              <a:gd name="T59" fmla="*/ 2147483647 h 801"/>
              <a:gd name="T60" fmla="*/ 2147483647 w 969"/>
              <a:gd name="T61" fmla="*/ 2147483647 h 801"/>
              <a:gd name="T62" fmla="*/ 2147483647 w 969"/>
              <a:gd name="T63" fmla="*/ 2147483647 h 801"/>
              <a:gd name="T64" fmla="*/ 2147483647 w 969"/>
              <a:gd name="T65" fmla="*/ 2147483647 h 801"/>
              <a:gd name="T66" fmla="*/ 2147483647 w 969"/>
              <a:gd name="T67" fmla="*/ 2147483647 h 801"/>
              <a:gd name="T68" fmla="*/ 2147483647 w 969"/>
              <a:gd name="T69" fmla="*/ 2147483647 h 80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69"/>
              <a:gd name="T106" fmla="*/ 0 h 801"/>
              <a:gd name="T107" fmla="*/ 969 w 969"/>
              <a:gd name="T108" fmla="*/ 801 h 80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69" h="801">
                <a:moveTo>
                  <a:pt x="0" y="672"/>
                </a:moveTo>
                <a:lnTo>
                  <a:pt x="56" y="664"/>
                </a:lnTo>
                <a:lnTo>
                  <a:pt x="88" y="640"/>
                </a:lnTo>
                <a:lnTo>
                  <a:pt x="104" y="584"/>
                </a:lnTo>
                <a:lnTo>
                  <a:pt x="120" y="504"/>
                </a:lnTo>
                <a:lnTo>
                  <a:pt x="152" y="328"/>
                </a:lnTo>
                <a:lnTo>
                  <a:pt x="192" y="168"/>
                </a:lnTo>
                <a:lnTo>
                  <a:pt x="208" y="80"/>
                </a:lnTo>
                <a:lnTo>
                  <a:pt x="240" y="32"/>
                </a:lnTo>
                <a:lnTo>
                  <a:pt x="264" y="16"/>
                </a:lnTo>
                <a:lnTo>
                  <a:pt x="312" y="0"/>
                </a:lnTo>
                <a:lnTo>
                  <a:pt x="352" y="32"/>
                </a:lnTo>
                <a:lnTo>
                  <a:pt x="384" y="88"/>
                </a:lnTo>
                <a:lnTo>
                  <a:pt x="408" y="184"/>
                </a:lnTo>
                <a:lnTo>
                  <a:pt x="424" y="288"/>
                </a:lnTo>
                <a:lnTo>
                  <a:pt x="448" y="416"/>
                </a:lnTo>
                <a:lnTo>
                  <a:pt x="472" y="600"/>
                </a:lnTo>
                <a:lnTo>
                  <a:pt x="488" y="752"/>
                </a:lnTo>
                <a:lnTo>
                  <a:pt x="504" y="792"/>
                </a:lnTo>
                <a:lnTo>
                  <a:pt x="536" y="800"/>
                </a:lnTo>
                <a:lnTo>
                  <a:pt x="552" y="792"/>
                </a:lnTo>
                <a:lnTo>
                  <a:pt x="576" y="736"/>
                </a:lnTo>
                <a:lnTo>
                  <a:pt x="600" y="672"/>
                </a:lnTo>
                <a:lnTo>
                  <a:pt x="608" y="616"/>
                </a:lnTo>
                <a:lnTo>
                  <a:pt x="632" y="600"/>
                </a:lnTo>
                <a:lnTo>
                  <a:pt x="672" y="608"/>
                </a:lnTo>
                <a:lnTo>
                  <a:pt x="712" y="672"/>
                </a:lnTo>
                <a:lnTo>
                  <a:pt x="760" y="664"/>
                </a:lnTo>
                <a:lnTo>
                  <a:pt x="784" y="632"/>
                </a:lnTo>
                <a:lnTo>
                  <a:pt x="832" y="584"/>
                </a:lnTo>
                <a:lnTo>
                  <a:pt x="864" y="584"/>
                </a:lnTo>
                <a:lnTo>
                  <a:pt x="896" y="616"/>
                </a:lnTo>
                <a:lnTo>
                  <a:pt x="912" y="648"/>
                </a:lnTo>
                <a:lnTo>
                  <a:pt x="936" y="664"/>
                </a:lnTo>
                <a:lnTo>
                  <a:pt x="968" y="648"/>
                </a:lnTo>
              </a:path>
            </a:pathLst>
          </a:custGeom>
          <a:noFill/>
          <a:ln w="508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92" name="Rectangle 33">
            <a:extLst>
              <a:ext uri="{FF2B5EF4-FFF2-40B4-BE49-F238E27FC236}">
                <a16:creationId xmlns:a16="http://schemas.microsoft.com/office/drawing/2014/main" id="{E14430ED-A346-46E7-8D0A-269A8BECC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73" y="4543728"/>
            <a:ext cx="605830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5393" name="Rectangle 34">
            <a:extLst>
              <a:ext uri="{FF2B5EF4-FFF2-40B4-BE49-F238E27FC236}">
                <a16:creationId xmlns:a16="http://schemas.microsoft.com/office/drawing/2014/main" id="{D256887F-CF86-450C-8131-1010A79D0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2235" y="2641421"/>
            <a:ext cx="2314272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FF"/>
                </a:solidFill>
                <a:latin typeface="Book Antiqua" panose="02040602050305030304" pitchFamily="18" charset="0"/>
              </a:rPr>
              <a:t>Q(t) </a:t>
            </a:r>
            <a:r>
              <a:rPr lang="en-GB" altLang="it-IT" sz="2862" b="1" i="1">
                <a:solidFill>
                  <a:srgbClr val="0000FF"/>
                </a:solidFill>
                <a:latin typeface="Book Antiqua" panose="02040602050305030304" pitchFamily="18" charset="0"/>
              </a:rPr>
              <a:t>reale</a:t>
            </a:r>
          </a:p>
        </p:txBody>
      </p:sp>
      <p:sp>
        <p:nvSpPr>
          <p:cNvPr id="15394" name="Line 35">
            <a:extLst>
              <a:ext uri="{FF2B5EF4-FFF2-40B4-BE49-F238E27FC236}">
                <a16:creationId xmlns:a16="http://schemas.microsoft.com/office/drawing/2014/main" id="{4E8E37AE-A058-47E7-99D6-3AB2389121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571" y="5234375"/>
            <a:ext cx="1550926" cy="0"/>
          </a:xfrm>
          <a:prstGeom prst="line">
            <a:avLst/>
          </a:prstGeom>
          <a:noFill/>
          <a:ln w="12700">
            <a:solidFill>
              <a:srgbClr val="3300AA"/>
            </a:solidFill>
            <a:round/>
            <a:headEnd type="triangle" w="med" len="med"/>
            <a:tailEnd type="triangle" w="med" len="med"/>
          </a:ln>
          <a:effectLst>
            <a:outerShdw dist="161645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5395" name="Rectangle 36">
            <a:extLst>
              <a:ext uri="{FF2B5EF4-FFF2-40B4-BE49-F238E27FC236}">
                <a16:creationId xmlns:a16="http://schemas.microsoft.com/office/drawing/2014/main" id="{D813243E-6B34-480E-A652-F93F4EAD7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087" y="4822410"/>
            <a:ext cx="1441876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3300AA"/>
                </a:solidFill>
                <a:latin typeface="Book Antiqua" panose="02040602050305030304" pitchFamily="18" charset="0"/>
              </a:rPr>
              <a:t>periodo T</a:t>
            </a:r>
          </a:p>
        </p:txBody>
      </p:sp>
      <p:grpSp>
        <p:nvGrpSpPr>
          <p:cNvPr id="15398" name="Group 41">
            <a:extLst>
              <a:ext uri="{FF2B5EF4-FFF2-40B4-BE49-F238E27FC236}">
                <a16:creationId xmlns:a16="http://schemas.microsoft.com/office/drawing/2014/main" id="{5736AFAE-7F76-49A5-9A44-708FBB297ED1}"/>
              </a:ext>
            </a:extLst>
          </p:cNvPr>
          <p:cNvGrpSpPr>
            <a:grpSpLocks/>
          </p:cNvGrpSpPr>
          <p:nvPr/>
        </p:nvGrpSpPr>
        <p:grpSpPr bwMode="auto">
          <a:xfrm>
            <a:off x="9821857" y="327149"/>
            <a:ext cx="617947" cy="484664"/>
            <a:chOff x="5464" y="216"/>
            <a:chExt cx="408" cy="320"/>
          </a:xfrm>
        </p:grpSpPr>
        <p:sp>
          <p:nvSpPr>
            <p:cNvPr id="15403" name="Oval 39">
              <a:extLst>
                <a:ext uri="{FF2B5EF4-FFF2-40B4-BE49-F238E27FC236}">
                  <a16:creationId xmlns:a16="http://schemas.microsoft.com/office/drawing/2014/main" id="{3223F7C2-0D6D-4887-9595-BF144982C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" y="232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5404" name="Rectangle 40">
              <a:extLst>
                <a:ext uri="{FF2B5EF4-FFF2-40B4-BE49-F238E27FC236}">
                  <a16:creationId xmlns:a16="http://schemas.microsoft.com/office/drawing/2014/main" id="{99C459DD-F00F-4B8D-8193-EA9A95E78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8" y="216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7</a:t>
              </a:r>
            </a:p>
          </p:txBody>
        </p:sp>
      </p:grpSp>
      <p:sp>
        <p:nvSpPr>
          <p:cNvPr id="15399" name="Rectangle 42">
            <a:extLst>
              <a:ext uri="{FF2B5EF4-FFF2-40B4-BE49-F238E27FC236}">
                <a16:creationId xmlns:a16="http://schemas.microsoft.com/office/drawing/2014/main" id="{6D188077-0EE7-4F77-BCE5-E3C3D0F92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7076" y="1223777"/>
            <a:ext cx="6530852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3300AA"/>
                </a:solidFill>
              </a:rPr>
              <a:t>Esempio 1:</a:t>
            </a:r>
            <a:r>
              <a:rPr lang="en-GB" altLang="it-IT" sz="2862" b="1">
                <a:solidFill>
                  <a:srgbClr val="0000FF"/>
                </a:solidFill>
              </a:rPr>
              <a:t> </a:t>
            </a:r>
            <a:r>
              <a:rPr lang="en-GB" altLang="it-IT" sz="2862" b="1">
                <a:solidFill>
                  <a:srgbClr val="000080"/>
                </a:solidFill>
              </a:rPr>
              <a:t>portata Q = Q(t) del sangue in aorta</a:t>
            </a:r>
          </a:p>
        </p:txBody>
      </p:sp>
      <p:sp>
        <p:nvSpPr>
          <p:cNvPr id="15400" name="Rectangle 43">
            <a:extLst>
              <a:ext uri="{FF2B5EF4-FFF2-40B4-BE49-F238E27FC236}">
                <a16:creationId xmlns:a16="http://schemas.microsoft.com/office/drawing/2014/main" id="{13628967-9F85-4E14-92D9-D944CE0D1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327" y="2774703"/>
            <a:ext cx="1235894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(cm</a:t>
            </a:r>
            <a:r>
              <a:rPr lang="en-GB" altLang="it-IT" sz="2862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3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s</a:t>
            </a:r>
            <a:r>
              <a:rPr lang="en-GB" altLang="it-IT" sz="2862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–1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15401" name="Oval 44">
            <a:extLst>
              <a:ext uri="{FF2B5EF4-FFF2-40B4-BE49-F238E27FC236}">
                <a16:creationId xmlns:a16="http://schemas.microsoft.com/office/drawing/2014/main" id="{BA17D1D9-A689-4E1F-91FD-B4D227BA8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6521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5402" name="Rectangle 45">
            <a:extLst>
              <a:ext uri="{FF2B5EF4-FFF2-40B4-BE49-F238E27FC236}">
                <a16:creationId xmlns:a16="http://schemas.microsoft.com/office/drawing/2014/main" id="{213D91A3-882A-4AEF-989E-465174365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7408" y="5779622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4C1A61-31FD-4134-A0B9-5BB504AAF969}"/>
              </a:ext>
            </a:extLst>
          </p:cNvPr>
          <p:cNvSpPr txBox="1"/>
          <p:nvPr/>
        </p:nvSpPr>
        <p:spPr>
          <a:xfrm>
            <a:off x="6394373" y="5147846"/>
            <a:ext cx="3111493" cy="1340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2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Portata</a:t>
            </a:r>
            <a:r>
              <a:rPr lang="en-GB" sz="1622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GB" sz="1622" dirty="0"/>
              <a:t>Q = V / t= A v</a:t>
            </a:r>
          </a:p>
          <a:p>
            <a:r>
              <a:rPr lang="en-GB" sz="1622" dirty="0"/>
              <a:t>V = volume del </a:t>
            </a:r>
            <a:r>
              <a:rPr lang="en-GB" sz="1622" dirty="0" err="1"/>
              <a:t>fluido</a:t>
            </a:r>
            <a:endParaRPr lang="en-GB" sz="1622" dirty="0"/>
          </a:p>
          <a:p>
            <a:r>
              <a:rPr lang="en-GB" sz="1622" dirty="0"/>
              <a:t>v = </a:t>
            </a:r>
            <a:r>
              <a:rPr lang="en-GB" sz="1622" dirty="0" err="1"/>
              <a:t>velocità</a:t>
            </a:r>
            <a:r>
              <a:rPr lang="en-GB" sz="1622" dirty="0"/>
              <a:t> del </a:t>
            </a:r>
            <a:r>
              <a:rPr lang="en-GB" sz="1622" dirty="0" err="1"/>
              <a:t>fluido</a:t>
            </a:r>
            <a:endParaRPr lang="en-GB" sz="1622" dirty="0"/>
          </a:p>
          <a:p>
            <a:r>
              <a:rPr lang="en-GB" sz="1622" dirty="0"/>
              <a:t>A = area </a:t>
            </a:r>
            <a:r>
              <a:rPr lang="en-GB" sz="1622" dirty="0" err="1"/>
              <a:t>della</a:t>
            </a:r>
            <a:r>
              <a:rPr lang="en-GB" sz="1622" dirty="0"/>
              <a:t> </a:t>
            </a:r>
            <a:r>
              <a:rPr lang="en-GB" sz="1622" dirty="0" err="1"/>
              <a:t>sezione</a:t>
            </a:r>
            <a:r>
              <a:rPr lang="en-GB" sz="1622" dirty="0"/>
              <a:t> del </a:t>
            </a:r>
            <a:r>
              <a:rPr lang="en-GB" sz="1622" dirty="0" err="1"/>
              <a:t>condotto</a:t>
            </a:r>
            <a:endParaRPr lang="en-GB" sz="1622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1AFC78-BD87-3BA3-8C5D-96492322DCBE}"/>
              </a:ext>
            </a:extLst>
          </p:cNvPr>
          <p:cNvGrpSpPr/>
          <p:nvPr/>
        </p:nvGrpSpPr>
        <p:grpSpPr>
          <a:xfrm>
            <a:off x="3603974" y="327149"/>
            <a:ext cx="5499054" cy="581597"/>
            <a:chOff x="3698796" y="397325"/>
            <a:chExt cx="5499054" cy="581597"/>
          </a:xfrm>
        </p:grpSpPr>
        <p:sp>
          <p:nvSpPr>
            <p:cNvPr id="4" name="AutoShape 10">
              <a:extLst>
                <a:ext uri="{FF2B5EF4-FFF2-40B4-BE49-F238E27FC236}">
                  <a16:creationId xmlns:a16="http://schemas.microsoft.com/office/drawing/2014/main" id="{D027CF79-BF6C-4099-A760-D5B7FED82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796" y="416509"/>
              <a:ext cx="4770174" cy="460431"/>
            </a:xfrm>
            <a:prstGeom prst="roundRect">
              <a:avLst>
                <a:gd name="adj" fmla="val 23801"/>
              </a:avLst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DF40F6CD-A55A-94E2-4DF4-2303F364E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659" y="397325"/>
              <a:ext cx="5319191" cy="58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ANALISI  DI  FOURIER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65455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E7B457E-0C09-4505-ACD8-D6EE8A98F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012" y="159031"/>
            <a:ext cx="8820890" cy="6567201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AAAAA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87" name="Line 3">
            <a:extLst>
              <a:ext uri="{FF2B5EF4-FFF2-40B4-BE49-F238E27FC236}">
                <a16:creationId xmlns:a16="http://schemas.microsoft.com/office/drawing/2014/main" id="{C184E11E-CAC4-443C-89EC-085A6EF42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29" y="763346"/>
            <a:ext cx="0" cy="242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>
            <a:outerShdw dist="161645" dir="2700000" algn="ctr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08239426-AF14-4C83-BCF0-934F3F2AC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438" y="720938"/>
            <a:ext cx="278682" cy="16963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61645" dir="2700000" algn="ctr" rotWithShape="0">
              <a:srgbClr val="FFFF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BEDF5A9E-6710-467D-85F4-4BBA3282A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528" y="6615668"/>
            <a:ext cx="95721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D.S.  </a:t>
            </a:r>
            <a:r>
              <a:rPr lang="en-GB" altLang="it-IT" sz="1145">
                <a:solidFill>
                  <a:srgbClr val="000000"/>
                </a:solidFill>
              </a:rPr>
              <a:t> nov.99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02D75708-8E34-4D08-8DFB-FD8BC53CC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6591434"/>
            <a:ext cx="295645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ANALISI  ARMONICA</a:t>
            </a:r>
          </a:p>
        </p:txBody>
      </p:sp>
      <p:sp>
        <p:nvSpPr>
          <p:cNvPr id="16391" name="Rectangle 8">
            <a:extLst>
              <a:ext uri="{FF2B5EF4-FFF2-40B4-BE49-F238E27FC236}">
                <a16:creationId xmlns:a16="http://schemas.microsoft.com/office/drawing/2014/main" id="{C3FC6EDD-F4A2-4F09-84FA-F8933BC36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079" y="230216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2" name="Rectangle 9">
            <a:extLst>
              <a:ext uri="{FF2B5EF4-FFF2-40B4-BE49-F238E27FC236}">
                <a16:creationId xmlns:a16="http://schemas.microsoft.com/office/drawing/2014/main" id="{87EB938D-20E4-4EF1-8D78-6C7EE28D6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344" y="218099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3" name="Rectangle 10">
            <a:extLst>
              <a:ext uri="{FF2B5EF4-FFF2-40B4-BE49-F238E27FC236}">
                <a16:creationId xmlns:a16="http://schemas.microsoft.com/office/drawing/2014/main" id="{529C468F-9752-444E-86FA-808F83E11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267" y="6530852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9</a:t>
            </a:r>
          </a:p>
        </p:txBody>
      </p:sp>
      <p:grpSp>
        <p:nvGrpSpPr>
          <p:cNvPr id="16396" name="Group 15">
            <a:extLst>
              <a:ext uri="{FF2B5EF4-FFF2-40B4-BE49-F238E27FC236}">
                <a16:creationId xmlns:a16="http://schemas.microsoft.com/office/drawing/2014/main" id="{8BF718D2-5E9A-43E7-A5FB-F76C1DA7B6C9}"/>
              </a:ext>
            </a:extLst>
          </p:cNvPr>
          <p:cNvGrpSpPr>
            <a:grpSpLocks/>
          </p:cNvGrpSpPr>
          <p:nvPr/>
        </p:nvGrpSpPr>
        <p:grpSpPr bwMode="auto">
          <a:xfrm>
            <a:off x="9906673" y="230216"/>
            <a:ext cx="617947" cy="484664"/>
            <a:chOff x="5520" y="152"/>
            <a:chExt cx="408" cy="320"/>
          </a:xfrm>
        </p:grpSpPr>
        <p:sp>
          <p:nvSpPr>
            <p:cNvPr id="16570" name="Oval 13">
              <a:extLst>
                <a:ext uri="{FF2B5EF4-FFF2-40B4-BE49-F238E27FC236}">
                  <a16:creationId xmlns:a16="http://schemas.microsoft.com/office/drawing/2014/main" id="{6118DDB7-7C24-48AB-9533-BFBFE1CA1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0" y="168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6571" name="Rectangle 14">
              <a:extLst>
                <a:ext uri="{FF2B5EF4-FFF2-40B4-BE49-F238E27FC236}">
                  <a16:creationId xmlns:a16="http://schemas.microsoft.com/office/drawing/2014/main" id="{7409E9C2-16C0-45E4-AEF1-25B0AD450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4" y="152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8</a:t>
              </a:r>
            </a:p>
          </p:txBody>
        </p:sp>
      </p:grpSp>
      <p:sp>
        <p:nvSpPr>
          <p:cNvPr id="16397" name="Rectangle 16">
            <a:extLst>
              <a:ext uri="{FF2B5EF4-FFF2-40B4-BE49-F238E27FC236}">
                <a16:creationId xmlns:a16="http://schemas.microsoft.com/office/drawing/2014/main" id="{7AB5426B-D842-477E-8B64-8BFEAE51A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7408" y="5779622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8" name="Rectangle 17">
            <a:extLst>
              <a:ext uri="{FF2B5EF4-FFF2-40B4-BE49-F238E27FC236}">
                <a16:creationId xmlns:a16="http://schemas.microsoft.com/office/drawing/2014/main" id="{34B9BA8A-A25F-4FAF-8B96-AEF9830F7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860" y="799696"/>
            <a:ext cx="6530852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3300AA"/>
                </a:solidFill>
              </a:rPr>
              <a:t>Esempio 1:</a:t>
            </a:r>
            <a:r>
              <a:rPr lang="en-GB" altLang="it-IT" sz="2862" b="1">
                <a:solidFill>
                  <a:srgbClr val="0000FF"/>
                </a:solidFill>
              </a:rPr>
              <a:t> </a:t>
            </a:r>
            <a:r>
              <a:rPr lang="en-GB" altLang="it-IT" sz="2862" b="1">
                <a:solidFill>
                  <a:srgbClr val="000080"/>
                </a:solidFill>
              </a:rPr>
              <a:t>portata Q = Q(t) del sangue in aorta</a:t>
            </a:r>
          </a:p>
        </p:txBody>
      </p:sp>
      <p:grpSp>
        <p:nvGrpSpPr>
          <p:cNvPr id="16399" name="Group 20">
            <a:extLst>
              <a:ext uri="{FF2B5EF4-FFF2-40B4-BE49-F238E27FC236}">
                <a16:creationId xmlns:a16="http://schemas.microsoft.com/office/drawing/2014/main" id="{C46E8E06-7DD7-4092-A673-E9F178E57F17}"/>
              </a:ext>
            </a:extLst>
          </p:cNvPr>
          <p:cNvGrpSpPr>
            <a:grpSpLocks/>
          </p:cNvGrpSpPr>
          <p:nvPr/>
        </p:nvGrpSpPr>
        <p:grpSpPr bwMode="auto">
          <a:xfrm>
            <a:off x="3545454" y="2168873"/>
            <a:ext cx="1213176" cy="1346459"/>
            <a:chOff x="1320" y="1432"/>
            <a:chExt cx="801" cy="889"/>
          </a:xfrm>
        </p:grpSpPr>
        <p:sp>
          <p:nvSpPr>
            <p:cNvPr id="16568" name="Freeform 18">
              <a:extLst>
                <a:ext uri="{FF2B5EF4-FFF2-40B4-BE49-F238E27FC236}">
                  <a16:creationId xmlns:a16="http://schemas.microsoft.com/office/drawing/2014/main" id="{26F63D31-44D6-4184-911B-1241859B3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1432"/>
              <a:ext cx="401" cy="449"/>
            </a:xfrm>
            <a:custGeom>
              <a:avLst/>
              <a:gdLst>
                <a:gd name="T0" fmla="*/ 0 w 401"/>
                <a:gd name="T1" fmla="*/ 432 h 449"/>
                <a:gd name="T2" fmla="*/ 24 w 401"/>
                <a:gd name="T3" fmla="*/ 352 h 449"/>
                <a:gd name="T4" fmla="*/ 56 w 401"/>
                <a:gd name="T5" fmla="*/ 256 h 449"/>
                <a:gd name="T6" fmla="*/ 80 w 401"/>
                <a:gd name="T7" fmla="*/ 192 h 449"/>
                <a:gd name="T8" fmla="*/ 128 w 401"/>
                <a:gd name="T9" fmla="*/ 88 h 449"/>
                <a:gd name="T10" fmla="*/ 160 w 401"/>
                <a:gd name="T11" fmla="*/ 32 h 449"/>
                <a:gd name="T12" fmla="*/ 184 w 401"/>
                <a:gd name="T13" fmla="*/ 8 h 449"/>
                <a:gd name="T14" fmla="*/ 200 w 401"/>
                <a:gd name="T15" fmla="*/ 0 h 449"/>
                <a:gd name="T16" fmla="*/ 216 w 401"/>
                <a:gd name="T17" fmla="*/ 0 h 449"/>
                <a:gd name="T18" fmla="*/ 232 w 401"/>
                <a:gd name="T19" fmla="*/ 8 h 449"/>
                <a:gd name="T20" fmla="*/ 264 w 401"/>
                <a:gd name="T21" fmla="*/ 48 h 449"/>
                <a:gd name="T22" fmla="*/ 288 w 401"/>
                <a:gd name="T23" fmla="*/ 96 h 449"/>
                <a:gd name="T24" fmla="*/ 328 w 401"/>
                <a:gd name="T25" fmla="*/ 192 h 449"/>
                <a:gd name="T26" fmla="*/ 352 w 401"/>
                <a:gd name="T27" fmla="*/ 272 h 449"/>
                <a:gd name="T28" fmla="*/ 376 w 401"/>
                <a:gd name="T29" fmla="*/ 344 h 449"/>
                <a:gd name="T30" fmla="*/ 400 w 401"/>
                <a:gd name="T31" fmla="*/ 448 h 4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1"/>
                <a:gd name="T49" fmla="*/ 0 h 449"/>
                <a:gd name="T50" fmla="*/ 401 w 401"/>
                <a:gd name="T51" fmla="*/ 449 h 4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1" h="449">
                  <a:moveTo>
                    <a:pt x="0" y="432"/>
                  </a:moveTo>
                  <a:lnTo>
                    <a:pt x="24" y="352"/>
                  </a:lnTo>
                  <a:lnTo>
                    <a:pt x="56" y="256"/>
                  </a:lnTo>
                  <a:lnTo>
                    <a:pt x="80" y="192"/>
                  </a:lnTo>
                  <a:lnTo>
                    <a:pt x="128" y="88"/>
                  </a:lnTo>
                  <a:lnTo>
                    <a:pt x="160" y="32"/>
                  </a:lnTo>
                  <a:lnTo>
                    <a:pt x="184" y="8"/>
                  </a:lnTo>
                  <a:lnTo>
                    <a:pt x="200" y="0"/>
                  </a:lnTo>
                  <a:lnTo>
                    <a:pt x="216" y="0"/>
                  </a:lnTo>
                  <a:lnTo>
                    <a:pt x="232" y="8"/>
                  </a:lnTo>
                  <a:lnTo>
                    <a:pt x="264" y="48"/>
                  </a:lnTo>
                  <a:lnTo>
                    <a:pt x="288" y="96"/>
                  </a:lnTo>
                  <a:lnTo>
                    <a:pt x="328" y="192"/>
                  </a:lnTo>
                  <a:lnTo>
                    <a:pt x="352" y="272"/>
                  </a:lnTo>
                  <a:lnTo>
                    <a:pt x="376" y="344"/>
                  </a:lnTo>
                  <a:lnTo>
                    <a:pt x="400" y="448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6569" name="Freeform 19">
              <a:extLst>
                <a:ext uri="{FF2B5EF4-FFF2-40B4-BE49-F238E27FC236}">
                  <a16:creationId xmlns:a16="http://schemas.microsoft.com/office/drawing/2014/main" id="{793406F7-7289-4DD5-A3CF-BE635D939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" y="1872"/>
              <a:ext cx="401" cy="449"/>
            </a:xfrm>
            <a:custGeom>
              <a:avLst/>
              <a:gdLst>
                <a:gd name="T0" fmla="*/ 0 w 401"/>
                <a:gd name="T1" fmla="*/ 16 h 449"/>
                <a:gd name="T2" fmla="*/ 24 w 401"/>
                <a:gd name="T3" fmla="*/ 96 h 449"/>
                <a:gd name="T4" fmla="*/ 56 w 401"/>
                <a:gd name="T5" fmla="*/ 192 h 449"/>
                <a:gd name="T6" fmla="*/ 80 w 401"/>
                <a:gd name="T7" fmla="*/ 256 h 449"/>
                <a:gd name="T8" fmla="*/ 128 w 401"/>
                <a:gd name="T9" fmla="*/ 360 h 449"/>
                <a:gd name="T10" fmla="*/ 160 w 401"/>
                <a:gd name="T11" fmla="*/ 416 h 449"/>
                <a:gd name="T12" fmla="*/ 184 w 401"/>
                <a:gd name="T13" fmla="*/ 440 h 449"/>
                <a:gd name="T14" fmla="*/ 200 w 401"/>
                <a:gd name="T15" fmla="*/ 448 h 449"/>
                <a:gd name="T16" fmla="*/ 216 w 401"/>
                <a:gd name="T17" fmla="*/ 448 h 449"/>
                <a:gd name="T18" fmla="*/ 232 w 401"/>
                <a:gd name="T19" fmla="*/ 440 h 449"/>
                <a:gd name="T20" fmla="*/ 264 w 401"/>
                <a:gd name="T21" fmla="*/ 400 h 449"/>
                <a:gd name="T22" fmla="*/ 288 w 401"/>
                <a:gd name="T23" fmla="*/ 352 h 449"/>
                <a:gd name="T24" fmla="*/ 328 w 401"/>
                <a:gd name="T25" fmla="*/ 256 h 449"/>
                <a:gd name="T26" fmla="*/ 352 w 401"/>
                <a:gd name="T27" fmla="*/ 176 h 449"/>
                <a:gd name="T28" fmla="*/ 376 w 401"/>
                <a:gd name="T29" fmla="*/ 104 h 449"/>
                <a:gd name="T30" fmla="*/ 400 w 401"/>
                <a:gd name="T31" fmla="*/ 0 h 4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1"/>
                <a:gd name="T49" fmla="*/ 0 h 449"/>
                <a:gd name="T50" fmla="*/ 401 w 401"/>
                <a:gd name="T51" fmla="*/ 449 h 4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1" h="449">
                  <a:moveTo>
                    <a:pt x="0" y="16"/>
                  </a:moveTo>
                  <a:lnTo>
                    <a:pt x="24" y="96"/>
                  </a:lnTo>
                  <a:lnTo>
                    <a:pt x="56" y="192"/>
                  </a:lnTo>
                  <a:lnTo>
                    <a:pt x="80" y="256"/>
                  </a:lnTo>
                  <a:lnTo>
                    <a:pt x="128" y="360"/>
                  </a:lnTo>
                  <a:lnTo>
                    <a:pt x="160" y="416"/>
                  </a:lnTo>
                  <a:lnTo>
                    <a:pt x="184" y="440"/>
                  </a:lnTo>
                  <a:lnTo>
                    <a:pt x="200" y="448"/>
                  </a:lnTo>
                  <a:lnTo>
                    <a:pt x="216" y="448"/>
                  </a:lnTo>
                  <a:lnTo>
                    <a:pt x="232" y="440"/>
                  </a:lnTo>
                  <a:lnTo>
                    <a:pt x="264" y="400"/>
                  </a:lnTo>
                  <a:lnTo>
                    <a:pt x="288" y="352"/>
                  </a:lnTo>
                  <a:lnTo>
                    <a:pt x="328" y="256"/>
                  </a:lnTo>
                  <a:lnTo>
                    <a:pt x="352" y="176"/>
                  </a:lnTo>
                  <a:lnTo>
                    <a:pt x="376" y="104"/>
                  </a:lnTo>
                  <a:lnTo>
                    <a:pt x="400" y="0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16400" name="Group 23">
            <a:extLst>
              <a:ext uri="{FF2B5EF4-FFF2-40B4-BE49-F238E27FC236}">
                <a16:creationId xmlns:a16="http://schemas.microsoft.com/office/drawing/2014/main" id="{BDDFE90D-BC04-43B7-81AD-9A2ED11B9AC2}"/>
              </a:ext>
            </a:extLst>
          </p:cNvPr>
          <p:cNvGrpSpPr>
            <a:grpSpLocks/>
          </p:cNvGrpSpPr>
          <p:nvPr/>
        </p:nvGrpSpPr>
        <p:grpSpPr bwMode="auto">
          <a:xfrm>
            <a:off x="4769231" y="2180989"/>
            <a:ext cx="1213176" cy="1346459"/>
            <a:chOff x="2128" y="1440"/>
            <a:chExt cx="801" cy="889"/>
          </a:xfrm>
        </p:grpSpPr>
        <p:sp>
          <p:nvSpPr>
            <p:cNvPr id="16566" name="Freeform 21">
              <a:extLst>
                <a:ext uri="{FF2B5EF4-FFF2-40B4-BE49-F238E27FC236}">
                  <a16:creationId xmlns:a16="http://schemas.microsoft.com/office/drawing/2014/main" id="{51B8D2C7-D00A-4328-9166-06EE0BA06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440"/>
              <a:ext cx="401" cy="449"/>
            </a:xfrm>
            <a:custGeom>
              <a:avLst/>
              <a:gdLst>
                <a:gd name="T0" fmla="*/ 0 w 401"/>
                <a:gd name="T1" fmla="*/ 432 h 449"/>
                <a:gd name="T2" fmla="*/ 24 w 401"/>
                <a:gd name="T3" fmla="*/ 352 h 449"/>
                <a:gd name="T4" fmla="*/ 56 w 401"/>
                <a:gd name="T5" fmla="*/ 256 h 449"/>
                <a:gd name="T6" fmla="*/ 80 w 401"/>
                <a:gd name="T7" fmla="*/ 192 h 449"/>
                <a:gd name="T8" fmla="*/ 128 w 401"/>
                <a:gd name="T9" fmla="*/ 88 h 449"/>
                <a:gd name="T10" fmla="*/ 160 w 401"/>
                <a:gd name="T11" fmla="*/ 32 h 449"/>
                <a:gd name="T12" fmla="*/ 184 w 401"/>
                <a:gd name="T13" fmla="*/ 8 h 449"/>
                <a:gd name="T14" fmla="*/ 200 w 401"/>
                <a:gd name="T15" fmla="*/ 0 h 449"/>
                <a:gd name="T16" fmla="*/ 216 w 401"/>
                <a:gd name="T17" fmla="*/ 0 h 449"/>
                <a:gd name="T18" fmla="*/ 232 w 401"/>
                <a:gd name="T19" fmla="*/ 8 h 449"/>
                <a:gd name="T20" fmla="*/ 264 w 401"/>
                <a:gd name="T21" fmla="*/ 48 h 449"/>
                <a:gd name="T22" fmla="*/ 288 w 401"/>
                <a:gd name="T23" fmla="*/ 96 h 449"/>
                <a:gd name="T24" fmla="*/ 328 w 401"/>
                <a:gd name="T25" fmla="*/ 192 h 449"/>
                <a:gd name="T26" fmla="*/ 352 w 401"/>
                <a:gd name="T27" fmla="*/ 272 h 449"/>
                <a:gd name="T28" fmla="*/ 376 w 401"/>
                <a:gd name="T29" fmla="*/ 344 h 449"/>
                <a:gd name="T30" fmla="*/ 400 w 401"/>
                <a:gd name="T31" fmla="*/ 448 h 4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1"/>
                <a:gd name="T49" fmla="*/ 0 h 449"/>
                <a:gd name="T50" fmla="*/ 401 w 401"/>
                <a:gd name="T51" fmla="*/ 449 h 4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1" h="449">
                  <a:moveTo>
                    <a:pt x="0" y="432"/>
                  </a:moveTo>
                  <a:lnTo>
                    <a:pt x="24" y="352"/>
                  </a:lnTo>
                  <a:lnTo>
                    <a:pt x="56" y="256"/>
                  </a:lnTo>
                  <a:lnTo>
                    <a:pt x="80" y="192"/>
                  </a:lnTo>
                  <a:lnTo>
                    <a:pt x="128" y="88"/>
                  </a:lnTo>
                  <a:lnTo>
                    <a:pt x="160" y="32"/>
                  </a:lnTo>
                  <a:lnTo>
                    <a:pt x="184" y="8"/>
                  </a:lnTo>
                  <a:lnTo>
                    <a:pt x="200" y="0"/>
                  </a:lnTo>
                  <a:lnTo>
                    <a:pt x="216" y="0"/>
                  </a:lnTo>
                  <a:lnTo>
                    <a:pt x="232" y="8"/>
                  </a:lnTo>
                  <a:lnTo>
                    <a:pt x="264" y="48"/>
                  </a:lnTo>
                  <a:lnTo>
                    <a:pt x="288" y="96"/>
                  </a:lnTo>
                  <a:lnTo>
                    <a:pt x="328" y="192"/>
                  </a:lnTo>
                  <a:lnTo>
                    <a:pt x="352" y="272"/>
                  </a:lnTo>
                  <a:lnTo>
                    <a:pt x="376" y="344"/>
                  </a:lnTo>
                  <a:lnTo>
                    <a:pt x="400" y="448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6567" name="Freeform 22">
              <a:extLst>
                <a:ext uri="{FF2B5EF4-FFF2-40B4-BE49-F238E27FC236}">
                  <a16:creationId xmlns:a16="http://schemas.microsoft.com/office/drawing/2014/main" id="{2E3B254E-7B77-459A-AB3A-DE78A5C1F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1880"/>
              <a:ext cx="401" cy="449"/>
            </a:xfrm>
            <a:custGeom>
              <a:avLst/>
              <a:gdLst>
                <a:gd name="T0" fmla="*/ 0 w 401"/>
                <a:gd name="T1" fmla="*/ 16 h 449"/>
                <a:gd name="T2" fmla="*/ 24 w 401"/>
                <a:gd name="T3" fmla="*/ 96 h 449"/>
                <a:gd name="T4" fmla="*/ 56 w 401"/>
                <a:gd name="T5" fmla="*/ 192 h 449"/>
                <a:gd name="T6" fmla="*/ 80 w 401"/>
                <a:gd name="T7" fmla="*/ 256 h 449"/>
                <a:gd name="T8" fmla="*/ 128 w 401"/>
                <a:gd name="T9" fmla="*/ 360 h 449"/>
                <a:gd name="T10" fmla="*/ 160 w 401"/>
                <a:gd name="T11" fmla="*/ 416 h 449"/>
                <a:gd name="T12" fmla="*/ 184 w 401"/>
                <a:gd name="T13" fmla="*/ 440 h 449"/>
                <a:gd name="T14" fmla="*/ 200 w 401"/>
                <a:gd name="T15" fmla="*/ 448 h 449"/>
                <a:gd name="T16" fmla="*/ 216 w 401"/>
                <a:gd name="T17" fmla="*/ 448 h 449"/>
                <a:gd name="T18" fmla="*/ 232 w 401"/>
                <a:gd name="T19" fmla="*/ 440 h 449"/>
                <a:gd name="T20" fmla="*/ 264 w 401"/>
                <a:gd name="T21" fmla="*/ 400 h 449"/>
                <a:gd name="T22" fmla="*/ 288 w 401"/>
                <a:gd name="T23" fmla="*/ 352 h 449"/>
                <a:gd name="T24" fmla="*/ 328 w 401"/>
                <a:gd name="T25" fmla="*/ 256 h 449"/>
                <a:gd name="T26" fmla="*/ 352 w 401"/>
                <a:gd name="T27" fmla="*/ 176 h 449"/>
                <a:gd name="T28" fmla="*/ 376 w 401"/>
                <a:gd name="T29" fmla="*/ 104 h 449"/>
                <a:gd name="T30" fmla="*/ 400 w 401"/>
                <a:gd name="T31" fmla="*/ 0 h 4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1"/>
                <a:gd name="T49" fmla="*/ 0 h 449"/>
                <a:gd name="T50" fmla="*/ 401 w 401"/>
                <a:gd name="T51" fmla="*/ 449 h 4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1" h="449">
                  <a:moveTo>
                    <a:pt x="0" y="16"/>
                  </a:moveTo>
                  <a:lnTo>
                    <a:pt x="24" y="96"/>
                  </a:lnTo>
                  <a:lnTo>
                    <a:pt x="56" y="192"/>
                  </a:lnTo>
                  <a:lnTo>
                    <a:pt x="80" y="256"/>
                  </a:lnTo>
                  <a:lnTo>
                    <a:pt x="128" y="360"/>
                  </a:lnTo>
                  <a:lnTo>
                    <a:pt x="160" y="416"/>
                  </a:lnTo>
                  <a:lnTo>
                    <a:pt x="184" y="440"/>
                  </a:lnTo>
                  <a:lnTo>
                    <a:pt x="200" y="448"/>
                  </a:lnTo>
                  <a:lnTo>
                    <a:pt x="216" y="448"/>
                  </a:lnTo>
                  <a:lnTo>
                    <a:pt x="232" y="440"/>
                  </a:lnTo>
                  <a:lnTo>
                    <a:pt x="264" y="400"/>
                  </a:lnTo>
                  <a:lnTo>
                    <a:pt x="288" y="352"/>
                  </a:lnTo>
                  <a:lnTo>
                    <a:pt x="328" y="256"/>
                  </a:lnTo>
                  <a:lnTo>
                    <a:pt x="352" y="176"/>
                  </a:lnTo>
                  <a:lnTo>
                    <a:pt x="376" y="104"/>
                  </a:lnTo>
                  <a:lnTo>
                    <a:pt x="400" y="0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6401" name="Freeform 24">
            <a:extLst>
              <a:ext uri="{FF2B5EF4-FFF2-40B4-BE49-F238E27FC236}">
                <a16:creationId xmlns:a16="http://schemas.microsoft.com/office/drawing/2014/main" id="{798F82EC-0C4B-4869-AB95-5317AAE9CE44}"/>
              </a:ext>
            </a:extLst>
          </p:cNvPr>
          <p:cNvSpPr>
            <a:spLocks/>
          </p:cNvSpPr>
          <p:nvPr/>
        </p:nvSpPr>
        <p:spPr bwMode="auto">
          <a:xfrm>
            <a:off x="5993009" y="2180989"/>
            <a:ext cx="607345" cy="680045"/>
          </a:xfrm>
          <a:custGeom>
            <a:avLst/>
            <a:gdLst>
              <a:gd name="T0" fmla="*/ 0 w 401"/>
              <a:gd name="T1" fmla="*/ 2147483647 h 449"/>
              <a:gd name="T2" fmla="*/ 2147483647 w 401"/>
              <a:gd name="T3" fmla="*/ 2147483647 h 449"/>
              <a:gd name="T4" fmla="*/ 2147483647 w 401"/>
              <a:gd name="T5" fmla="*/ 2147483647 h 449"/>
              <a:gd name="T6" fmla="*/ 2147483647 w 401"/>
              <a:gd name="T7" fmla="*/ 2147483647 h 449"/>
              <a:gd name="T8" fmla="*/ 2147483647 w 401"/>
              <a:gd name="T9" fmla="*/ 2147483647 h 449"/>
              <a:gd name="T10" fmla="*/ 2147483647 w 401"/>
              <a:gd name="T11" fmla="*/ 2147483647 h 449"/>
              <a:gd name="T12" fmla="*/ 2147483647 w 401"/>
              <a:gd name="T13" fmla="*/ 2147483647 h 449"/>
              <a:gd name="T14" fmla="*/ 2147483647 w 401"/>
              <a:gd name="T15" fmla="*/ 0 h 449"/>
              <a:gd name="T16" fmla="*/ 2147483647 w 401"/>
              <a:gd name="T17" fmla="*/ 0 h 449"/>
              <a:gd name="T18" fmla="*/ 2147483647 w 401"/>
              <a:gd name="T19" fmla="*/ 2147483647 h 449"/>
              <a:gd name="T20" fmla="*/ 2147483647 w 401"/>
              <a:gd name="T21" fmla="*/ 2147483647 h 449"/>
              <a:gd name="T22" fmla="*/ 2147483647 w 401"/>
              <a:gd name="T23" fmla="*/ 2147483647 h 449"/>
              <a:gd name="T24" fmla="*/ 2147483647 w 401"/>
              <a:gd name="T25" fmla="*/ 2147483647 h 449"/>
              <a:gd name="T26" fmla="*/ 2147483647 w 401"/>
              <a:gd name="T27" fmla="*/ 2147483647 h 449"/>
              <a:gd name="T28" fmla="*/ 2147483647 w 401"/>
              <a:gd name="T29" fmla="*/ 2147483647 h 449"/>
              <a:gd name="T30" fmla="*/ 2147483647 w 401"/>
              <a:gd name="T31" fmla="*/ 2147483647 h 4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01"/>
              <a:gd name="T49" fmla="*/ 0 h 449"/>
              <a:gd name="T50" fmla="*/ 401 w 401"/>
              <a:gd name="T51" fmla="*/ 449 h 4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01" h="449">
                <a:moveTo>
                  <a:pt x="0" y="432"/>
                </a:moveTo>
                <a:lnTo>
                  <a:pt x="24" y="352"/>
                </a:lnTo>
                <a:lnTo>
                  <a:pt x="56" y="256"/>
                </a:lnTo>
                <a:lnTo>
                  <a:pt x="80" y="192"/>
                </a:lnTo>
                <a:lnTo>
                  <a:pt x="128" y="88"/>
                </a:lnTo>
                <a:lnTo>
                  <a:pt x="160" y="32"/>
                </a:lnTo>
                <a:lnTo>
                  <a:pt x="184" y="8"/>
                </a:lnTo>
                <a:lnTo>
                  <a:pt x="200" y="0"/>
                </a:lnTo>
                <a:lnTo>
                  <a:pt x="216" y="0"/>
                </a:lnTo>
                <a:lnTo>
                  <a:pt x="232" y="8"/>
                </a:lnTo>
                <a:lnTo>
                  <a:pt x="264" y="48"/>
                </a:lnTo>
                <a:lnTo>
                  <a:pt x="288" y="96"/>
                </a:lnTo>
                <a:lnTo>
                  <a:pt x="328" y="192"/>
                </a:lnTo>
                <a:lnTo>
                  <a:pt x="352" y="272"/>
                </a:lnTo>
                <a:lnTo>
                  <a:pt x="376" y="344"/>
                </a:lnTo>
                <a:lnTo>
                  <a:pt x="400" y="448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02" name="Line 25">
            <a:extLst>
              <a:ext uri="{FF2B5EF4-FFF2-40B4-BE49-F238E27FC236}">
                <a16:creationId xmlns:a16="http://schemas.microsoft.com/office/drawing/2014/main" id="{05257B6F-FFA1-49C4-BDF8-CA7C116FA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9472" y="2883753"/>
            <a:ext cx="451949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03" name="Line 26">
            <a:extLst>
              <a:ext uri="{FF2B5EF4-FFF2-40B4-BE49-F238E27FC236}">
                <a16:creationId xmlns:a16="http://schemas.microsoft.com/office/drawing/2014/main" id="{BACD8880-B557-44C0-A45F-B353D7F396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7571" y="1611509"/>
            <a:ext cx="0" cy="189019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04" name="Line 27">
            <a:extLst>
              <a:ext uri="{FF2B5EF4-FFF2-40B4-BE49-F238E27FC236}">
                <a16:creationId xmlns:a16="http://schemas.microsoft.com/office/drawing/2014/main" id="{1DD93625-7729-4795-9A1A-75E03E46FB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871" y="2326389"/>
            <a:ext cx="16963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05" name="Line 28">
            <a:extLst>
              <a:ext uri="{FF2B5EF4-FFF2-40B4-BE49-F238E27FC236}">
                <a16:creationId xmlns:a16="http://schemas.microsoft.com/office/drawing/2014/main" id="{F04CA2D3-2BAE-4947-9EE4-F562FE2F3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871" y="3429000"/>
            <a:ext cx="157516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06" name="Line 29">
            <a:extLst>
              <a:ext uri="{FF2B5EF4-FFF2-40B4-BE49-F238E27FC236}">
                <a16:creationId xmlns:a16="http://schemas.microsoft.com/office/drawing/2014/main" id="{DE5FE769-17E2-4F72-A18D-63175734E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4631" y="2811053"/>
            <a:ext cx="0" cy="13328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07" name="Line 30">
            <a:extLst>
              <a:ext uri="{FF2B5EF4-FFF2-40B4-BE49-F238E27FC236}">
                <a16:creationId xmlns:a16="http://schemas.microsoft.com/office/drawing/2014/main" id="{4BF814D9-539D-48FE-BD89-B7CE8DFFDF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3807" y="2811053"/>
            <a:ext cx="0" cy="13328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08" name="Rectangle 31">
            <a:extLst>
              <a:ext uri="{FF2B5EF4-FFF2-40B4-BE49-F238E27FC236}">
                <a16:creationId xmlns:a16="http://schemas.microsoft.com/office/drawing/2014/main" id="{47939903-841C-4CBD-8E14-FD8AC72FD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783" y="2520255"/>
            <a:ext cx="1853841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tempo</a:t>
            </a:r>
          </a:p>
        </p:txBody>
      </p:sp>
      <p:sp>
        <p:nvSpPr>
          <p:cNvPr id="16409" name="Rectangle 32">
            <a:extLst>
              <a:ext uri="{FF2B5EF4-FFF2-40B4-BE49-F238E27FC236}">
                <a16:creationId xmlns:a16="http://schemas.microsoft.com/office/drawing/2014/main" id="{91F99DFC-FED5-4F0C-99EE-16F8DDE3E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8104" y="2932219"/>
            <a:ext cx="1514576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(in secondi)</a:t>
            </a:r>
          </a:p>
        </p:txBody>
      </p:sp>
      <p:sp>
        <p:nvSpPr>
          <p:cNvPr id="16410" name="Rectangle 33">
            <a:extLst>
              <a:ext uri="{FF2B5EF4-FFF2-40B4-BE49-F238E27FC236}">
                <a16:creationId xmlns:a16="http://schemas.microsoft.com/office/drawing/2014/main" id="{BE703344-9041-4675-B1F1-0DB525667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348" y="2895869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6411" name="Rectangle 34">
            <a:extLst>
              <a:ext uri="{FF2B5EF4-FFF2-40B4-BE49-F238E27FC236}">
                <a16:creationId xmlns:a16="http://schemas.microsoft.com/office/drawing/2014/main" id="{E1DE3EB6-6FFF-4896-B0E4-B62A0F60B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0525" y="2895869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6412" name="Rectangle 35">
            <a:extLst>
              <a:ext uri="{FF2B5EF4-FFF2-40B4-BE49-F238E27FC236}">
                <a16:creationId xmlns:a16="http://schemas.microsoft.com/office/drawing/2014/main" id="{857A0C09-A3A4-40CC-9C45-40815BACA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889" y="2786820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6413" name="Rectangle 36">
            <a:extLst>
              <a:ext uri="{FF2B5EF4-FFF2-40B4-BE49-F238E27FC236}">
                <a16:creationId xmlns:a16="http://schemas.microsoft.com/office/drawing/2014/main" id="{1962AC83-C90E-47EA-BB4B-D426E7ECF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906" y="2108290"/>
            <a:ext cx="65429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16414" name="Rectangle 37">
            <a:extLst>
              <a:ext uri="{FF2B5EF4-FFF2-40B4-BE49-F238E27FC236}">
                <a16:creationId xmlns:a16="http://schemas.microsoft.com/office/drawing/2014/main" id="{D39FEC38-4AD2-4298-9431-C32BEFE56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507" y="3223018"/>
            <a:ext cx="763346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–50</a:t>
            </a:r>
          </a:p>
        </p:txBody>
      </p:sp>
      <p:sp>
        <p:nvSpPr>
          <p:cNvPr id="16415" name="Rectangle 38">
            <a:extLst>
              <a:ext uri="{FF2B5EF4-FFF2-40B4-BE49-F238E27FC236}">
                <a16:creationId xmlns:a16="http://schemas.microsoft.com/office/drawing/2014/main" id="{6767A7BB-EECF-49CE-9010-629CF84FA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178" y="2071940"/>
            <a:ext cx="2193106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(cm</a:t>
            </a:r>
            <a:r>
              <a:rPr lang="en-GB" altLang="it-IT" sz="2862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3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s</a:t>
            </a:r>
            <a:r>
              <a:rPr lang="en-GB" altLang="it-IT" sz="2862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–1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16416" name="Rectangle 39">
            <a:extLst>
              <a:ext uri="{FF2B5EF4-FFF2-40B4-BE49-F238E27FC236}">
                <a16:creationId xmlns:a16="http://schemas.microsoft.com/office/drawing/2014/main" id="{5FE586E0-FC4D-4D31-A432-7504E2E8D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3921" y="1369177"/>
            <a:ext cx="642180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16417" name="Rectangle 40">
            <a:extLst>
              <a:ext uri="{FF2B5EF4-FFF2-40B4-BE49-F238E27FC236}">
                <a16:creationId xmlns:a16="http://schemas.microsoft.com/office/drawing/2014/main" id="{31F10425-017C-418A-9D1A-DE49E487B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1906" y="2142685"/>
            <a:ext cx="3804615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dirty="0">
                <a:solidFill>
                  <a:srgbClr val="FF0000"/>
                </a:solidFill>
              </a:rPr>
              <a:t>1ª </a:t>
            </a:r>
            <a:r>
              <a:rPr lang="en-GB" altLang="it-IT" sz="2862" dirty="0" err="1">
                <a:solidFill>
                  <a:srgbClr val="FF0000"/>
                </a:solidFill>
              </a:rPr>
              <a:t>armonica</a:t>
            </a:r>
            <a:endParaRPr lang="en-GB" altLang="it-IT" sz="2862" dirty="0">
              <a:solidFill>
                <a:srgbClr val="FF0000"/>
              </a:solidFill>
            </a:endParaRPr>
          </a:p>
        </p:txBody>
      </p:sp>
      <p:grpSp>
        <p:nvGrpSpPr>
          <p:cNvPr id="16418" name="Group 47">
            <a:extLst>
              <a:ext uri="{FF2B5EF4-FFF2-40B4-BE49-F238E27FC236}">
                <a16:creationId xmlns:a16="http://schemas.microsoft.com/office/drawing/2014/main" id="{9CDAAFCA-2379-4EBB-9400-5F28F093D61F}"/>
              </a:ext>
            </a:extLst>
          </p:cNvPr>
          <p:cNvGrpSpPr>
            <a:grpSpLocks/>
          </p:cNvGrpSpPr>
          <p:nvPr/>
        </p:nvGrpSpPr>
        <p:grpSpPr bwMode="auto">
          <a:xfrm>
            <a:off x="3545454" y="4071180"/>
            <a:ext cx="861794" cy="716395"/>
            <a:chOff x="1320" y="2688"/>
            <a:chExt cx="569" cy="473"/>
          </a:xfrm>
        </p:grpSpPr>
        <p:grpSp>
          <p:nvGrpSpPr>
            <p:cNvPr id="16560" name="Group 43">
              <a:extLst>
                <a:ext uri="{FF2B5EF4-FFF2-40B4-BE49-F238E27FC236}">
                  <a16:creationId xmlns:a16="http://schemas.microsoft.com/office/drawing/2014/main" id="{ADF30C5D-77BE-4B90-97D3-53FF545398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20" y="2688"/>
              <a:ext cx="281" cy="241"/>
              <a:chOff x="1320" y="2688"/>
              <a:chExt cx="281" cy="241"/>
            </a:xfrm>
          </p:grpSpPr>
          <p:sp>
            <p:nvSpPr>
              <p:cNvPr id="16564" name="Freeform 41">
                <a:extLst>
                  <a:ext uri="{FF2B5EF4-FFF2-40B4-BE49-F238E27FC236}">
                    <a16:creationId xmlns:a16="http://schemas.microsoft.com/office/drawing/2014/main" id="{E55F24CF-FAB1-4E77-BE49-092A9570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" y="2688"/>
                <a:ext cx="145" cy="241"/>
              </a:xfrm>
              <a:custGeom>
                <a:avLst/>
                <a:gdLst>
                  <a:gd name="T0" fmla="*/ 0 w 145"/>
                  <a:gd name="T1" fmla="*/ 240 h 241"/>
                  <a:gd name="T2" fmla="*/ 8 w 145"/>
                  <a:gd name="T3" fmla="*/ 192 h 241"/>
                  <a:gd name="T4" fmla="*/ 24 w 145"/>
                  <a:gd name="T5" fmla="*/ 136 h 241"/>
                  <a:gd name="T6" fmla="*/ 48 w 145"/>
                  <a:gd name="T7" fmla="*/ 88 h 241"/>
                  <a:gd name="T8" fmla="*/ 72 w 145"/>
                  <a:gd name="T9" fmla="*/ 40 h 241"/>
                  <a:gd name="T10" fmla="*/ 96 w 145"/>
                  <a:gd name="T11" fmla="*/ 16 h 241"/>
                  <a:gd name="T12" fmla="*/ 112 w 145"/>
                  <a:gd name="T13" fmla="*/ 8 h 241"/>
                  <a:gd name="T14" fmla="*/ 128 w 145"/>
                  <a:gd name="T15" fmla="*/ 0 h 241"/>
                  <a:gd name="T16" fmla="*/ 144 w 145"/>
                  <a:gd name="T17" fmla="*/ 0 h 2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41"/>
                  <a:gd name="T29" fmla="*/ 145 w 145"/>
                  <a:gd name="T30" fmla="*/ 241 h 2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41">
                    <a:moveTo>
                      <a:pt x="0" y="240"/>
                    </a:moveTo>
                    <a:lnTo>
                      <a:pt x="8" y="192"/>
                    </a:lnTo>
                    <a:lnTo>
                      <a:pt x="24" y="136"/>
                    </a:lnTo>
                    <a:lnTo>
                      <a:pt x="48" y="88"/>
                    </a:lnTo>
                    <a:lnTo>
                      <a:pt x="72" y="40"/>
                    </a:lnTo>
                    <a:lnTo>
                      <a:pt x="96" y="16"/>
                    </a:lnTo>
                    <a:lnTo>
                      <a:pt x="112" y="8"/>
                    </a:lnTo>
                    <a:lnTo>
                      <a:pt x="128" y="0"/>
                    </a:lnTo>
                    <a:lnTo>
                      <a:pt x="14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65" name="Freeform 42">
                <a:extLst>
                  <a:ext uri="{FF2B5EF4-FFF2-40B4-BE49-F238E27FC236}">
                    <a16:creationId xmlns:a16="http://schemas.microsoft.com/office/drawing/2014/main" id="{E9F9C38E-A4FE-4FC2-AEB4-B042068E5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" y="2688"/>
                <a:ext cx="145" cy="241"/>
              </a:xfrm>
              <a:custGeom>
                <a:avLst/>
                <a:gdLst>
                  <a:gd name="T0" fmla="*/ 144 w 145"/>
                  <a:gd name="T1" fmla="*/ 240 h 241"/>
                  <a:gd name="T2" fmla="*/ 136 w 145"/>
                  <a:gd name="T3" fmla="*/ 192 h 241"/>
                  <a:gd name="T4" fmla="*/ 120 w 145"/>
                  <a:gd name="T5" fmla="*/ 136 h 241"/>
                  <a:gd name="T6" fmla="*/ 96 w 145"/>
                  <a:gd name="T7" fmla="*/ 88 h 241"/>
                  <a:gd name="T8" fmla="*/ 72 w 145"/>
                  <a:gd name="T9" fmla="*/ 40 h 241"/>
                  <a:gd name="T10" fmla="*/ 48 w 145"/>
                  <a:gd name="T11" fmla="*/ 16 h 241"/>
                  <a:gd name="T12" fmla="*/ 32 w 145"/>
                  <a:gd name="T13" fmla="*/ 8 h 241"/>
                  <a:gd name="T14" fmla="*/ 16 w 145"/>
                  <a:gd name="T15" fmla="*/ 0 h 241"/>
                  <a:gd name="T16" fmla="*/ 0 w 145"/>
                  <a:gd name="T17" fmla="*/ 0 h 2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41"/>
                  <a:gd name="T29" fmla="*/ 145 w 145"/>
                  <a:gd name="T30" fmla="*/ 241 h 2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41">
                    <a:moveTo>
                      <a:pt x="144" y="240"/>
                    </a:moveTo>
                    <a:lnTo>
                      <a:pt x="136" y="192"/>
                    </a:lnTo>
                    <a:lnTo>
                      <a:pt x="120" y="136"/>
                    </a:lnTo>
                    <a:lnTo>
                      <a:pt x="96" y="88"/>
                    </a:lnTo>
                    <a:lnTo>
                      <a:pt x="72" y="40"/>
                    </a:lnTo>
                    <a:lnTo>
                      <a:pt x="48" y="16"/>
                    </a:lnTo>
                    <a:lnTo>
                      <a:pt x="32" y="8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61" name="Group 46">
              <a:extLst>
                <a:ext uri="{FF2B5EF4-FFF2-40B4-BE49-F238E27FC236}">
                  <a16:creationId xmlns:a16="http://schemas.microsoft.com/office/drawing/2014/main" id="{DE6F2501-38CC-4A43-ABD8-05F463EF5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0" y="2928"/>
              <a:ext cx="289" cy="233"/>
              <a:chOff x="1600" y="2928"/>
              <a:chExt cx="289" cy="233"/>
            </a:xfrm>
          </p:grpSpPr>
          <p:sp>
            <p:nvSpPr>
              <p:cNvPr id="16562" name="Freeform 44">
                <a:extLst>
                  <a:ext uri="{FF2B5EF4-FFF2-40B4-BE49-F238E27FC236}">
                    <a16:creationId xmlns:a16="http://schemas.microsoft.com/office/drawing/2014/main" id="{996318CC-1694-4AF8-8B57-AA555E3A4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928"/>
                <a:ext cx="153" cy="233"/>
              </a:xfrm>
              <a:custGeom>
                <a:avLst/>
                <a:gdLst>
                  <a:gd name="T0" fmla="*/ 0 w 153"/>
                  <a:gd name="T1" fmla="*/ 0 h 233"/>
                  <a:gd name="T2" fmla="*/ 16 w 153"/>
                  <a:gd name="T3" fmla="*/ 40 h 233"/>
                  <a:gd name="T4" fmla="*/ 32 w 153"/>
                  <a:gd name="T5" fmla="*/ 96 h 233"/>
                  <a:gd name="T6" fmla="*/ 56 w 153"/>
                  <a:gd name="T7" fmla="*/ 144 h 233"/>
                  <a:gd name="T8" fmla="*/ 80 w 153"/>
                  <a:gd name="T9" fmla="*/ 192 h 233"/>
                  <a:gd name="T10" fmla="*/ 104 w 153"/>
                  <a:gd name="T11" fmla="*/ 224 h 233"/>
                  <a:gd name="T12" fmla="*/ 112 w 153"/>
                  <a:gd name="T13" fmla="*/ 224 h 233"/>
                  <a:gd name="T14" fmla="*/ 136 w 153"/>
                  <a:gd name="T15" fmla="*/ 232 h 233"/>
                  <a:gd name="T16" fmla="*/ 152 w 153"/>
                  <a:gd name="T17" fmla="*/ 232 h 2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3"/>
                  <a:gd name="T28" fmla="*/ 0 h 233"/>
                  <a:gd name="T29" fmla="*/ 153 w 153"/>
                  <a:gd name="T30" fmla="*/ 233 h 2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3" h="233">
                    <a:moveTo>
                      <a:pt x="0" y="0"/>
                    </a:moveTo>
                    <a:lnTo>
                      <a:pt x="16" y="40"/>
                    </a:lnTo>
                    <a:lnTo>
                      <a:pt x="32" y="96"/>
                    </a:lnTo>
                    <a:lnTo>
                      <a:pt x="56" y="144"/>
                    </a:lnTo>
                    <a:lnTo>
                      <a:pt x="80" y="192"/>
                    </a:lnTo>
                    <a:lnTo>
                      <a:pt x="104" y="224"/>
                    </a:lnTo>
                    <a:lnTo>
                      <a:pt x="112" y="224"/>
                    </a:lnTo>
                    <a:lnTo>
                      <a:pt x="136" y="232"/>
                    </a:lnTo>
                    <a:lnTo>
                      <a:pt x="152" y="232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63" name="Freeform 45">
                <a:extLst>
                  <a:ext uri="{FF2B5EF4-FFF2-40B4-BE49-F238E27FC236}">
                    <a16:creationId xmlns:a16="http://schemas.microsoft.com/office/drawing/2014/main" id="{7836E886-FB40-4520-AA01-83F99C2F9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4" y="2928"/>
                <a:ext cx="145" cy="233"/>
              </a:xfrm>
              <a:custGeom>
                <a:avLst/>
                <a:gdLst>
                  <a:gd name="T0" fmla="*/ 144 w 145"/>
                  <a:gd name="T1" fmla="*/ 0 h 233"/>
                  <a:gd name="T2" fmla="*/ 136 w 145"/>
                  <a:gd name="T3" fmla="*/ 40 h 233"/>
                  <a:gd name="T4" fmla="*/ 112 w 145"/>
                  <a:gd name="T5" fmla="*/ 96 h 233"/>
                  <a:gd name="T6" fmla="*/ 96 w 145"/>
                  <a:gd name="T7" fmla="*/ 144 h 233"/>
                  <a:gd name="T8" fmla="*/ 72 w 145"/>
                  <a:gd name="T9" fmla="*/ 192 h 233"/>
                  <a:gd name="T10" fmla="*/ 40 w 145"/>
                  <a:gd name="T11" fmla="*/ 224 h 233"/>
                  <a:gd name="T12" fmla="*/ 32 w 145"/>
                  <a:gd name="T13" fmla="*/ 224 h 233"/>
                  <a:gd name="T14" fmla="*/ 16 w 145"/>
                  <a:gd name="T15" fmla="*/ 232 h 233"/>
                  <a:gd name="T16" fmla="*/ 0 w 145"/>
                  <a:gd name="T17" fmla="*/ 232 h 2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33"/>
                  <a:gd name="T29" fmla="*/ 145 w 145"/>
                  <a:gd name="T30" fmla="*/ 233 h 2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33">
                    <a:moveTo>
                      <a:pt x="144" y="0"/>
                    </a:moveTo>
                    <a:lnTo>
                      <a:pt x="136" y="40"/>
                    </a:lnTo>
                    <a:lnTo>
                      <a:pt x="112" y="96"/>
                    </a:lnTo>
                    <a:lnTo>
                      <a:pt x="96" y="144"/>
                    </a:lnTo>
                    <a:lnTo>
                      <a:pt x="72" y="192"/>
                    </a:lnTo>
                    <a:lnTo>
                      <a:pt x="40" y="224"/>
                    </a:lnTo>
                    <a:lnTo>
                      <a:pt x="32" y="224"/>
                    </a:lnTo>
                    <a:lnTo>
                      <a:pt x="16" y="232"/>
                    </a:lnTo>
                    <a:lnTo>
                      <a:pt x="0" y="232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19" name="Group 54">
            <a:extLst>
              <a:ext uri="{FF2B5EF4-FFF2-40B4-BE49-F238E27FC236}">
                <a16:creationId xmlns:a16="http://schemas.microsoft.com/office/drawing/2014/main" id="{7A68828B-E3C0-4374-AF60-DFB82F17F33E}"/>
              </a:ext>
            </a:extLst>
          </p:cNvPr>
          <p:cNvGrpSpPr>
            <a:grpSpLocks/>
          </p:cNvGrpSpPr>
          <p:nvPr/>
        </p:nvGrpSpPr>
        <p:grpSpPr bwMode="auto">
          <a:xfrm>
            <a:off x="4417850" y="4071180"/>
            <a:ext cx="861794" cy="716395"/>
            <a:chOff x="1896" y="2688"/>
            <a:chExt cx="569" cy="473"/>
          </a:xfrm>
        </p:grpSpPr>
        <p:grpSp>
          <p:nvGrpSpPr>
            <p:cNvPr id="16554" name="Group 50">
              <a:extLst>
                <a:ext uri="{FF2B5EF4-FFF2-40B4-BE49-F238E27FC236}">
                  <a16:creationId xmlns:a16="http://schemas.microsoft.com/office/drawing/2014/main" id="{74BF1AA1-5B69-473E-95D7-1E6838E523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6" y="2688"/>
              <a:ext cx="281" cy="241"/>
              <a:chOff x="1896" y="2688"/>
              <a:chExt cx="281" cy="241"/>
            </a:xfrm>
          </p:grpSpPr>
          <p:sp>
            <p:nvSpPr>
              <p:cNvPr id="16558" name="Freeform 48">
                <a:extLst>
                  <a:ext uri="{FF2B5EF4-FFF2-40B4-BE49-F238E27FC236}">
                    <a16:creationId xmlns:a16="http://schemas.microsoft.com/office/drawing/2014/main" id="{1877D6ED-774E-49DE-B81D-33D6E0398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2688"/>
                <a:ext cx="145" cy="241"/>
              </a:xfrm>
              <a:custGeom>
                <a:avLst/>
                <a:gdLst>
                  <a:gd name="T0" fmla="*/ 0 w 145"/>
                  <a:gd name="T1" fmla="*/ 240 h 241"/>
                  <a:gd name="T2" fmla="*/ 8 w 145"/>
                  <a:gd name="T3" fmla="*/ 192 h 241"/>
                  <a:gd name="T4" fmla="*/ 24 w 145"/>
                  <a:gd name="T5" fmla="*/ 136 h 241"/>
                  <a:gd name="T6" fmla="*/ 48 w 145"/>
                  <a:gd name="T7" fmla="*/ 88 h 241"/>
                  <a:gd name="T8" fmla="*/ 72 w 145"/>
                  <a:gd name="T9" fmla="*/ 40 h 241"/>
                  <a:gd name="T10" fmla="*/ 96 w 145"/>
                  <a:gd name="T11" fmla="*/ 16 h 241"/>
                  <a:gd name="T12" fmla="*/ 112 w 145"/>
                  <a:gd name="T13" fmla="*/ 8 h 241"/>
                  <a:gd name="T14" fmla="*/ 128 w 145"/>
                  <a:gd name="T15" fmla="*/ 0 h 241"/>
                  <a:gd name="T16" fmla="*/ 144 w 145"/>
                  <a:gd name="T17" fmla="*/ 0 h 2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41"/>
                  <a:gd name="T29" fmla="*/ 145 w 145"/>
                  <a:gd name="T30" fmla="*/ 241 h 2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41">
                    <a:moveTo>
                      <a:pt x="0" y="240"/>
                    </a:moveTo>
                    <a:lnTo>
                      <a:pt x="8" y="192"/>
                    </a:lnTo>
                    <a:lnTo>
                      <a:pt x="24" y="136"/>
                    </a:lnTo>
                    <a:lnTo>
                      <a:pt x="48" y="88"/>
                    </a:lnTo>
                    <a:lnTo>
                      <a:pt x="72" y="40"/>
                    </a:lnTo>
                    <a:lnTo>
                      <a:pt x="96" y="16"/>
                    </a:lnTo>
                    <a:lnTo>
                      <a:pt x="112" y="8"/>
                    </a:lnTo>
                    <a:lnTo>
                      <a:pt x="128" y="0"/>
                    </a:lnTo>
                    <a:lnTo>
                      <a:pt x="14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59" name="Freeform 49">
                <a:extLst>
                  <a:ext uri="{FF2B5EF4-FFF2-40B4-BE49-F238E27FC236}">
                    <a16:creationId xmlns:a16="http://schemas.microsoft.com/office/drawing/2014/main" id="{C260FA45-EA4F-4CE9-BAA5-AC4AD3504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2" y="2688"/>
                <a:ext cx="145" cy="241"/>
              </a:xfrm>
              <a:custGeom>
                <a:avLst/>
                <a:gdLst>
                  <a:gd name="T0" fmla="*/ 144 w 145"/>
                  <a:gd name="T1" fmla="*/ 240 h 241"/>
                  <a:gd name="T2" fmla="*/ 136 w 145"/>
                  <a:gd name="T3" fmla="*/ 192 h 241"/>
                  <a:gd name="T4" fmla="*/ 120 w 145"/>
                  <a:gd name="T5" fmla="*/ 136 h 241"/>
                  <a:gd name="T6" fmla="*/ 96 w 145"/>
                  <a:gd name="T7" fmla="*/ 88 h 241"/>
                  <a:gd name="T8" fmla="*/ 72 w 145"/>
                  <a:gd name="T9" fmla="*/ 40 h 241"/>
                  <a:gd name="T10" fmla="*/ 48 w 145"/>
                  <a:gd name="T11" fmla="*/ 16 h 241"/>
                  <a:gd name="T12" fmla="*/ 32 w 145"/>
                  <a:gd name="T13" fmla="*/ 8 h 241"/>
                  <a:gd name="T14" fmla="*/ 16 w 145"/>
                  <a:gd name="T15" fmla="*/ 0 h 241"/>
                  <a:gd name="T16" fmla="*/ 0 w 145"/>
                  <a:gd name="T17" fmla="*/ 0 h 2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41"/>
                  <a:gd name="T29" fmla="*/ 145 w 145"/>
                  <a:gd name="T30" fmla="*/ 241 h 2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41">
                    <a:moveTo>
                      <a:pt x="144" y="240"/>
                    </a:moveTo>
                    <a:lnTo>
                      <a:pt x="136" y="192"/>
                    </a:lnTo>
                    <a:lnTo>
                      <a:pt x="120" y="136"/>
                    </a:lnTo>
                    <a:lnTo>
                      <a:pt x="96" y="88"/>
                    </a:lnTo>
                    <a:lnTo>
                      <a:pt x="72" y="40"/>
                    </a:lnTo>
                    <a:lnTo>
                      <a:pt x="48" y="16"/>
                    </a:lnTo>
                    <a:lnTo>
                      <a:pt x="32" y="8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55" name="Group 53">
              <a:extLst>
                <a:ext uri="{FF2B5EF4-FFF2-40B4-BE49-F238E27FC236}">
                  <a16:creationId xmlns:a16="http://schemas.microsoft.com/office/drawing/2014/main" id="{1D8AC1A3-75EC-4A00-8E9E-63CD13E15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" y="2928"/>
              <a:ext cx="289" cy="233"/>
              <a:chOff x="2176" y="2928"/>
              <a:chExt cx="289" cy="233"/>
            </a:xfrm>
          </p:grpSpPr>
          <p:sp>
            <p:nvSpPr>
              <p:cNvPr id="16556" name="Freeform 51">
                <a:extLst>
                  <a:ext uri="{FF2B5EF4-FFF2-40B4-BE49-F238E27FC236}">
                    <a16:creationId xmlns:a16="http://schemas.microsoft.com/office/drawing/2014/main" id="{0F76372A-1FF8-4CD6-8410-27119609E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6" y="2928"/>
                <a:ext cx="153" cy="233"/>
              </a:xfrm>
              <a:custGeom>
                <a:avLst/>
                <a:gdLst>
                  <a:gd name="T0" fmla="*/ 0 w 153"/>
                  <a:gd name="T1" fmla="*/ 0 h 233"/>
                  <a:gd name="T2" fmla="*/ 16 w 153"/>
                  <a:gd name="T3" fmla="*/ 40 h 233"/>
                  <a:gd name="T4" fmla="*/ 32 w 153"/>
                  <a:gd name="T5" fmla="*/ 96 h 233"/>
                  <a:gd name="T6" fmla="*/ 56 w 153"/>
                  <a:gd name="T7" fmla="*/ 144 h 233"/>
                  <a:gd name="T8" fmla="*/ 80 w 153"/>
                  <a:gd name="T9" fmla="*/ 192 h 233"/>
                  <a:gd name="T10" fmla="*/ 104 w 153"/>
                  <a:gd name="T11" fmla="*/ 224 h 233"/>
                  <a:gd name="T12" fmla="*/ 112 w 153"/>
                  <a:gd name="T13" fmla="*/ 224 h 233"/>
                  <a:gd name="T14" fmla="*/ 136 w 153"/>
                  <a:gd name="T15" fmla="*/ 232 h 233"/>
                  <a:gd name="T16" fmla="*/ 152 w 153"/>
                  <a:gd name="T17" fmla="*/ 232 h 2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3"/>
                  <a:gd name="T28" fmla="*/ 0 h 233"/>
                  <a:gd name="T29" fmla="*/ 153 w 153"/>
                  <a:gd name="T30" fmla="*/ 233 h 2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3" h="233">
                    <a:moveTo>
                      <a:pt x="0" y="0"/>
                    </a:moveTo>
                    <a:lnTo>
                      <a:pt x="16" y="40"/>
                    </a:lnTo>
                    <a:lnTo>
                      <a:pt x="32" y="96"/>
                    </a:lnTo>
                    <a:lnTo>
                      <a:pt x="56" y="144"/>
                    </a:lnTo>
                    <a:lnTo>
                      <a:pt x="80" y="192"/>
                    </a:lnTo>
                    <a:lnTo>
                      <a:pt x="104" y="224"/>
                    </a:lnTo>
                    <a:lnTo>
                      <a:pt x="112" y="224"/>
                    </a:lnTo>
                    <a:lnTo>
                      <a:pt x="136" y="232"/>
                    </a:lnTo>
                    <a:lnTo>
                      <a:pt x="152" y="232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57" name="Freeform 52">
                <a:extLst>
                  <a:ext uri="{FF2B5EF4-FFF2-40B4-BE49-F238E27FC236}">
                    <a16:creationId xmlns:a16="http://schemas.microsoft.com/office/drawing/2014/main" id="{DA13EC27-52FB-4882-BB9B-16C940245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928"/>
                <a:ext cx="145" cy="233"/>
              </a:xfrm>
              <a:custGeom>
                <a:avLst/>
                <a:gdLst>
                  <a:gd name="T0" fmla="*/ 144 w 145"/>
                  <a:gd name="T1" fmla="*/ 0 h 233"/>
                  <a:gd name="T2" fmla="*/ 136 w 145"/>
                  <a:gd name="T3" fmla="*/ 40 h 233"/>
                  <a:gd name="T4" fmla="*/ 112 w 145"/>
                  <a:gd name="T5" fmla="*/ 96 h 233"/>
                  <a:gd name="T6" fmla="*/ 96 w 145"/>
                  <a:gd name="T7" fmla="*/ 144 h 233"/>
                  <a:gd name="T8" fmla="*/ 72 w 145"/>
                  <a:gd name="T9" fmla="*/ 192 h 233"/>
                  <a:gd name="T10" fmla="*/ 40 w 145"/>
                  <a:gd name="T11" fmla="*/ 224 h 233"/>
                  <a:gd name="T12" fmla="*/ 32 w 145"/>
                  <a:gd name="T13" fmla="*/ 224 h 233"/>
                  <a:gd name="T14" fmla="*/ 16 w 145"/>
                  <a:gd name="T15" fmla="*/ 232 h 233"/>
                  <a:gd name="T16" fmla="*/ 0 w 145"/>
                  <a:gd name="T17" fmla="*/ 232 h 2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33"/>
                  <a:gd name="T29" fmla="*/ 145 w 145"/>
                  <a:gd name="T30" fmla="*/ 233 h 2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33">
                    <a:moveTo>
                      <a:pt x="144" y="0"/>
                    </a:moveTo>
                    <a:lnTo>
                      <a:pt x="136" y="40"/>
                    </a:lnTo>
                    <a:lnTo>
                      <a:pt x="112" y="96"/>
                    </a:lnTo>
                    <a:lnTo>
                      <a:pt x="96" y="144"/>
                    </a:lnTo>
                    <a:lnTo>
                      <a:pt x="72" y="192"/>
                    </a:lnTo>
                    <a:lnTo>
                      <a:pt x="40" y="224"/>
                    </a:lnTo>
                    <a:lnTo>
                      <a:pt x="32" y="224"/>
                    </a:lnTo>
                    <a:lnTo>
                      <a:pt x="16" y="232"/>
                    </a:lnTo>
                    <a:lnTo>
                      <a:pt x="0" y="232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20" name="Group 61">
            <a:extLst>
              <a:ext uri="{FF2B5EF4-FFF2-40B4-BE49-F238E27FC236}">
                <a16:creationId xmlns:a16="http://schemas.microsoft.com/office/drawing/2014/main" id="{E6C45559-A9E6-4974-8F2F-72BB39042BD3}"/>
              </a:ext>
            </a:extLst>
          </p:cNvPr>
          <p:cNvGrpSpPr>
            <a:grpSpLocks/>
          </p:cNvGrpSpPr>
          <p:nvPr/>
        </p:nvGrpSpPr>
        <p:grpSpPr bwMode="auto">
          <a:xfrm>
            <a:off x="5290246" y="4071180"/>
            <a:ext cx="861794" cy="716395"/>
            <a:chOff x="2472" y="2688"/>
            <a:chExt cx="569" cy="473"/>
          </a:xfrm>
        </p:grpSpPr>
        <p:grpSp>
          <p:nvGrpSpPr>
            <p:cNvPr id="16548" name="Group 57">
              <a:extLst>
                <a:ext uri="{FF2B5EF4-FFF2-40B4-BE49-F238E27FC236}">
                  <a16:creationId xmlns:a16="http://schemas.microsoft.com/office/drawing/2014/main" id="{E965B83E-10A8-44F0-8200-6F95B02E9F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2" y="2688"/>
              <a:ext cx="281" cy="241"/>
              <a:chOff x="2472" y="2688"/>
              <a:chExt cx="281" cy="241"/>
            </a:xfrm>
          </p:grpSpPr>
          <p:sp>
            <p:nvSpPr>
              <p:cNvPr id="16552" name="Freeform 55">
                <a:extLst>
                  <a:ext uri="{FF2B5EF4-FFF2-40B4-BE49-F238E27FC236}">
                    <a16:creationId xmlns:a16="http://schemas.microsoft.com/office/drawing/2014/main" id="{D67B263F-5538-482C-B159-AA97D414A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688"/>
                <a:ext cx="145" cy="241"/>
              </a:xfrm>
              <a:custGeom>
                <a:avLst/>
                <a:gdLst>
                  <a:gd name="T0" fmla="*/ 0 w 145"/>
                  <a:gd name="T1" fmla="*/ 240 h 241"/>
                  <a:gd name="T2" fmla="*/ 8 w 145"/>
                  <a:gd name="T3" fmla="*/ 192 h 241"/>
                  <a:gd name="T4" fmla="*/ 24 w 145"/>
                  <a:gd name="T5" fmla="*/ 136 h 241"/>
                  <a:gd name="T6" fmla="*/ 48 w 145"/>
                  <a:gd name="T7" fmla="*/ 88 h 241"/>
                  <a:gd name="T8" fmla="*/ 72 w 145"/>
                  <a:gd name="T9" fmla="*/ 40 h 241"/>
                  <a:gd name="T10" fmla="*/ 96 w 145"/>
                  <a:gd name="T11" fmla="*/ 16 h 241"/>
                  <a:gd name="T12" fmla="*/ 112 w 145"/>
                  <a:gd name="T13" fmla="*/ 8 h 241"/>
                  <a:gd name="T14" fmla="*/ 128 w 145"/>
                  <a:gd name="T15" fmla="*/ 0 h 241"/>
                  <a:gd name="T16" fmla="*/ 144 w 145"/>
                  <a:gd name="T17" fmla="*/ 0 h 2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41"/>
                  <a:gd name="T29" fmla="*/ 145 w 145"/>
                  <a:gd name="T30" fmla="*/ 241 h 2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41">
                    <a:moveTo>
                      <a:pt x="0" y="240"/>
                    </a:moveTo>
                    <a:lnTo>
                      <a:pt x="8" y="192"/>
                    </a:lnTo>
                    <a:lnTo>
                      <a:pt x="24" y="136"/>
                    </a:lnTo>
                    <a:lnTo>
                      <a:pt x="48" y="88"/>
                    </a:lnTo>
                    <a:lnTo>
                      <a:pt x="72" y="40"/>
                    </a:lnTo>
                    <a:lnTo>
                      <a:pt x="96" y="16"/>
                    </a:lnTo>
                    <a:lnTo>
                      <a:pt x="112" y="8"/>
                    </a:lnTo>
                    <a:lnTo>
                      <a:pt x="128" y="0"/>
                    </a:lnTo>
                    <a:lnTo>
                      <a:pt x="14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53" name="Freeform 56">
                <a:extLst>
                  <a:ext uri="{FF2B5EF4-FFF2-40B4-BE49-F238E27FC236}">
                    <a16:creationId xmlns:a16="http://schemas.microsoft.com/office/drawing/2014/main" id="{1D334A6E-C3F4-4FCC-9776-06D017C3B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688"/>
                <a:ext cx="145" cy="241"/>
              </a:xfrm>
              <a:custGeom>
                <a:avLst/>
                <a:gdLst>
                  <a:gd name="T0" fmla="*/ 144 w 145"/>
                  <a:gd name="T1" fmla="*/ 240 h 241"/>
                  <a:gd name="T2" fmla="*/ 136 w 145"/>
                  <a:gd name="T3" fmla="*/ 192 h 241"/>
                  <a:gd name="T4" fmla="*/ 120 w 145"/>
                  <a:gd name="T5" fmla="*/ 136 h 241"/>
                  <a:gd name="T6" fmla="*/ 96 w 145"/>
                  <a:gd name="T7" fmla="*/ 88 h 241"/>
                  <a:gd name="T8" fmla="*/ 72 w 145"/>
                  <a:gd name="T9" fmla="*/ 40 h 241"/>
                  <a:gd name="T10" fmla="*/ 48 w 145"/>
                  <a:gd name="T11" fmla="*/ 16 h 241"/>
                  <a:gd name="T12" fmla="*/ 32 w 145"/>
                  <a:gd name="T13" fmla="*/ 8 h 241"/>
                  <a:gd name="T14" fmla="*/ 16 w 145"/>
                  <a:gd name="T15" fmla="*/ 0 h 241"/>
                  <a:gd name="T16" fmla="*/ 0 w 145"/>
                  <a:gd name="T17" fmla="*/ 0 h 2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41"/>
                  <a:gd name="T29" fmla="*/ 145 w 145"/>
                  <a:gd name="T30" fmla="*/ 241 h 2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41">
                    <a:moveTo>
                      <a:pt x="144" y="240"/>
                    </a:moveTo>
                    <a:lnTo>
                      <a:pt x="136" y="192"/>
                    </a:lnTo>
                    <a:lnTo>
                      <a:pt x="120" y="136"/>
                    </a:lnTo>
                    <a:lnTo>
                      <a:pt x="96" y="88"/>
                    </a:lnTo>
                    <a:lnTo>
                      <a:pt x="72" y="40"/>
                    </a:lnTo>
                    <a:lnTo>
                      <a:pt x="48" y="16"/>
                    </a:lnTo>
                    <a:lnTo>
                      <a:pt x="32" y="8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49" name="Group 60">
              <a:extLst>
                <a:ext uri="{FF2B5EF4-FFF2-40B4-BE49-F238E27FC236}">
                  <a16:creationId xmlns:a16="http://schemas.microsoft.com/office/drawing/2014/main" id="{C9E15176-A568-45D0-B657-DBB0AD995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2" y="2928"/>
              <a:ext cx="289" cy="233"/>
              <a:chOff x="2752" y="2928"/>
              <a:chExt cx="289" cy="233"/>
            </a:xfrm>
          </p:grpSpPr>
          <p:sp>
            <p:nvSpPr>
              <p:cNvPr id="16550" name="Freeform 58">
                <a:extLst>
                  <a:ext uri="{FF2B5EF4-FFF2-40B4-BE49-F238E27FC236}">
                    <a16:creationId xmlns:a16="http://schemas.microsoft.com/office/drawing/2014/main" id="{C612B546-371F-41F8-BB1F-9EB77CF0A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2928"/>
                <a:ext cx="153" cy="233"/>
              </a:xfrm>
              <a:custGeom>
                <a:avLst/>
                <a:gdLst>
                  <a:gd name="T0" fmla="*/ 0 w 153"/>
                  <a:gd name="T1" fmla="*/ 0 h 233"/>
                  <a:gd name="T2" fmla="*/ 16 w 153"/>
                  <a:gd name="T3" fmla="*/ 40 h 233"/>
                  <a:gd name="T4" fmla="*/ 32 w 153"/>
                  <a:gd name="T5" fmla="*/ 96 h 233"/>
                  <a:gd name="T6" fmla="*/ 56 w 153"/>
                  <a:gd name="T7" fmla="*/ 144 h 233"/>
                  <a:gd name="T8" fmla="*/ 80 w 153"/>
                  <a:gd name="T9" fmla="*/ 192 h 233"/>
                  <a:gd name="T10" fmla="*/ 104 w 153"/>
                  <a:gd name="T11" fmla="*/ 224 h 233"/>
                  <a:gd name="T12" fmla="*/ 112 w 153"/>
                  <a:gd name="T13" fmla="*/ 224 h 233"/>
                  <a:gd name="T14" fmla="*/ 136 w 153"/>
                  <a:gd name="T15" fmla="*/ 232 h 233"/>
                  <a:gd name="T16" fmla="*/ 152 w 153"/>
                  <a:gd name="T17" fmla="*/ 232 h 2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3"/>
                  <a:gd name="T28" fmla="*/ 0 h 233"/>
                  <a:gd name="T29" fmla="*/ 153 w 153"/>
                  <a:gd name="T30" fmla="*/ 233 h 2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3" h="233">
                    <a:moveTo>
                      <a:pt x="0" y="0"/>
                    </a:moveTo>
                    <a:lnTo>
                      <a:pt x="16" y="40"/>
                    </a:lnTo>
                    <a:lnTo>
                      <a:pt x="32" y="96"/>
                    </a:lnTo>
                    <a:lnTo>
                      <a:pt x="56" y="144"/>
                    </a:lnTo>
                    <a:lnTo>
                      <a:pt x="80" y="192"/>
                    </a:lnTo>
                    <a:lnTo>
                      <a:pt x="104" y="224"/>
                    </a:lnTo>
                    <a:lnTo>
                      <a:pt x="112" y="224"/>
                    </a:lnTo>
                    <a:lnTo>
                      <a:pt x="136" y="232"/>
                    </a:lnTo>
                    <a:lnTo>
                      <a:pt x="152" y="232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51" name="Freeform 59">
                <a:extLst>
                  <a:ext uri="{FF2B5EF4-FFF2-40B4-BE49-F238E27FC236}">
                    <a16:creationId xmlns:a16="http://schemas.microsoft.com/office/drawing/2014/main" id="{C7EF4DBF-9135-4B70-84E4-9CE30CB71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2928"/>
                <a:ext cx="145" cy="233"/>
              </a:xfrm>
              <a:custGeom>
                <a:avLst/>
                <a:gdLst>
                  <a:gd name="T0" fmla="*/ 144 w 145"/>
                  <a:gd name="T1" fmla="*/ 0 h 233"/>
                  <a:gd name="T2" fmla="*/ 136 w 145"/>
                  <a:gd name="T3" fmla="*/ 40 h 233"/>
                  <a:gd name="T4" fmla="*/ 112 w 145"/>
                  <a:gd name="T5" fmla="*/ 96 h 233"/>
                  <a:gd name="T6" fmla="*/ 96 w 145"/>
                  <a:gd name="T7" fmla="*/ 144 h 233"/>
                  <a:gd name="T8" fmla="*/ 72 w 145"/>
                  <a:gd name="T9" fmla="*/ 192 h 233"/>
                  <a:gd name="T10" fmla="*/ 40 w 145"/>
                  <a:gd name="T11" fmla="*/ 224 h 233"/>
                  <a:gd name="T12" fmla="*/ 32 w 145"/>
                  <a:gd name="T13" fmla="*/ 224 h 233"/>
                  <a:gd name="T14" fmla="*/ 16 w 145"/>
                  <a:gd name="T15" fmla="*/ 232 h 233"/>
                  <a:gd name="T16" fmla="*/ 0 w 145"/>
                  <a:gd name="T17" fmla="*/ 232 h 2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33"/>
                  <a:gd name="T29" fmla="*/ 145 w 145"/>
                  <a:gd name="T30" fmla="*/ 233 h 2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33">
                    <a:moveTo>
                      <a:pt x="144" y="0"/>
                    </a:moveTo>
                    <a:lnTo>
                      <a:pt x="136" y="40"/>
                    </a:lnTo>
                    <a:lnTo>
                      <a:pt x="112" y="96"/>
                    </a:lnTo>
                    <a:lnTo>
                      <a:pt x="96" y="144"/>
                    </a:lnTo>
                    <a:lnTo>
                      <a:pt x="72" y="192"/>
                    </a:lnTo>
                    <a:lnTo>
                      <a:pt x="40" y="224"/>
                    </a:lnTo>
                    <a:lnTo>
                      <a:pt x="32" y="224"/>
                    </a:lnTo>
                    <a:lnTo>
                      <a:pt x="16" y="232"/>
                    </a:lnTo>
                    <a:lnTo>
                      <a:pt x="0" y="232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21" name="Group 68">
            <a:extLst>
              <a:ext uri="{FF2B5EF4-FFF2-40B4-BE49-F238E27FC236}">
                <a16:creationId xmlns:a16="http://schemas.microsoft.com/office/drawing/2014/main" id="{DF5B820C-7F9D-4E49-A16F-55F5F6F16379}"/>
              </a:ext>
            </a:extLst>
          </p:cNvPr>
          <p:cNvGrpSpPr>
            <a:grpSpLocks/>
          </p:cNvGrpSpPr>
          <p:nvPr/>
        </p:nvGrpSpPr>
        <p:grpSpPr bwMode="auto">
          <a:xfrm>
            <a:off x="6150525" y="4071180"/>
            <a:ext cx="861794" cy="716395"/>
            <a:chOff x="3040" y="2688"/>
            <a:chExt cx="569" cy="473"/>
          </a:xfrm>
        </p:grpSpPr>
        <p:grpSp>
          <p:nvGrpSpPr>
            <p:cNvPr id="16542" name="Group 64">
              <a:extLst>
                <a:ext uri="{FF2B5EF4-FFF2-40B4-BE49-F238E27FC236}">
                  <a16:creationId xmlns:a16="http://schemas.microsoft.com/office/drawing/2014/main" id="{B9B7A96C-DC24-4E90-B2DB-5FB1EFD321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0" y="2688"/>
              <a:ext cx="281" cy="241"/>
              <a:chOff x="3040" y="2688"/>
              <a:chExt cx="281" cy="241"/>
            </a:xfrm>
          </p:grpSpPr>
          <p:sp>
            <p:nvSpPr>
              <p:cNvPr id="16546" name="Freeform 62">
                <a:extLst>
                  <a:ext uri="{FF2B5EF4-FFF2-40B4-BE49-F238E27FC236}">
                    <a16:creationId xmlns:a16="http://schemas.microsoft.com/office/drawing/2014/main" id="{F869D241-5A5E-493E-8152-2FD744FD2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2688"/>
                <a:ext cx="145" cy="241"/>
              </a:xfrm>
              <a:custGeom>
                <a:avLst/>
                <a:gdLst>
                  <a:gd name="T0" fmla="*/ 0 w 145"/>
                  <a:gd name="T1" fmla="*/ 240 h 241"/>
                  <a:gd name="T2" fmla="*/ 8 w 145"/>
                  <a:gd name="T3" fmla="*/ 192 h 241"/>
                  <a:gd name="T4" fmla="*/ 24 w 145"/>
                  <a:gd name="T5" fmla="*/ 136 h 241"/>
                  <a:gd name="T6" fmla="*/ 48 w 145"/>
                  <a:gd name="T7" fmla="*/ 88 h 241"/>
                  <a:gd name="T8" fmla="*/ 72 w 145"/>
                  <a:gd name="T9" fmla="*/ 40 h 241"/>
                  <a:gd name="T10" fmla="*/ 96 w 145"/>
                  <a:gd name="T11" fmla="*/ 16 h 241"/>
                  <a:gd name="T12" fmla="*/ 112 w 145"/>
                  <a:gd name="T13" fmla="*/ 8 h 241"/>
                  <a:gd name="T14" fmla="*/ 128 w 145"/>
                  <a:gd name="T15" fmla="*/ 0 h 241"/>
                  <a:gd name="T16" fmla="*/ 144 w 145"/>
                  <a:gd name="T17" fmla="*/ 0 h 2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41"/>
                  <a:gd name="T29" fmla="*/ 145 w 145"/>
                  <a:gd name="T30" fmla="*/ 241 h 2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41">
                    <a:moveTo>
                      <a:pt x="0" y="240"/>
                    </a:moveTo>
                    <a:lnTo>
                      <a:pt x="8" y="192"/>
                    </a:lnTo>
                    <a:lnTo>
                      <a:pt x="24" y="136"/>
                    </a:lnTo>
                    <a:lnTo>
                      <a:pt x="48" y="88"/>
                    </a:lnTo>
                    <a:lnTo>
                      <a:pt x="72" y="40"/>
                    </a:lnTo>
                    <a:lnTo>
                      <a:pt x="96" y="16"/>
                    </a:lnTo>
                    <a:lnTo>
                      <a:pt x="112" y="8"/>
                    </a:lnTo>
                    <a:lnTo>
                      <a:pt x="128" y="0"/>
                    </a:lnTo>
                    <a:lnTo>
                      <a:pt x="14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47" name="Freeform 63">
                <a:extLst>
                  <a:ext uri="{FF2B5EF4-FFF2-40B4-BE49-F238E27FC236}">
                    <a16:creationId xmlns:a16="http://schemas.microsoft.com/office/drawing/2014/main" id="{D2849725-2CA3-43BC-AE0D-3E85365B3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2688"/>
                <a:ext cx="145" cy="241"/>
              </a:xfrm>
              <a:custGeom>
                <a:avLst/>
                <a:gdLst>
                  <a:gd name="T0" fmla="*/ 144 w 145"/>
                  <a:gd name="T1" fmla="*/ 240 h 241"/>
                  <a:gd name="T2" fmla="*/ 136 w 145"/>
                  <a:gd name="T3" fmla="*/ 192 h 241"/>
                  <a:gd name="T4" fmla="*/ 120 w 145"/>
                  <a:gd name="T5" fmla="*/ 136 h 241"/>
                  <a:gd name="T6" fmla="*/ 96 w 145"/>
                  <a:gd name="T7" fmla="*/ 88 h 241"/>
                  <a:gd name="T8" fmla="*/ 72 w 145"/>
                  <a:gd name="T9" fmla="*/ 40 h 241"/>
                  <a:gd name="T10" fmla="*/ 48 w 145"/>
                  <a:gd name="T11" fmla="*/ 16 h 241"/>
                  <a:gd name="T12" fmla="*/ 32 w 145"/>
                  <a:gd name="T13" fmla="*/ 8 h 241"/>
                  <a:gd name="T14" fmla="*/ 16 w 145"/>
                  <a:gd name="T15" fmla="*/ 0 h 241"/>
                  <a:gd name="T16" fmla="*/ 0 w 145"/>
                  <a:gd name="T17" fmla="*/ 0 h 2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41"/>
                  <a:gd name="T29" fmla="*/ 145 w 145"/>
                  <a:gd name="T30" fmla="*/ 241 h 2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41">
                    <a:moveTo>
                      <a:pt x="144" y="240"/>
                    </a:moveTo>
                    <a:lnTo>
                      <a:pt x="136" y="192"/>
                    </a:lnTo>
                    <a:lnTo>
                      <a:pt x="120" y="136"/>
                    </a:lnTo>
                    <a:lnTo>
                      <a:pt x="96" y="88"/>
                    </a:lnTo>
                    <a:lnTo>
                      <a:pt x="72" y="40"/>
                    </a:lnTo>
                    <a:lnTo>
                      <a:pt x="48" y="16"/>
                    </a:lnTo>
                    <a:lnTo>
                      <a:pt x="32" y="8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43" name="Group 67">
              <a:extLst>
                <a:ext uri="{FF2B5EF4-FFF2-40B4-BE49-F238E27FC236}">
                  <a16:creationId xmlns:a16="http://schemas.microsoft.com/office/drawing/2014/main" id="{6EDCE993-2680-46CB-BBC1-6A1448FCAE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0" y="2928"/>
              <a:ext cx="289" cy="233"/>
              <a:chOff x="3320" y="2928"/>
              <a:chExt cx="289" cy="233"/>
            </a:xfrm>
          </p:grpSpPr>
          <p:sp>
            <p:nvSpPr>
              <p:cNvPr id="16544" name="Freeform 65">
                <a:extLst>
                  <a:ext uri="{FF2B5EF4-FFF2-40B4-BE49-F238E27FC236}">
                    <a16:creationId xmlns:a16="http://schemas.microsoft.com/office/drawing/2014/main" id="{CAD4C608-B180-4289-8A47-0CC520B84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0" y="2928"/>
                <a:ext cx="153" cy="233"/>
              </a:xfrm>
              <a:custGeom>
                <a:avLst/>
                <a:gdLst>
                  <a:gd name="T0" fmla="*/ 0 w 153"/>
                  <a:gd name="T1" fmla="*/ 0 h 233"/>
                  <a:gd name="T2" fmla="*/ 16 w 153"/>
                  <a:gd name="T3" fmla="*/ 40 h 233"/>
                  <a:gd name="T4" fmla="*/ 32 w 153"/>
                  <a:gd name="T5" fmla="*/ 96 h 233"/>
                  <a:gd name="T6" fmla="*/ 56 w 153"/>
                  <a:gd name="T7" fmla="*/ 144 h 233"/>
                  <a:gd name="T8" fmla="*/ 80 w 153"/>
                  <a:gd name="T9" fmla="*/ 192 h 233"/>
                  <a:gd name="T10" fmla="*/ 104 w 153"/>
                  <a:gd name="T11" fmla="*/ 224 h 233"/>
                  <a:gd name="T12" fmla="*/ 112 w 153"/>
                  <a:gd name="T13" fmla="*/ 224 h 233"/>
                  <a:gd name="T14" fmla="*/ 136 w 153"/>
                  <a:gd name="T15" fmla="*/ 232 h 233"/>
                  <a:gd name="T16" fmla="*/ 152 w 153"/>
                  <a:gd name="T17" fmla="*/ 232 h 2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3"/>
                  <a:gd name="T28" fmla="*/ 0 h 233"/>
                  <a:gd name="T29" fmla="*/ 153 w 153"/>
                  <a:gd name="T30" fmla="*/ 233 h 2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3" h="233">
                    <a:moveTo>
                      <a:pt x="0" y="0"/>
                    </a:moveTo>
                    <a:lnTo>
                      <a:pt x="16" y="40"/>
                    </a:lnTo>
                    <a:lnTo>
                      <a:pt x="32" y="96"/>
                    </a:lnTo>
                    <a:lnTo>
                      <a:pt x="56" y="144"/>
                    </a:lnTo>
                    <a:lnTo>
                      <a:pt x="80" y="192"/>
                    </a:lnTo>
                    <a:lnTo>
                      <a:pt x="104" y="224"/>
                    </a:lnTo>
                    <a:lnTo>
                      <a:pt x="112" y="224"/>
                    </a:lnTo>
                    <a:lnTo>
                      <a:pt x="136" y="232"/>
                    </a:lnTo>
                    <a:lnTo>
                      <a:pt x="152" y="232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45" name="Freeform 66">
                <a:extLst>
                  <a:ext uri="{FF2B5EF4-FFF2-40B4-BE49-F238E27FC236}">
                    <a16:creationId xmlns:a16="http://schemas.microsoft.com/office/drawing/2014/main" id="{5C872874-1ACB-446E-ABB6-C0EBF835D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928"/>
                <a:ext cx="145" cy="233"/>
              </a:xfrm>
              <a:custGeom>
                <a:avLst/>
                <a:gdLst>
                  <a:gd name="T0" fmla="*/ 144 w 145"/>
                  <a:gd name="T1" fmla="*/ 0 h 233"/>
                  <a:gd name="T2" fmla="*/ 136 w 145"/>
                  <a:gd name="T3" fmla="*/ 40 h 233"/>
                  <a:gd name="T4" fmla="*/ 112 w 145"/>
                  <a:gd name="T5" fmla="*/ 96 h 233"/>
                  <a:gd name="T6" fmla="*/ 96 w 145"/>
                  <a:gd name="T7" fmla="*/ 144 h 233"/>
                  <a:gd name="T8" fmla="*/ 72 w 145"/>
                  <a:gd name="T9" fmla="*/ 192 h 233"/>
                  <a:gd name="T10" fmla="*/ 40 w 145"/>
                  <a:gd name="T11" fmla="*/ 224 h 233"/>
                  <a:gd name="T12" fmla="*/ 32 w 145"/>
                  <a:gd name="T13" fmla="*/ 224 h 233"/>
                  <a:gd name="T14" fmla="*/ 16 w 145"/>
                  <a:gd name="T15" fmla="*/ 232 h 233"/>
                  <a:gd name="T16" fmla="*/ 0 w 145"/>
                  <a:gd name="T17" fmla="*/ 232 h 2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5"/>
                  <a:gd name="T28" fmla="*/ 0 h 233"/>
                  <a:gd name="T29" fmla="*/ 145 w 145"/>
                  <a:gd name="T30" fmla="*/ 233 h 2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5" h="233">
                    <a:moveTo>
                      <a:pt x="144" y="0"/>
                    </a:moveTo>
                    <a:lnTo>
                      <a:pt x="136" y="40"/>
                    </a:lnTo>
                    <a:lnTo>
                      <a:pt x="112" y="96"/>
                    </a:lnTo>
                    <a:lnTo>
                      <a:pt x="96" y="144"/>
                    </a:lnTo>
                    <a:lnTo>
                      <a:pt x="72" y="192"/>
                    </a:lnTo>
                    <a:lnTo>
                      <a:pt x="40" y="224"/>
                    </a:lnTo>
                    <a:lnTo>
                      <a:pt x="32" y="224"/>
                    </a:lnTo>
                    <a:lnTo>
                      <a:pt x="16" y="232"/>
                    </a:lnTo>
                    <a:lnTo>
                      <a:pt x="0" y="232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sp>
        <p:nvSpPr>
          <p:cNvPr id="16422" name="Line 69">
            <a:extLst>
              <a:ext uri="{FF2B5EF4-FFF2-40B4-BE49-F238E27FC236}">
                <a16:creationId xmlns:a16="http://schemas.microsoft.com/office/drawing/2014/main" id="{1C8C1C40-73BA-47CD-B526-68336008E1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588" y="4495261"/>
            <a:ext cx="451949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23" name="Line 70">
            <a:extLst>
              <a:ext uri="{FF2B5EF4-FFF2-40B4-BE49-F238E27FC236}">
                <a16:creationId xmlns:a16="http://schemas.microsoft.com/office/drawing/2014/main" id="{7A65DA9B-14FF-458E-AF65-AD0D53685C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5454" y="3634982"/>
            <a:ext cx="0" cy="1199544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24" name="Line 71">
            <a:extLst>
              <a:ext uri="{FF2B5EF4-FFF2-40B4-BE49-F238E27FC236}">
                <a16:creationId xmlns:a16="http://schemas.microsoft.com/office/drawing/2014/main" id="{7716D7CA-A02C-419D-9C14-7D1C54215D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871" y="3974247"/>
            <a:ext cx="13328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25" name="Line 72">
            <a:extLst>
              <a:ext uri="{FF2B5EF4-FFF2-40B4-BE49-F238E27FC236}">
                <a16:creationId xmlns:a16="http://schemas.microsoft.com/office/drawing/2014/main" id="{FC0DDAC4-F0C2-41F8-AD41-B91CEAC58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6747" y="4434678"/>
            <a:ext cx="0" cy="13328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26" name="Line 73">
            <a:extLst>
              <a:ext uri="{FF2B5EF4-FFF2-40B4-BE49-F238E27FC236}">
                <a16:creationId xmlns:a16="http://schemas.microsoft.com/office/drawing/2014/main" id="{38028F84-FBF2-41BB-8EB0-7B78DB820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3807" y="4434678"/>
            <a:ext cx="0" cy="13328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27" name="Rectangle 74">
            <a:extLst>
              <a:ext uri="{FF2B5EF4-FFF2-40B4-BE49-F238E27FC236}">
                <a16:creationId xmlns:a16="http://schemas.microsoft.com/office/drawing/2014/main" id="{56839C86-ECDF-4A48-858A-27E613367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649" y="4422562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6428" name="Rectangle 75">
            <a:extLst>
              <a:ext uri="{FF2B5EF4-FFF2-40B4-BE49-F238E27FC236}">
                <a16:creationId xmlns:a16="http://schemas.microsoft.com/office/drawing/2014/main" id="{F6064ED6-475C-4975-865E-33CC21B34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808" y="4422562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6429" name="Rectangle 76">
            <a:extLst>
              <a:ext uri="{FF2B5EF4-FFF2-40B4-BE49-F238E27FC236}">
                <a16:creationId xmlns:a16="http://schemas.microsoft.com/office/drawing/2014/main" id="{19FB35EA-C7DE-42BE-9F89-E1ABE2F54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0132" y="4240813"/>
            <a:ext cx="496781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6430" name="Rectangle 77">
            <a:extLst>
              <a:ext uri="{FF2B5EF4-FFF2-40B4-BE49-F238E27FC236}">
                <a16:creationId xmlns:a16="http://schemas.microsoft.com/office/drawing/2014/main" id="{2D846D48-11B1-44B6-A986-1C00BDFC9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2984" y="4471028"/>
            <a:ext cx="65429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(s)</a:t>
            </a:r>
          </a:p>
        </p:txBody>
      </p:sp>
      <p:sp>
        <p:nvSpPr>
          <p:cNvPr id="16431" name="Rectangle 78">
            <a:extLst>
              <a:ext uri="{FF2B5EF4-FFF2-40B4-BE49-F238E27FC236}">
                <a16:creationId xmlns:a16="http://schemas.microsoft.com/office/drawing/2014/main" id="{44DBB998-D332-48A5-AB54-8A7D6413B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656" y="4398329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6432" name="Rectangle 79">
            <a:extLst>
              <a:ext uri="{FF2B5EF4-FFF2-40B4-BE49-F238E27FC236}">
                <a16:creationId xmlns:a16="http://schemas.microsoft.com/office/drawing/2014/main" id="{6CB8EBE6-4EEC-49F3-9C58-3A33D9356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489" y="3804615"/>
            <a:ext cx="65429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16433" name="Rectangle 80">
            <a:extLst>
              <a:ext uri="{FF2B5EF4-FFF2-40B4-BE49-F238E27FC236}">
                <a16:creationId xmlns:a16="http://schemas.microsoft.com/office/drawing/2014/main" id="{852AB71F-A5FA-482F-AF1E-528E82B8A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680" y="4192346"/>
            <a:ext cx="3210901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2ª armonica</a:t>
            </a:r>
          </a:p>
        </p:txBody>
      </p:sp>
      <p:sp>
        <p:nvSpPr>
          <p:cNvPr id="16434" name="Rectangle 81">
            <a:extLst>
              <a:ext uri="{FF2B5EF4-FFF2-40B4-BE49-F238E27FC236}">
                <a16:creationId xmlns:a16="http://schemas.microsoft.com/office/drawing/2014/main" id="{7469347B-2588-4BDD-A8D8-6FA485C81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878" y="3756148"/>
            <a:ext cx="2193106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(cm</a:t>
            </a:r>
            <a:r>
              <a:rPr lang="en-GB" altLang="it-IT" sz="2862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3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s</a:t>
            </a:r>
            <a:r>
              <a:rPr lang="en-GB" altLang="it-IT" sz="2862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–1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16435" name="Rectangle 82">
            <a:extLst>
              <a:ext uri="{FF2B5EF4-FFF2-40B4-BE49-F238E27FC236}">
                <a16:creationId xmlns:a16="http://schemas.microsoft.com/office/drawing/2014/main" id="{8627B556-4E86-455A-B9E0-C4EE088FF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6330" y="4907226"/>
            <a:ext cx="2411205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3ª armonica</a:t>
            </a:r>
          </a:p>
        </p:txBody>
      </p:sp>
      <p:sp>
        <p:nvSpPr>
          <p:cNvPr id="16436" name="Freeform 83">
            <a:extLst>
              <a:ext uri="{FF2B5EF4-FFF2-40B4-BE49-F238E27FC236}">
                <a16:creationId xmlns:a16="http://schemas.microsoft.com/office/drawing/2014/main" id="{2DDEFBE4-E41E-43F9-9C0D-17E3D4F9AA28}"/>
              </a:ext>
            </a:extLst>
          </p:cNvPr>
          <p:cNvSpPr>
            <a:spLocks/>
          </p:cNvSpPr>
          <p:nvPr/>
        </p:nvSpPr>
        <p:spPr bwMode="auto">
          <a:xfrm>
            <a:off x="3509104" y="5088975"/>
            <a:ext cx="619462" cy="171148"/>
          </a:xfrm>
          <a:custGeom>
            <a:avLst/>
            <a:gdLst>
              <a:gd name="T0" fmla="*/ 0 w 409"/>
              <a:gd name="T1" fmla="*/ 2147483647 h 113"/>
              <a:gd name="T2" fmla="*/ 2147483647 w 409"/>
              <a:gd name="T3" fmla="*/ 2147483647 h 113"/>
              <a:gd name="T4" fmla="*/ 2147483647 w 409"/>
              <a:gd name="T5" fmla="*/ 2147483647 h 113"/>
              <a:gd name="T6" fmla="*/ 2147483647 w 409"/>
              <a:gd name="T7" fmla="*/ 2147483647 h 113"/>
              <a:gd name="T8" fmla="*/ 2147483647 w 409"/>
              <a:gd name="T9" fmla="*/ 2147483647 h 113"/>
              <a:gd name="T10" fmla="*/ 2147483647 w 409"/>
              <a:gd name="T11" fmla="*/ 0 h 113"/>
              <a:gd name="T12" fmla="*/ 2147483647 w 409"/>
              <a:gd name="T13" fmla="*/ 2147483647 h 113"/>
              <a:gd name="T14" fmla="*/ 2147483647 w 409"/>
              <a:gd name="T15" fmla="*/ 2147483647 h 113"/>
              <a:gd name="T16" fmla="*/ 2147483647 w 409"/>
              <a:gd name="T17" fmla="*/ 2147483647 h 113"/>
              <a:gd name="T18" fmla="*/ 2147483647 w 409"/>
              <a:gd name="T19" fmla="*/ 2147483647 h 113"/>
              <a:gd name="T20" fmla="*/ 2147483647 w 409"/>
              <a:gd name="T21" fmla="*/ 2147483647 h 113"/>
              <a:gd name="T22" fmla="*/ 2147483647 w 409"/>
              <a:gd name="T23" fmla="*/ 2147483647 h 113"/>
              <a:gd name="T24" fmla="*/ 2147483647 w 409"/>
              <a:gd name="T25" fmla="*/ 2147483647 h 1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113"/>
              <a:gd name="T41" fmla="*/ 409 w 409"/>
              <a:gd name="T42" fmla="*/ 113 h 1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113">
                <a:moveTo>
                  <a:pt x="0" y="104"/>
                </a:moveTo>
                <a:lnTo>
                  <a:pt x="32" y="88"/>
                </a:lnTo>
                <a:lnTo>
                  <a:pt x="64" y="64"/>
                </a:lnTo>
                <a:lnTo>
                  <a:pt x="96" y="40"/>
                </a:lnTo>
                <a:lnTo>
                  <a:pt x="128" y="8"/>
                </a:lnTo>
                <a:lnTo>
                  <a:pt x="160" y="0"/>
                </a:lnTo>
                <a:lnTo>
                  <a:pt x="208" y="8"/>
                </a:lnTo>
                <a:lnTo>
                  <a:pt x="248" y="32"/>
                </a:lnTo>
                <a:lnTo>
                  <a:pt x="288" y="56"/>
                </a:lnTo>
                <a:lnTo>
                  <a:pt x="320" y="88"/>
                </a:lnTo>
                <a:lnTo>
                  <a:pt x="360" y="112"/>
                </a:lnTo>
                <a:lnTo>
                  <a:pt x="400" y="104"/>
                </a:lnTo>
                <a:lnTo>
                  <a:pt x="408" y="96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37" name="Freeform 84">
            <a:extLst>
              <a:ext uri="{FF2B5EF4-FFF2-40B4-BE49-F238E27FC236}">
                <a16:creationId xmlns:a16="http://schemas.microsoft.com/office/drawing/2014/main" id="{8D5C3D99-1FA3-4275-BD6C-BF5A4EF3D566}"/>
              </a:ext>
            </a:extLst>
          </p:cNvPr>
          <p:cNvSpPr>
            <a:spLocks/>
          </p:cNvSpPr>
          <p:nvPr/>
        </p:nvSpPr>
        <p:spPr bwMode="auto">
          <a:xfrm>
            <a:off x="4090701" y="5101092"/>
            <a:ext cx="619462" cy="171148"/>
          </a:xfrm>
          <a:custGeom>
            <a:avLst/>
            <a:gdLst>
              <a:gd name="T0" fmla="*/ 0 w 409"/>
              <a:gd name="T1" fmla="*/ 2147483647 h 113"/>
              <a:gd name="T2" fmla="*/ 2147483647 w 409"/>
              <a:gd name="T3" fmla="*/ 2147483647 h 113"/>
              <a:gd name="T4" fmla="*/ 2147483647 w 409"/>
              <a:gd name="T5" fmla="*/ 2147483647 h 113"/>
              <a:gd name="T6" fmla="*/ 2147483647 w 409"/>
              <a:gd name="T7" fmla="*/ 2147483647 h 113"/>
              <a:gd name="T8" fmla="*/ 2147483647 w 409"/>
              <a:gd name="T9" fmla="*/ 2147483647 h 113"/>
              <a:gd name="T10" fmla="*/ 2147483647 w 409"/>
              <a:gd name="T11" fmla="*/ 0 h 113"/>
              <a:gd name="T12" fmla="*/ 2147483647 w 409"/>
              <a:gd name="T13" fmla="*/ 2147483647 h 113"/>
              <a:gd name="T14" fmla="*/ 2147483647 w 409"/>
              <a:gd name="T15" fmla="*/ 2147483647 h 113"/>
              <a:gd name="T16" fmla="*/ 2147483647 w 409"/>
              <a:gd name="T17" fmla="*/ 2147483647 h 113"/>
              <a:gd name="T18" fmla="*/ 2147483647 w 409"/>
              <a:gd name="T19" fmla="*/ 2147483647 h 113"/>
              <a:gd name="T20" fmla="*/ 2147483647 w 409"/>
              <a:gd name="T21" fmla="*/ 2147483647 h 113"/>
              <a:gd name="T22" fmla="*/ 2147483647 w 409"/>
              <a:gd name="T23" fmla="*/ 2147483647 h 113"/>
              <a:gd name="T24" fmla="*/ 2147483647 w 409"/>
              <a:gd name="T25" fmla="*/ 2147483647 h 1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113"/>
              <a:gd name="T41" fmla="*/ 409 w 409"/>
              <a:gd name="T42" fmla="*/ 113 h 1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113">
                <a:moveTo>
                  <a:pt x="0" y="104"/>
                </a:moveTo>
                <a:lnTo>
                  <a:pt x="32" y="88"/>
                </a:lnTo>
                <a:lnTo>
                  <a:pt x="64" y="64"/>
                </a:lnTo>
                <a:lnTo>
                  <a:pt x="96" y="40"/>
                </a:lnTo>
                <a:lnTo>
                  <a:pt x="128" y="8"/>
                </a:lnTo>
                <a:lnTo>
                  <a:pt x="160" y="0"/>
                </a:lnTo>
                <a:lnTo>
                  <a:pt x="208" y="8"/>
                </a:lnTo>
                <a:lnTo>
                  <a:pt x="248" y="32"/>
                </a:lnTo>
                <a:lnTo>
                  <a:pt x="288" y="56"/>
                </a:lnTo>
                <a:lnTo>
                  <a:pt x="320" y="88"/>
                </a:lnTo>
                <a:lnTo>
                  <a:pt x="360" y="112"/>
                </a:lnTo>
                <a:lnTo>
                  <a:pt x="400" y="104"/>
                </a:lnTo>
                <a:lnTo>
                  <a:pt x="408" y="96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38" name="Freeform 85">
            <a:extLst>
              <a:ext uri="{FF2B5EF4-FFF2-40B4-BE49-F238E27FC236}">
                <a16:creationId xmlns:a16="http://schemas.microsoft.com/office/drawing/2014/main" id="{2B2778B4-5748-47CD-870A-81C10ED7F414}"/>
              </a:ext>
            </a:extLst>
          </p:cNvPr>
          <p:cNvSpPr>
            <a:spLocks/>
          </p:cNvSpPr>
          <p:nvPr/>
        </p:nvSpPr>
        <p:spPr bwMode="auto">
          <a:xfrm>
            <a:off x="4696532" y="5088975"/>
            <a:ext cx="619462" cy="171148"/>
          </a:xfrm>
          <a:custGeom>
            <a:avLst/>
            <a:gdLst>
              <a:gd name="T0" fmla="*/ 0 w 409"/>
              <a:gd name="T1" fmla="*/ 2147483647 h 113"/>
              <a:gd name="T2" fmla="*/ 2147483647 w 409"/>
              <a:gd name="T3" fmla="*/ 2147483647 h 113"/>
              <a:gd name="T4" fmla="*/ 2147483647 w 409"/>
              <a:gd name="T5" fmla="*/ 2147483647 h 113"/>
              <a:gd name="T6" fmla="*/ 2147483647 w 409"/>
              <a:gd name="T7" fmla="*/ 2147483647 h 113"/>
              <a:gd name="T8" fmla="*/ 2147483647 w 409"/>
              <a:gd name="T9" fmla="*/ 2147483647 h 113"/>
              <a:gd name="T10" fmla="*/ 2147483647 w 409"/>
              <a:gd name="T11" fmla="*/ 0 h 113"/>
              <a:gd name="T12" fmla="*/ 2147483647 w 409"/>
              <a:gd name="T13" fmla="*/ 2147483647 h 113"/>
              <a:gd name="T14" fmla="*/ 2147483647 w 409"/>
              <a:gd name="T15" fmla="*/ 2147483647 h 113"/>
              <a:gd name="T16" fmla="*/ 2147483647 w 409"/>
              <a:gd name="T17" fmla="*/ 2147483647 h 113"/>
              <a:gd name="T18" fmla="*/ 2147483647 w 409"/>
              <a:gd name="T19" fmla="*/ 2147483647 h 113"/>
              <a:gd name="T20" fmla="*/ 2147483647 w 409"/>
              <a:gd name="T21" fmla="*/ 2147483647 h 113"/>
              <a:gd name="T22" fmla="*/ 2147483647 w 409"/>
              <a:gd name="T23" fmla="*/ 2147483647 h 113"/>
              <a:gd name="T24" fmla="*/ 2147483647 w 409"/>
              <a:gd name="T25" fmla="*/ 2147483647 h 1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113"/>
              <a:gd name="T41" fmla="*/ 409 w 409"/>
              <a:gd name="T42" fmla="*/ 113 h 1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113">
                <a:moveTo>
                  <a:pt x="0" y="104"/>
                </a:moveTo>
                <a:lnTo>
                  <a:pt x="32" y="88"/>
                </a:lnTo>
                <a:lnTo>
                  <a:pt x="64" y="64"/>
                </a:lnTo>
                <a:lnTo>
                  <a:pt x="96" y="40"/>
                </a:lnTo>
                <a:lnTo>
                  <a:pt x="128" y="8"/>
                </a:lnTo>
                <a:lnTo>
                  <a:pt x="160" y="0"/>
                </a:lnTo>
                <a:lnTo>
                  <a:pt x="208" y="8"/>
                </a:lnTo>
                <a:lnTo>
                  <a:pt x="248" y="32"/>
                </a:lnTo>
                <a:lnTo>
                  <a:pt x="288" y="56"/>
                </a:lnTo>
                <a:lnTo>
                  <a:pt x="320" y="88"/>
                </a:lnTo>
                <a:lnTo>
                  <a:pt x="360" y="112"/>
                </a:lnTo>
                <a:lnTo>
                  <a:pt x="400" y="104"/>
                </a:lnTo>
                <a:lnTo>
                  <a:pt x="408" y="96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39" name="Freeform 86">
            <a:extLst>
              <a:ext uri="{FF2B5EF4-FFF2-40B4-BE49-F238E27FC236}">
                <a16:creationId xmlns:a16="http://schemas.microsoft.com/office/drawing/2014/main" id="{B67BBDCA-2305-440A-B51D-CBB85B2CD27D}"/>
              </a:ext>
            </a:extLst>
          </p:cNvPr>
          <p:cNvSpPr>
            <a:spLocks/>
          </p:cNvSpPr>
          <p:nvPr/>
        </p:nvSpPr>
        <p:spPr bwMode="auto">
          <a:xfrm>
            <a:off x="5290246" y="5088975"/>
            <a:ext cx="619462" cy="171148"/>
          </a:xfrm>
          <a:custGeom>
            <a:avLst/>
            <a:gdLst>
              <a:gd name="T0" fmla="*/ 0 w 409"/>
              <a:gd name="T1" fmla="*/ 2147483647 h 113"/>
              <a:gd name="T2" fmla="*/ 2147483647 w 409"/>
              <a:gd name="T3" fmla="*/ 2147483647 h 113"/>
              <a:gd name="T4" fmla="*/ 2147483647 w 409"/>
              <a:gd name="T5" fmla="*/ 2147483647 h 113"/>
              <a:gd name="T6" fmla="*/ 2147483647 w 409"/>
              <a:gd name="T7" fmla="*/ 2147483647 h 113"/>
              <a:gd name="T8" fmla="*/ 2147483647 w 409"/>
              <a:gd name="T9" fmla="*/ 2147483647 h 113"/>
              <a:gd name="T10" fmla="*/ 2147483647 w 409"/>
              <a:gd name="T11" fmla="*/ 0 h 113"/>
              <a:gd name="T12" fmla="*/ 2147483647 w 409"/>
              <a:gd name="T13" fmla="*/ 2147483647 h 113"/>
              <a:gd name="T14" fmla="*/ 2147483647 w 409"/>
              <a:gd name="T15" fmla="*/ 2147483647 h 113"/>
              <a:gd name="T16" fmla="*/ 2147483647 w 409"/>
              <a:gd name="T17" fmla="*/ 2147483647 h 113"/>
              <a:gd name="T18" fmla="*/ 2147483647 w 409"/>
              <a:gd name="T19" fmla="*/ 2147483647 h 113"/>
              <a:gd name="T20" fmla="*/ 2147483647 w 409"/>
              <a:gd name="T21" fmla="*/ 2147483647 h 113"/>
              <a:gd name="T22" fmla="*/ 2147483647 w 409"/>
              <a:gd name="T23" fmla="*/ 2147483647 h 113"/>
              <a:gd name="T24" fmla="*/ 2147483647 w 409"/>
              <a:gd name="T25" fmla="*/ 2147483647 h 1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113"/>
              <a:gd name="T41" fmla="*/ 409 w 409"/>
              <a:gd name="T42" fmla="*/ 113 h 1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113">
                <a:moveTo>
                  <a:pt x="0" y="104"/>
                </a:moveTo>
                <a:lnTo>
                  <a:pt x="32" y="88"/>
                </a:lnTo>
                <a:lnTo>
                  <a:pt x="64" y="64"/>
                </a:lnTo>
                <a:lnTo>
                  <a:pt x="96" y="40"/>
                </a:lnTo>
                <a:lnTo>
                  <a:pt x="128" y="8"/>
                </a:lnTo>
                <a:lnTo>
                  <a:pt x="160" y="0"/>
                </a:lnTo>
                <a:lnTo>
                  <a:pt x="208" y="8"/>
                </a:lnTo>
                <a:lnTo>
                  <a:pt x="248" y="32"/>
                </a:lnTo>
                <a:lnTo>
                  <a:pt x="288" y="56"/>
                </a:lnTo>
                <a:lnTo>
                  <a:pt x="320" y="88"/>
                </a:lnTo>
                <a:lnTo>
                  <a:pt x="360" y="112"/>
                </a:lnTo>
                <a:lnTo>
                  <a:pt x="400" y="104"/>
                </a:lnTo>
                <a:lnTo>
                  <a:pt x="408" y="96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40" name="Freeform 87">
            <a:extLst>
              <a:ext uri="{FF2B5EF4-FFF2-40B4-BE49-F238E27FC236}">
                <a16:creationId xmlns:a16="http://schemas.microsoft.com/office/drawing/2014/main" id="{2B0AB10A-13EA-4C3C-8491-55875EEE28F6}"/>
              </a:ext>
            </a:extLst>
          </p:cNvPr>
          <p:cNvSpPr>
            <a:spLocks/>
          </p:cNvSpPr>
          <p:nvPr/>
        </p:nvSpPr>
        <p:spPr bwMode="auto">
          <a:xfrm>
            <a:off x="5871843" y="5088975"/>
            <a:ext cx="619462" cy="171148"/>
          </a:xfrm>
          <a:custGeom>
            <a:avLst/>
            <a:gdLst>
              <a:gd name="T0" fmla="*/ 0 w 409"/>
              <a:gd name="T1" fmla="*/ 2147483647 h 113"/>
              <a:gd name="T2" fmla="*/ 2147483647 w 409"/>
              <a:gd name="T3" fmla="*/ 2147483647 h 113"/>
              <a:gd name="T4" fmla="*/ 2147483647 w 409"/>
              <a:gd name="T5" fmla="*/ 2147483647 h 113"/>
              <a:gd name="T6" fmla="*/ 2147483647 w 409"/>
              <a:gd name="T7" fmla="*/ 2147483647 h 113"/>
              <a:gd name="T8" fmla="*/ 2147483647 w 409"/>
              <a:gd name="T9" fmla="*/ 2147483647 h 113"/>
              <a:gd name="T10" fmla="*/ 2147483647 w 409"/>
              <a:gd name="T11" fmla="*/ 0 h 113"/>
              <a:gd name="T12" fmla="*/ 2147483647 w 409"/>
              <a:gd name="T13" fmla="*/ 2147483647 h 113"/>
              <a:gd name="T14" fmla="*/ 2147483647 w 409"/>
              <a:gd name="T15" fmla="*/ 2147483647 h 113"/>
              <a:gd name="T16" fmla="*/ 2147483647 w 409"/>
              <a:gd name="T17" fmla="*/ 2147483647 h 113"/>
              <a:gd name="T18" fmla="*/ 2147483647 w 409"/>
              <a:gd name="T19" fmla="*/ 2147483647 h 113"/>
              <a:gd name="T20" fmla="*/ 2147483647 w 409"/>
              <a:gd name="T21" fmla="*/ 2147483647 h 113"/>
              <a:gd name="T22" fmla="*/ 2147483647 w 409"/>
              <a:gd name="T23" fmla="*/ 2147483647 h 113"/>
              <a:gd name="T24" fmla="*/ 2147483647 w 409"/>
              <a:gd name="T25" fmla="*/ 2147483647 h 1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113"/>
              <a:gd name="T41" fmla="*/ 409 w 409"/>
              <a:gd name="T42" fmla="*/ 113 h 1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113">
                <a:moveTo>
                  <a:pt x="0" y="104"/>
                </a:moveTo>
                <a:lnTo>
                  <a:pt x="32" y="88"/>
                </a:lnTo>
                <a:lnTo>
                  <a:pt x="64" y="64"/>
                </a:lnTo>
                <a:lnTo>
                  <a:pt x="96" y="40"/>
                </a:lnTo>
                <a:lnTo>
                  <a:pt x="128" y="8"/>
                </a:lnTo>
                <a:lnTo>
                  <a:pt x="160" y="0"/>
                </a:lnTo>
                <a:lnTo>
                  <a:pt x="208" y="8"/>
                </a:lnTo>
                <a:lnTo>
                  <a:pt x="248" y="32"/>
                </a:lnTo>
                <a:lnTo>
                  <a:pt x="288" y="56"/>
                </a:lnTo>
                <a:lnTo>
                  <a:pt x="320" y="88"/>
                </a:lnTo>
                <a:lnTo>
                  <a:pt x="360" y="112"/>
                </a:lnTo>
                <a:lnTo>
                  <a:pt x="400" y="104"/>
                </a:lnTo>
                <a:lnTo>
                  <a:pt x="408" y="96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41" name="Freeform 88">
            <a:extLst>
              <a:ext uri="{FF2B5EF4-FFF2-40B4-BE49-F238E27FC236}">
                <a16:creationId xmlns:a16="http://schemas.microsoft.com/office/drawing/2014/main" id="{EF22685D-39A8-4634-A9F5-97586F6FE31C}"/>
              </a:ext>
            </a:extLst>
          </p:cNvPr>
          <p:cNvSpPr>
            <a:spLocks/>
          </p:cNvSpPr>
          <p:nvPr/>
        </p:nvSpPr>
        <p:spPr bwMode="auto">
          <a:xfrm>
            <a:off x="6453440" y="5088975"/>
            <a:ext cx="619462" cy="171148"/>
          </a:xfrm>
          <a:custGeom>
            <a:avLst/>
            <a:gdLst>
              <a:gd name="T0" fmla="*/ 0 w 409"/>
              <a:gd name="T1" fmla="*/ 2147483647 h 113"/>
              <a:gd name="T2" fmla="*/ 2147483647 w 409"/>
              <a:gd name="T3" fmla="*/ 2147483647 h 113"/>
              <a:gd name="T4" fmla="*/ 2147483647 w 409"/>
              <a:gd name="T5" fmla="*/ 2147483647 h 113"/>
              <a:gd name="T6" fmla="*/ 2147483647 w 409"/>
              <a:gd name="T7" fmla="*/ 2147483647 h 113"/>
              <a:gd name="T8" fmla="*/ 2147483647 w 409"/>
              <a:gd name="T9" fmla="*/ 2147483647 h 113"/>
              <a:gd name="T10" fmla="*/ 2147483647 w 409"/>
              <a:gd name="T11" fmla="*/ 0 h 113"/>
              <a:gd name="T12" fmla="*/ 2147483647 w 409"/>
              <a:gd name="T13" fmla="*/ 2147483647 h 113"/>
              <a:gd name="T14" fmla="*/ 2147483647 w 409"/>
              <a:gd name="T15" fmla="*/ 2147483647 h 113"/>
              <a:gd name="T16" fmla="*/ 2147483647 w 409"/>
              <a:gd name="T17" fmla="*/ 2147483647 h 113"/>
              <a:gd name="T18" fmla="*/ 2147483647 w 409"/>
              <a:gd name="T19" fmla="*/ 2147483647 h 113"/>
              <a:gd name="T20" fmla="*/ 2147483647 w 409"/>
              <a:gd name="T21" fmla="*/ 2147483647 h 113"/>
              <a:gd name="T22" fmla="*/ 2147483647 w 409"/>
              <a:gd name="T23" fmla="*/ 2147483647 h 113"/>
              <a:gd name="T24" fmla="*/ 2147483647 w 409"/>
              <a:gd name="T25" fmla="*/ 2147483647 h 1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113"/>
              <a:gd name="T41" fmla="*/ 409 w 409"/>
              <a:gd name="T42" fmla="*/ 113 h 1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113">
                <a:moveTo>
                  <a:pt x="0" y="104"/>
                </a:moveTo>
                <a:lnTo>
                  <a:pt x="32" y="88"/>
                </a:lnTo>
                <a:lnTo>
                  <a:pt x="64" y="64"/>
                </a:lnTo>
                <a:lnTo>
                  <a:pt x="96" y="40"/>
                </a:lnTo>
                <a:lnTo>
                  <a:pt x="128" y="8"/>
                </a:lnTo>
                <a:lnTo>
                  <a:pt x="160" y="0"/>
                </a:lnTo>
                <a:lnTo>
                  <a:pt x="208" y="8"/>
                </a:lnTo>
                <a:lnTo>
                  <a:pt x="248" y="32"/>
                </a:lnTo>
                <a:lnTo>
                  <a:pt x="288" y="56"/>
                </a:lnTo>
                <a:lnTo>
                  <a:pt x="320" y="88"/>
                </a:lnTo>
                <a:lnTo>
                  <a:pt x="360" y="112"/>
                </a:lnTo>
                <a:lnTo>
                  <a:pt x="400" y="104"/>
                </a:lnTo>
                <a:lnTo>
                  <a:pt x="408" y="96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42" name="Line 89">
            <a:extLst>
              <a:ext uri="{FF2B5EF4-FFF2-40B4-BE49-F238E27FC236}">
                <a16:creationId xmlns:a16="http://schemas.microsoft.com/office/drawing/2014/main" id="{9DA45F4C-A43C-42DC-949E-B5C6A9F883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588" y="5198025"/>
            <a:ext cx="451949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43" name="Line 90">
            <a:extLst>
              <a:ext uri="{FF2B5EF4-FFF2-40B4-BE49-F238E27FC236}">
                <a16:creationId xmlns:a16="http://schemas.microsoft.com/office/drawing/2014/main" id="{233A70AD-050C-4784-A8D4-FEDB9CA9CB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21221" y="4919343"/>
            <a:ext cx="0" cy="41196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44" name="Line 91">
            <a:extLst>
              <a:ext uri="{FF2B5EF4-FFF2-40B4-BE49-F238E27FC236}">
                <a16:creationId xmlns:a16="http://schemas.microsoft.com/office/drawing/2014/main" id="{E4D2FFA0-2901-446A-A98C-E657AFF035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4631" y="5137442"/>
            <a:ext cx="0" cy="13328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45" name="Line 92">
            <a:extLst>
              <a:ext uri="{FF2B5EF4-FFF2-40B4-BE49-F238E27FC236}">
                <a16:creationId xmlns:a16="http://schemas.microsoft.com/office/drawing/2014/main" id="{9856EDCB-9F38-48C5-A435-B0E0687306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3807" y="5149558"/>
            <a:ext cx="0" cy="13328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46" name="Rectangle 93">
            <a:extLst>
              <a:ext uri="{FF2B5EF4-FFF2-40B4-BE49-F238E27FC236}">
                <a16:creationId xmlns:a16="http://schemas.microsoft.com/office/drawing/2014/main" id="{F9B47183-C1EF-4FFE-998A-D1A4A6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465" y="5210141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6447" name="Rectangle 94">
            <a:extLst>
              <a:ext uri="{FF2B5EF4-FFF2-40B4-BE49-F238E27FC236}">
                <a16:creationId xmlns:a16="http://schemas.microsoft.com/office/drawing/2014/main" id="{402498D8-6D88-4F5E-A9C6-64A37385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408" y="5222258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6448" name="Rectangle 95">
            <a:extLst>
              <a:ext uri="{FF2B5EF4-FFF2-40B4-BE49-F238E27FC236}">
                <a16:creationId xmlns:a16="http://schemas.microsoft.com/office/drawing/2014/main" id="{A46A2A0A-CA7C-4889-B7C8-6F137C30F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249" y="5028392"/>
            <a:ext cx="496781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6449" name="Rectangle 96">
            <a:extLst>
              <a:ext uri="{FF2B5EF4-FFF2-40B4-BE49-F238E27FC236}">
                <a16:creationId xmlns:a16="http://schemas.microsoft.com/office/drawing/2014/main" id="{FAB32F2C-BA3C-4433-AF6F-FA31A61F3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5101" y="5173792"/>
            <a:ext cx="65429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(s)</a:t>
            </a:r>
          </a:p>
        </p:txBody>
      </p:sp>
      <p:sp>
        <p:nvSpPr>
          <p:cNvPr id="16450" name="Rectangle 97">
            <a:extLst>
              <a:ext uri="{FF2B5EF4-FFF2-40B4-BE49-F238E27FC236}">
                <a16:creationId xmlns:a16="http://schemas.microsoft.com/office/drawing/2014/main" id="{373A2CAF-BF1B-49D4-BC36-C6BFFBD4A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772" y="5040509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o</a:t>
            </a:r>
          </a:p>
        </p:txBody>
      </p:sp>
      <p:grpSp>
        <p:nvGrpSpPr>
          <p:cNvPr id="16451" name="Group 104">
            <a:extLst>
              <a:ext uri="{FF2B5EF4-FFF2-40B4-BE49-F238E27FC236}">
                <a16:creationId xmlns:a16="http://schemas.microsoft.com/office/drawing/2014/main" id="{18E19FA3-285E-4A61-93A9-B17BD300F9CE}"/>
              </a:ext>
            </a:extLst>
          </p:cNvPr>
          <p:cNvGrpSpPr>
            <a:grpSpLocks/>
          </p:cNvGrpSpPr>
          <p:nvPr/>
        </p:nvGrpSpPr>
        <p:grpSpPr bwMode="auto">
          <a:xfrm>
            <a:off x="3727203" y="5682689"/>
            <a:ext cx="425596" cy="365013"/>
            <a:chOff x="1440" y="3752"/>
            <a:chExt cx="281" cy="241"/>
          </a:xfrm>
        </p:grpSpPr>
        <p:grpSp>
          <p:nvGrpSpPr>
            <p:cNvPr id="16536" name="Group 100">
              <a:extLst>
                <a:ext uri="{FF2B5EF4-FFF2-40B4-BE49-F238E27FC236}">
                  <a16:creationId xmlns:a16="http://schemas.microsoft.com/office/drawing/2014/main" id="{69662FC4-E603-451B-9975-03F753D437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3752"/>
              <a:ext cx="145" cy="113"/>
              <a:chOff x="1440" y="3752"/>
              <a:chExt cx="145" cy="113"/>
            </a:xfrm>
          </p:grpSpPr>
          <p:sp>
            <p:nvSpPr>
              <p:cNvPr id="16540" name="Freeform 98">
                <a:extLst>
                  <a:ext uri="{FF2B5EF4-FFF2-40B4-BE49-F238E27FC236}">
                    <a16:creationId xmlns:a16="http://schemas.microsoft.com/office/drawing/2014/main" id="{D1209BBF-B556-4532-9E9B-A2299F658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3752"/>
                <a:ext cx="65" cy="113"/>
              </a:xfrm>
              <a:custGeom>
                <a:avLst/>
                <a:gdLst>
                  <a:gd name="T0" fmla="*/ 0 w 65"/>
                  <a:gd name="T1" fmla="*/ 112 h 113"/>
                  <a:gd name="T2" fmla="*/ 0 w 65"/>
                  <a:gd name="T3" fmla="*/ 96 h 113"/>
                  <a:gd name="T4" fmla="*/ 8 w 65"/>
                  <a:gd name="T5" fmla="*/ 64 h 113"/>
                  <a:gd name="T6" fmla="*/ 24 w 65"/>
                  <a:gd name="T7" fmla="*/ 40 h 113"/>
                  <a:gd name="T8" fmla="*/ 40 w 65"/>
                  <a:gd name="T9" fmla="*/ 16 h 113"/>
                  <a:gd name="T10" fmla="*/ 40 w 65"/>
                  <a:gd name="T11" fmla="*/ 0 h 113"/>
                  <a:gd name="T12" fmla="*/ 48 w 65"/>
                  <a:gd name="T13" fmla="*/ 0 h 113"/>
                  <a:gd name="T14" fmla="*/ 56 w 65"/>
                  <a:gd name="T15" fmla="*/ 0 h 113"/>
                  <a:gd name="T16" fmla="*/ 64 w 65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13"/>
                  <a:gd name="T29" fmla="*/ 65 w 65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13">
                    <a:moveTo>
                      <a:pt x="0" y="112"/>
                    </a:moveTo>
                    <a:lnTo>
                      <a:pt x="0" y="96"/>
                    </a:lnTo>
                    <a:lnTo>
                      <a:pt x="8" y="64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41" name="Freeform 99">
                <a:extLst>
                  <a:ext uri="{FF2B5EF4-FFF2-40B4-BE49-F238E27FC236}">
                    <a16:creationId xmlns:a16="http://schemas.microsoft.com/office/drawing/2014/main" id="{F85DDB38-7542-404B-B15D-83754D3D3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" y="3752"/>
                <a:ext cx="81" cy="113"/>
              </a:xfrm>
              <a:custGeom>
                <a:avLst/>
                <a:gdLst>
                  <a:gd name="T0" fmla="*/ 80 w 81"/>
                  <a:gd name="T1" fmla="*/ 112 h 113"/>
                  <a:gd name="T2" fmla="*/ 72 w 81"/>
                  <a:gd name="T3" fmla="*/ 96 h 113"/>
                  <a:gd name="T4" fmla="*/ 64 w 81"/>
                  <a:gd name="T5" fmla="*/ 64 h 113"/>
                  <a:gd name="T6" fmla="*/ 56 w 81"/>
                  <a:gd name="T7" fmla="*/ 40 h 113"/>
                  <a:gd name="T8" fmla="*/ 40 w 81"/>
                  <a:gd name="T9" fmla="*/ 16 h 113"/>
                  <a:gd name="T10" fmla="*/ 24 w 81"/>
                  <a:gd name="T11" fmla="*/ 0 h 113"/>
                  <a:gd name="T12" fmla="*/ 16 w 81"/>
                  <a:gd name="T13" fmla="*/ 0 h 113"/>
                  <a:gd name="T14" fmla="*/ 8 w 81"/>
                  <a:gd name="T15" fmla="*/ 0 h 113"/>
                  <a:gd name="T16" fmla="*/ 0 w 81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113"/>
                  <a:gd name="T29" fmla="*/ 81 w 81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113">
                    <a:moveTo>
                      <a:pt x="80" y="112"/>
                    </a:moveTo>
                    <a:lnTo>
                      <a:pt x="72" y="96"/>
                    </a:lnTo>
                    <a:lnTo>
                      <a:pt x="64" y="64"/>
                    </a:lnTo>
                    <a:lnTo>
                      <a:pt x="56" y="40"/>
                    </a:lnTo>
                    <a:lnTo>
                      <a:pt x="40" y="1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37" name="Group 103">
              <a:extLst>
                <a:ext uri="{FF2B5EF4-FFF2-40B4-BE49-F238E27FC236}">
                  <a16:creationId xmlns:a16="http://schemas.microsoft.com/office/drawing/2014/main" id="{B4D3517A-D0AF-4653-B87B-EC7FAD54EC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3872"/>
              <a:ext cx="137" cy="121"/>
              <a:chOff x="1584" y="3872"/>
              <a:chExt cx="137" cy="121"/>
            </a:xfrm>
          </p:grpSpPr>
          <p:sp>
            <p:nvSpPr>
              <p:cNvPr id="16538" name="Freeform 101">
                <a:extLst>
                  <a:ext uri="{FF2B5EF4-FFF2-40B4-BE49-F238E27FC236}">
                    <a16:creationId xmlns:a16="http://schemas.microsoft.com/office/drawing/2014/main" id="{D44D680D-64C8-4FA3-8A15-A2804E0A5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3872"/>
                <a:ext cx="73" cy="121"/>
              </a:xfrm>
              <a:custGeom>
                <a:avLst/>
                <a:gdLst>
                  <a:gd name="T0" fmla="*/ 0 w 73"/>
                  <a:gd name="T1" fmla="*/ 0 h 121"/>
                  <a:gd name="T2" fmla="*/ 0 w 73"/>
                  <a:gd name="T3" fmla="*/ 16 h 121"/>
                  <a:gd name="T4" fmla="*/ 8 w 73"/>
                  <a:gd name="T5" fmla="*/ 48 h 121"/>
                  <a:gd name="T6" fmla="*/ 16 w 73"/>
                  <a:gd name="T7" fmla="*/ 72 h 121"/>
                  <a:gd name="T8" fmla="*/ 32 w 73"/>
                  <a:gd name="T9" fmla="*/ 96 h 121"/>
                  <a:gd name="T10" fmla="*/ 40 w 73"/>
                  <a:gd name="T11" fmla="*/ 112 h 121"/>
                  <a:gd name="T12" fmla="*/ 48 w 73"/>
                  <a:gd name="T13" fmla="*/ 112 h 121"/>
                  <a:gd name="T14" fmla="*/ 56 w 73"/>
                  <a:gd name="T15" fmla="*/ 120 h 121"/>
                  <a:gd name="T16" fmla="*/ 72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0" y="0"/>
                    </a:moveTo>
                    <a:lnTo>
                      <a:pt x="0" y="16"/>
                    </a:lnTo>
                    <a:lnTo>
                      <a:pt x="8" y="48"/>
                    </a:lnTo>
                    <a:lnTo>
                      <a:pt x="16" y="72"/>
                    </a:lnTo>
                    <a:lnTo>
                      <a:pt x="32" y="96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56" y="120"/>
                    </a:lnTo>
                    <a:lnTo>
                      <a:pt x="72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39" name="Freeform 102">
                <a:extLst>
                  <a:ext uri="{FF2B5EF4-FFF2-40B4-BE49-F238E27FC236}">
                    <a16:creationId xmlns:a16="http://schemas.microsoft.com/office/drawing/2014/main" id="{3E12E117-E0DB-4138-8A9F-C08BF1B68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3872"/>
                <a:ext cx="73" cy="121"/>
              </a:xfrm>
              <a:custGeom>
                <a:avLst/>
                <a:gdLst>
                  <a:gd name="T0" fmla="*/ 72 w 73"/>
                  <a:gd name="T1" fmla="*/ 0 h 121"/>
                  <a:gd name="T2" fmla="*/ 64 w 73"/>
                  <a:gd name="T3" fmla="*/ 16 h 121"/>
                  <a:gd name="T4" fmla="*/ 56 w 73"/>
                  <a:gd name="T5" fmla="*/ 48 h 121"/>
                  <a:gd name="T6" fmla="*/ 48 w 73"/>
                  <a:gd name="T7" fmla="*/ 72 h 121"/>
                  <a:gd name="T8" fmla="*/ 40 w 73"/>
                  <a:gd name="T9" fmla="*/ 96 h 121"/>
                  <a:gd name="T10" fmla="*/ 24 w 73"/>
                  <a:gd name="T11" fmla="*/ 112 h 121"/>
                  <a:gd name="T12" fmla="*/ 16 w 73"/>
                  <a:gd name="T13" fmla="*/ 112 h 121"/>
                  <a:gd name="T14" fmla="*/ 8 w 73"/>
                  <a:gd name="T15" fmla="*/ 120 h 121"/>
                  <a:gd name="T16" fmla="*/ 0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72" y="0"/>
                    </a:moveTo>
                    <a:lnTo>
                      <a:pt x="64" y="16"/>
                    </a:lnTo>
                    <a:lnTo>
                      <a:pt x="56" y="48"/>
                    </a:lnTo>
                    <a:lnTo>
                      <a:pt x="48" y="72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52" name="Group 111">
            <a:extLst>
              <a:ext uri="{FF2B5EF4-FFF2-40B4-BE49-F238E27FC236}">
                <a16:creationId xmlns:a16="http://schemas.microsoft.com/office/drawing/2014/main" id="{09F4CE00-09CD-48F2-A6F5-C67C2EEEC321}"/>
              </a:ext>
            </a:extLst>
          </p:cNvPr>
          <p:cNvGrpSpPr>
            <a:grpSpLocks/>
          </p:cNvGrpSpPr>
          <p:nvPr/>
        </p:nvGrpSpPr>
        <p:grpSpPr bwMode="auto">
          <a:xfrm>
            <a:off x="4151285" y="5682689"/>
            <a:ext cx="425596" cy="365013"/>
            <a:chOff x="1720" y="3752"/>
            <a:chExt cx="281" cy="241"/>
          </a:xfrm>
        </p:grpSpPr>
        <p:grpSp>
          <p:nvGrpSpPr>
            <p:cNvPr id="16530" name="Group 107">
              <a:extLst>
                <a:ext uri="{FF2B5EF4-FFF2-40B4-BE49-F238E27FC236}">
                  <a16:creationId xmlns:a16="http://schemas.microsoft.com/office/drawing/2014/main" id="{F644F328-D8CE-4971-8597-B06527621E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0" y="3752"/>
              <a:ext cx="145" cy="113"/>
              <a:chOff x="1720" y="3752"/>
              <a:chExt cx="145" cy="113"/>
            </a:xfrm>
          </p:grpSpPr>
          <p:sp>
            <p:nvSpPr>
              <p:cNvPr id="16534" name="Freeform 105">
                <a:extLst>
                  <a:ext uri="{FF2B5EF4-FFF2-40B4-BE49-F238E27FC236}">
                    <a16:creationId xmlns:a16="http://schemas.microsoft.com/office/drawing/2014/main" id="{31EBB4CC-FB2F-4B0B-9570-74DAAE3A7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3752"/>
                <a:ext cx="65" cy="113"/>
              </a:xfrm>
              <a:custGeom>
                <a:avLst/>
                <a:gdLst>
                  <a:gd name="T0" fmla="*/ 0 w 65"/>
                  <a:gd name="T1" fmla="*/ 112 h 113"/>
                  <a:gd name="T2" fmla="*/ 0 w 65"/>
                  <a:gd name="T3" fmla="*/ 96 h 113"/>
                  <a:gd name="T4" fmla="*/ 8 w 65"/>
                  <a:gd name="T5" fmla="*/ 64 h 113"/>
                  <a:gd name="T6" fmla="*/ 24 w 65"/>
                  <a:gd name="T7" fmla="*/ 40 h 113"/>
                  <a:gd name="T8" fmla="*/ 40 w 65"/>
                  <a:gd name="T9" fmla="*/ 16 h 113"/>
                  <a:gd name="T10" fmla="*/ 40 w 65"/>
                  <a:gd name="T11" fmla="*/ 0 h 113"/>
                  <a:gd name="T12" fmla="*/ 48 w 65"/>
                  <a:gd name="T13" fmla="*/ 0 h 113"/>
                  <a:gd name="T14" fmla="*/ 56 w 65"/>
                  <a:gd name="T15" fmla="*/ 0 h 113"/>
                  <a:gd name="T16" fmla="*/ 64 w 65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13"/>
                  <a:gd name="T29" fmla="*/ 65 w 65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13">
                    <a:moveTo>
                      <a:pt x="0" y="112"/>
                    </a:moveTo>
                    <a:lnTo>
                      <a:pt x="0" y="96"/>
                    </a:lnTo>
                    <a:lnTo>
                      <a:pt x="8" y="64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35" name="Freeform 106">
                <a:extLst>
                  <a:ext uri="{FF2B5EF4-FFF2-40B4-BE49-F238E27FC236}">
                    <a16:creationId xmlns:a16="http://schemas.microsoft.com/office/drawing/2014/main" id="{4A326EB0-A6D4-443F-BE3C-0476C4F8D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4" y="3752"/>
                <a:ext cx="81" cy="113"/>
              </a:xfrm>
              <a:custGeom>
                <a:avLst/>
                <a:gdLst>
                  <a:gd name="T0" fmla="*/ 80 w 81"/>
                  <a:gd name="T1" fmla="*/ 112 h 113"/>
                  <a:gd name="T2" fmla="*/ 72 w 81"/>
                  <a:gd name="T3" fmla="*/ 96 h 113"/>
                  <a:gd name="T4" fmla="*/ 64 w 81"/>
                  <a:gd name="T5" fmla="*/ 64 h 113"/>
                  <a:gd name="T6" fmla="*/ 56 w 81"/>
                  <a:gd name="T7" fmla="*/ 40 h 113"/>
                  <a:gd name="T8" fmla="*/ 40 w 81"/>
                  <a:gd name="T9" fmla="*/ 16 h 113"/>
                  <a:gd name="T10" fmla="*/ 24 w 81"/>
                  <a:gd name="T11" fmla="*/ 0 h 113"/>
                  <a:gd name="T12" fmla="*/ 16 w 81"/>
                  <a:gd name="T13" fmla="*/ 0 h 113"/>
                  <a:gd name="T14" fmla="*/ 8 w 81"/>
                  <a:gd name="T15" fmla="*/ 0 h 113"/>
                  <a:gd name="T16" fmla="*/ 0 w 81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113"/>
                  <a:gd name="T29" fmla="*/ 81 w 81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113">
                    <a:moveTo>
                      <a:pt x="80" y="112"/>
                    </a:moveTo>
                    <a:lnTo>
                      <a:pt x="72" y="96"/>
                    </a:lnTo>
                    <a:lnTo>
                      <a:pt x="64" y="64"/>
                    </a:lnTo>
                    <a:lnTo>
                      <a:pt x="56" y="40"/>
                    </a:lnTo>
                    <a:lnTo>
                      <a:pt x="40" y="1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31" name="Group 110">
              <a:extLst>
                <a:ext uri="{FF2B5EF4-FFF2-40B4-BE49-F238E27FC236}">
                  <a16:creationId xmlns:a16="http://schemas.microsoft.com/office/drawing/2014/main" id="{95D6F4C1-DB5B-4FC2-B821-67A0769CF2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" y="3872"/>
              <a:ext cx="137" cy="121"/>
              <a:chOff x="1864" y="3872"/>
              <a:chExt cx="137" cy="121"/>
            </a:xfrm>
          </p:grpSpPr>
          <p:sp>
            <p:nvSpPr>
              <p:cNvPr id="16532" name="Freeform 108">
                <a:extLst>
                  <a:ext uri="{FF2B5EF4-FFF2-40B4-BE49-F238E27FC236}">
                    <a16:creationId xmlns:a16="http://schemas.microsoft.com/office/drawing/2014/main" id="{F0287FD6-AB00-4535-8075-64C2CB01A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3872"/>
                <a:ext cx="73" cy="121"/>
              </a:xfrm>
              <a:custGeom>
                <a:avLst/>
                <a:gdLst>
                  <a:gd name="T0" fmla="*/ 0 w 73"/>
                  <a:gd name="T1" fmla="*/ 0 h 121"/>
                  <a:gd name="T2" fmla="*/ 0 w 73"/>
                  <a:gd name="T3" fmla="*/ 16 h 121"/>
                  <a:gd name="T4" fmla="*/ 8 w 73"/>
                  <a:gd name="T5" fmla="*/ 48 h 121"/>
                  <a:gd name="T6" fmla="*/ 16 w 73"/>
                  <a:gd name="T7" fmla="*/ 72 h 121"/>
                  <a:gd name="T8" fmla="*/ 32 w 73"/>
                  <a:gd name="T9" fmla="*/ 96 h 121"/>
                  <a:gd name="T10" fmla="*/ 40 w 73"/>
                  <a:gd name="T11" fmla="*/ 112 h 121"/>
                  <a:gd name="T12" fmla="*/ 48 w 73"/>
                  <a:gd name="T13" fmla="*/ 112 h 121"/>
                  <a:gd name="T14" fmla="*/ 56 w 73"/>
                  <a:gd name="T15" fmla="*/ 120 h 121"/>
                  <a:gd name="T16" fmla="*/ 72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0" y="0"/>
                    </a:moveTo>
                    <a:lnTo>
                      <a:pt x="0" y="16"/>
                    </a:lnTo>
                    <a:lnTo>
                      <a:pt x="8" y="48"/>
                    </a:lnTo>
                    <a:lnTo>
                      <a:pt x="16" y="72"/>
                    </a:lnTo>
                    <a:lnTo>
                      <a:pt x="32" y="96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56" y="120"/>
                    </a:lnTo>
                    <a:lnTo>
                      <a:pt x="72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33" name="Freeform 109">
                <a:extLst>
                  <a:ext uri="{FF2B5EF4-FFF2-40B4-BE49-F238E27FC236}">
                    <a16:creationId xmlns:a16="http://schemas.microsoft.com/office/drawing/2014/main" id="{45D1EB6B-BFC7-4B23-8CCC-A6DDCA17B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" y="3872"/>
                <a:ext cx="73" cy="121"/>
              </a:xfrm>
              <a:custGeom>
                <a:avLst/>
                <a:gdLst>
                  <a:gd name="T0" fmla="*/ 72 w 73"/>
                  <a:gd name="T1" fmla="*/ 0 h 121"/>
                  <a:gd name="T2" fmla="*/ 64 w 73"/>
                  <a:gd name="T3" fmla="*/ 16 h 121"/>
                  <a:gd name="T4" fmla="*/ 56 w 73"/>
                  <a:gd name="T5" fmla="*/ 48 h 121"/>
                  <a:gd name="T6" fmla="*/ 48 w 73"/>
                  <a:gd name="T7" fmla="*/ 72 h 121"/>
                  <a:gd name="T8" fmla="*/ 40 w 73"/>
                  <a:gd name="T9" fmla="*/ 96 h 121"/>
                  <a:gd name="T10" fmla="*/ 24 w 73"/>
                  <a:gd name="T11" fmla="*/ 112 h 121"/>
                  <a:gd name="T12" fmla="*/ 16 w 73"/>
                  <a:gd name="T13" fmla="*/ 112 h 121"/>
                  <a:gd name="T14" fmla="*/ 8 w 73"/>
                  <a:gd name="T15" fmla="*/ 120 h 121"/>
                  <a:gd name="T16" fmla="*/ 0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72" y="0"/>
                    </a:moveTo>
                    <a:lnTo>
                      <a:pt x="64" y="16"/>
                    </a:lnTo>
                    <a:lnTo>
                      <a:pt x="56" y="48"/>
                    </a:lnTo>
                    <a:lnTo>
                      <a:pt x="48" y="72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53" name="Group 118">
            <a:extLst>
              <a:ext uri="{FF2B5EF4-FFF2-40B4-BE49-F238E27FC236}">
                <a16:creationId xmlns:a16="http://schemas.microsoft.com/office/drawing/2014/main" id="{E77049A9-C2FF-411C-A17A-642EDC201DE0}"/>
              </a:ext>
            </a:extLst>
          </p:cNvPr>
          <p:cNvGrpSpPr>
            <a:grpSpLocks/>
          </p:cNvGrpSpPr>
          <p:nvPr/>
        </p:nvGrpSpPr>
        <p:grpSpPr bwMode="auto">
          <a:xfrm>
            <a:off x="4575366" y="5682689"/>
            <a:ext cx="425596" cy="365013"/>
            <a:chOff x="2000" y="3752"/>
            <a:chExt cx="281" cy="241"/>
          </a:xfrm>
        </p:grpSpPr>
        <p:grpSp>
          <p:nvGrpSpPr>
            <p:cNvPr id="16524" name="Group 114">
              <a:extLst>
                <a:ext uri="{FF2B5EF4-FFF2-40B4-BE49-F238E27FC236}">
                  <a16:creationId xmlns:a16="http://schemas.microsoft.com/office/drawing/2014/main" id="{79AE93B6-D43C-45DD-867E-981DE4ADEE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0" y="3752"/>
              <a:ext cx="145" cy="113"/>
              <a:chOff x="2000" y="3752"/>
              <a:chExt cx="145" cy="113"/>
            </a:xfrm>
          </p:grpSpPr>
          <p:sp>
            <p:nvSpPr>
              <p:cNvPr id="16528" name="Freeform 112">
                <a:extLst>
                  <a:ext uri="{FF2B5EF4-FFF2-40B4-BE49-F238E27FC236}">
                    <a16:creationId xmlns:a16="http://schemas.microsoft.com/office/drawing/2014/main" id="{392C12FF-94A2-42A6-868D-D188689F1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3752"/>
                <a:ext cx="65" cy="113"/>
              </a:xfrm>
              <a:custGeom>
                <a:avLst/>
                <a:gdLst>
                  <a:gd name="T0" fmla="*/ 0 w 65"/>
                  <a:gd name="T1" fmla="*/ 112 h 113"/>
                  <a:gd name="T2" fmla="*/ 0 w 65"/>
                  <a:gd name="T3" fmla="*/ 96 h 113"/>
                  <a:gd name="T4" fmla="*/ 8 w 65"/>
                  <a:gd name="T5" fmla="*/ 64 h 113"/>
                  <a:gd name="T6" fmla="*/ 24 w 65"/>
                  <a:gd name="T7" fmla="*/ 40 h 113"/>
                  <a:gd name="T8" fmla="*/ 40 w 65"/>
                  <a:gd name="T9" fmla="*/ 16 h 113"/>
                  <a:gd name="T10" fmla="*/ 40 w 65"/>
                  <a:gd name="T11" fmla="*/ 0 h 113"/>
                  <a:gd name="T12" fmla="*/ 48 w 65"/>
                  <a:gd name="T13" fmla="*/ 0 h 113"/>
                  <a:gd name="T14" fmla="*/ 56 w 65"/>
                  <a:gd name="T15" fmla="*/ 0 h 113"/>
                  <a:gd name="T16" fmla="*/ 64 w 65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13"/>
                  <a:gd name="T29" fmla="*/ 65 w 65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13">
                    <a:moveTo>
                      <a:pt x="0" y="112"/>
                    </a:moveTo>
                    <a:lnTo>
                      <a:pt x="0" y="96"/>
                    </a:lnTo>
                    <a:lnTo>
                      <a:pt x="8" y="64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29" name="Freeform 113">
                <a:extLst>
                  <a:ext uri="{FF2B5EF4-FFF2-40B4-BE49-F238E27FC236}">
                    <a16:creationId xmlns:a16="http://schemas.microsoft.com/office/drawing/2014/main" id="{60B2FC48-39D6-48AB-81FC-22CF3A22A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3752"/>
                <a:ext cx="81" cy="113"/>
              </a:xfrm>
              <a:custGeom>
                <a:avLst/>
                <a:gdLst>
                  <a:gd name="T0" fmla="*/ 80 w 81"/>
                  <a:gd name="T1" fmla="*/ 112 h 113"/>
                  <a:gd name="T2" fmla="*/ 72 w 81"/>
                  <a:gd name="T3" fmla="*/ 96 h 113"/>
                  <a:gd name="T4" fmla="*/ 64 w 81"/>
                  <a:gd name="T5" fmla="*/ 64 h 113"/>
                  <a:gd name="T6" fmla="*/ 56 w 81"/>
                  <a:gd name="T7" fmla="*/ 40 h 113"/>
                  <a:gd name="T8" fmla="*/ 40 w 81"/>
                  <a:gd name="T9" fmla="*/ 16 h 113"/>
                  <a:gd name="T10" fmla="*/ 24 w 81"/>
                  <a:gd name="T11" fmla="*/ 0 h 113"/>
                  <a:gd name="T12" fmla="*/ 16 w 81"/>
                  <a:gd name="T13" fmla="*/ 0 h 113"/>
                  <a:gd name="T14" fmla="*/ 8 w 81"/>
                  <a:gd name="T15" fmla="*/ 0 h 113"/>
                  <a:gd name="T16" fmla="*/ 0 w 81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113"/>
                  <a:gd name="T29" fmla="*/ 81 w 81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113">
                    <a:moveTo>
                      <a:pt x="80" y="112"/>
                    </a:moveTo>
                    <a:lnTo>
                      <a:pt x="72" y="96"/>
                    </a:lnTo>
                    <a:lnTo>
                      <a:pt x="64" y="64"/>
                    </a:lnTo>
                    <a:lnTo>
                      <a:pt x="56" y="40"/>
                    </a:lnTo>
                    <a:lnTo>
                      <a:pt x="40" y="1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25" name="Group 117">
              <a:extLst>
                <a:ext uri="{FF2B5EF4-FFF2-40B4-BE49-F238E27FC236}">
                  <a16:creationId xmlns:a16="http://schemas.microsoft.com/office/drawing/2014/main" id="{005658B6-9276-463A-BA6E-EC4C3CBEA5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4" y="3872"/>
              <a:ext cx="137" cy="121"/>
              <a:chOff x="2144" y="3872"/>
              <a:chExt cx="137" cy="121"/>
            </a:xfrm>
          </p:grpSpPr>
          <p:sp>
            <p:nvSpPr>
              <p:cNvPr id="16526" name="Freeform 115">
                <a:extLst>
                  <a:ext uri="{FF2B5EF4-FFF2-40B4-BE49-F238E27FC236}">
                    <a16:creationId xmlns:a16="http://schemas.microsoft.com/office/drawing/2014/main" id="{D24F0B9F-218C-46A2-9506-DF0631EDE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4" y="3872"/>
                <a:ext cx="73" cy="121"/>
              </a:xfrm>
              <a:custGeom>
                <a:avLst/>
                <a:gdLst>
                  <a:gd name="T0" fmla="*/ 0 w 73"/>
                  <a:gd name="T1" fmla="*/ 0 h 121"/>
                  <a:gd name="T2" fmla="*/ 0 w 73"/>
                  <a:gd name="T3" fmla="*/ 16 h 121"/>
                  <a:gd name="T4" fmla="*/ 8 w 73"/>
                  <a:gd name="T5" fmla="*/ 48 h 121"/>
                  <a:gd name="T6" fmla="*/ 16 w 73"/>
                  <a:gd name="T7" fmla="*/ 72 h 121"/>
                  <a:gd name="T8" fmla="*/ 32 w 73"/>
                  <a:gd name="T9" fmla="*/ 96 h 121"/>
                  <a:gd name="T10" fmla="*/ 40 w 73"/>
                  <a:gd name="T11" fmla="*/ 112 h 121"/>
                  <a:gd name="T12" fmla="*/ 48 w 73"/>
                  <a:gd name="T13" fmla="*/ 112 h 121"/>
                  <a:gd name="T14" fmla="*/ 56 w 73"/>
                  <a:gd name="T15" fmla="*/ 120 h 121"/>
                  <a:gd name="T16" fmla="*/ 72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0" y="0"/>
                    </a:moveTo>
                    <a:lnTo>
                      <a:pt x="0" y="16"/>
                    </a:lnTo>
                    <a:lnTo>
                      <a:pt x="8" y="48"/>
                    </a:lnTo>
                    <a:lnTo>
                      <a:pt x="16" y="72"/>
                    </a:lnTo>
                    <a:lnTo>
                      <a:pt x="32" y="96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56" y="120"/>
                    </a:lnTo>
                    <a:lnTo>
                      <a:pt x="72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27" name="Freeform 116">
                <a:extLst>
                  <a:ext uri="{FF2B5EF4-FFF2-40B4-BE49-F238E27FC236}">
                    <a16:creationId xmlns:a16="http://schemas.microsoft.com/office/drawing/2014/main" id="{B4991E98-A0C4-42F4-9AC2-E1F2194C3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" y="3872"/>
                <a:ext cx="73" cy="121"/>
              </a:xfrm>
              <a:custGeom>
                <a:avLst/>
                <a:gdLst>
                  <a:gd name="T0" fmla="*/ 72 w 73"/>
                  <a:gd name="T1" fmla="*/ 0 h 121"/>
                  <a:gd name="T2" fmla="*/ 64 w 73"/>
                  <a:gd name="T3" fmla="*/ 16 h 121"/>
                  <a:gd name="T4" fmla="*/ 56 w 73"/>
                  <a:gd name="T5" fmla="*/ 48 h 121"/>
                  <a:gd name="T6" fmla="*/ 48 w 73"/>
                  <a:gd name="T7" fmla="*/ 72 h 121"/>
                  <a:gd name="T8" fmla="*/ 40 w 73"/>
                  <a:gd name="T9" fmla="*/ 96 h 121"/>
                  <a:gd name="T10" fmla="*/ 24 w 73"/>
                  <a:gd name="T11" fmla="*/ 112 h 121"/>
                  <a:gd name="T12" fmla="*/ 16 w 73"/>
                  <a:gd name="T13" fmla="*/ 112 h 121"/>
                  <a:gd name="T14" fmla="*/ 8 w 73"/>
                  <a:gd name="T15" fmla="*/ 120 h 121"/>
                  <a:gd name="T16" fmla="*/ 0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72" y="0"/>
                    </a:moveTo>
                    <a:lnTo>
                      <a:pt x="64" y="16"/>
                    </a:lnTo>
                    <a:lnTo>
                      <a:pt x="56" y="48"/>
                    </a:lnTo>
                    <a:lnTo>
                      <a:pt x="48" y="72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54" name="Group 125">
            <a:extLst>
              <a:ext uri="{FF2B5EF4-FFF2-40B4-BE49-F238E27FC236}">
                <a16:creationId xmlns:a16="http://schemas.microsoft.com/office/drawing/2014/main" id="{57BA949A-8E30-421B-B925-74791B6A2001}"/>
              </a:ext>
            </a:extLst>
          </p:cNvPr>
          <p:cNvGrpSpPr>
            <a:grpSpLocks/>
          </p:cNvGrpSpPr>
          <p:nvPr/>
        </p:nvGrpSpPr>
        <p:grpSpPr bwMode="auto">
          <a:xfrm>
            <a:off x="4999447" y="5682689"/>
            <a:ext cx="425596" cy="365013"/>
            <a:chOff x="2280" y="3752"/>
            <a:chExt cx="281" cy="241"/>
          </a:xfrm>
        </p:grpSpPr>
        <p:grpSp>
          <p:nvGrpSpPr>
            <p:cNvPr id="16518" name="Group 121">
              <a:extLst>
                <a:ext uri="{FF2B5EF4-FFF2-40B4-BE49-F238E27FC236}">
                  <a16:creationId xmlns:a16="http://schemas.microsoft.com/office/drawing/2014/main" id="{EEC346C5-3933-48AF-831D-CA5F320E5C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0" y="3752"/>
              <a:ext cx="145" cy="113"/>
              <a:chOff x="2280" y="3752"/>
              <a:chExt cx="145" cy="113"/>
            </a:xfrm>
          </p:grpSpPr>
          <p:sp>
            <p:nvSpPr>
              <p:cNvPr id="16522" name="Freeform 119">
                <a:extLst>
                  <a:ext uri="{FF2B5EF4-FFF2-40B4-BE49-F238E27FC236}">
                    <a16:creationId xmlns:a16="http://schemas.microsoft.com/office/drawing/2014/main" id="{D0FABEE9-5585-44BE-95FA-F6BB7B212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" y="3752"/>
                <a:ext cx="65" cy="113"/>
              </a:xfrm>
              <a:custGeom>
                <a:avLst/>
                <a:gdLst>
                  <a:gd name="T0" fmla="*/ 0 w 65"/>
                  <a:gd name="T1" fmla="*/ 112 h 113"/>
                  <a:gd name="T2" fmla="*/ 0 w 65"/>
                  <a:gd name="T3" fmla="*/ 96 h 113"/>
                  <a:gd name="T4" fmla="*/ 8 w 65"/>
                  <a:gd name="T5" fmla="*/ 64 h 113"/>
                  <a:gd name="T6" fmla="*/ 24 w 65"/>
                  <a:gd name="T7" fmla="*/ 40 h 113"/>
                  <a:gd name="T8" fmla="*/ 40 w 65"/>
                  <a:gd name="T9" fmla="*/ 16 h 113"/>
                  <a:gd name="T10" fmla="*/ 40 w 65"/>
                  <a:gd name="T11" fmla="*/ 0 h 113"/>
                  <a:gd name="T12" fmla="*/ 48 w 65"/>
                  <a:gd name="T13" fmla="*/ 0 h 113"/>
                  <a:gd name="T14" fmla="*/ 56 w 65"/>
                  <a:gd name="T15" fmla="*/ 0 h 113"/>
                  <a:gd name="T16" fmla="*/ 64 w 65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13"/>
                  <a:gd name="T29" fmla="*/ 65 w 65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13">
                    <a:moveTo>
                      <a:pt x="0" y="112"/>
                    </a:moveTo>
                    <a:lnTo>
                      <a:pt x="0" y="96"/>
                    </a:lnTo>
                    <a:lnTo>
                      <a:pt x="8" y="64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23" name="Freeform 120">
                <a:extLst>
                  <a:ext uri="{FF2B5EF4-FFF2-40B4-BE49-F238E27FC236}">
                    <a16:creationId xmlns:a16="http://schemas.microsoft.com/office/drawing/2014/main" id="{067129DC-1412-4782-8344-987381E44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4" y="3752"/>
                <a:ext cx="81" cy="113"/>
              </a:xfrm>
              <a:custGeom>
                <a:avLst/>
                <a:gdLst>
                  <a:gd name="T0" fmla="*/ 80 w 81"/>
                  <a:gd name="T1" fmla="*/ 112 h 113"/>
                  <a:gd name="T2" fmla="*/ 72 w 81"/>
                  <a:gd name="T3" fmla="*/ 96 h 113"/>
                  <a:gd name="T4" fmla="*/ 64 w 81"/>
                  <a:gd name="T5" fmla="*/ 64 h 113"/>
                  <a:gd name="T6" fmla="*/ 56 w 81"/>
                  <a:gd name="T7" fmla="*/ 40 h 113"/>
                  <a:gd name="T8" fmla="*/ 40 w 81"/>
                  <a:gd name="T9" fmla="*/ 16 h 113"/>
                  <a:gd name="T10" fmla="*/ 24 w 81"/>
                  <a:gd name="T11" fmla="*/ 0 h 113"/>
                  <a:gd name="T12" fmla="*/ 16 w 81"/>
                  <a:gd name="T13" fmla="*/ 0 h 113"/>
                  <a:gd name="T14" fmla="*/ 8 w 81"/>
                  <a:gd name="T15" fmla="*/ 0 h 113"/>
                  <a:gd name="T16" fmla="*/ 0 w 81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113"/>
                  <a:gd name="T29" fmla="*/ 81 w 81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113">
                    <a:moveTo>
                      <a:pt x="80" y="112"/>
                    </a:moveTo>
                    <a:lnTo>
                      <a:pt x="72" y="96"/>
                    </a:lnTo>
                    <a:lnTo>
                      <a:pt x="64" y="64"/>
                    </a:lnTo>
                    <a:lnTo>
                      <a:pt x="56" y="40"/>
                    </a:lnTo>
                    <a:lnTo>
                      <a:pt x="40" y="1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19" name="Group 124">
              <a:extLst>
                <a:ext uri="{FF2B5EF4-FFF2-40B4-BE49-F238E27FC236}">
                  <a16:creationId xmlns:a16="http://schemas.microsoft.com/office/drawing/2014/main" id="{DC828569-3292-4EDF-9142-BF8FC7DB82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4" y="3872"/>
              <a:ext cx="137" cy="121"/>
              <a:chOff x="2424" y="3872"/>
              <a:chExt cx="137" cy="121"/>
            </a:xfrm>
          </p:grpSpPr>
          <p:sp>
            <p:nvSpPr>
              <p:cNvPr id="16520" name="Freeform 122">
                <a:extLst>
                  <a:ext uri="{FF2B5EF4-FFF2-40B4-BE49-F238E27FC236}">
                    <a16:creationId xmlns:a16="http://schemas.microsoft.com/office/drawing/2014/main" id="{118858C1-762B-4773-8DBC-56573BD0D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872"/>
                <a:ext cx="73" cy="121"/>
              </a:xfrm>
              <a:custGeom>
                <a:avLst/>
                <a:gdLst>
                  <a:gd name="T0" fmla="*/ 0 w 73"/>
                  <a:gd name="T1" fmla="*/ 0 h 121"/>
                  <a:gd name="T2" fmla="*/ 0 w 73"/>
                  <a:gd name="T3" fmla="*/ 16 h 121"/>
                  <a:gd name="T4" fmla="*/ 8 w 73"/>
                  <a:gd name="T5" fmla="*/ 48 h 121"/>
                  <a:gd name="T6" fmla="*/ 16 w 73"/>
                  <a:gd name="T7" fmla="*/ 72 h 121"/>
                  <a:gd name="T8" fmla="*/ 32 w 73"/>
                  <a:gd name="T9" fmla="*/ 96 h 121"/>
                  <a:gd name="T10" fmla="*/ 40 w 73"/>
                  <a:gd name="T11" fmla="*/ 112 h 121"/>
                  <a:gd name="T12" fmla="*/ 48 w 73"/>
                  <a:gd name="T13" fmla="*/ 112 h 121"/>
                  <a:gd name="T14" fmla="*/ 56 w 73"/>
                  <a:gd name="T15" fmla="*/ 120 h 121"/>
                  <a:gd name="T16" fmla="*/ 72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0" y="0"/>
                    </a:moveTo>
                    <a:lnTo>
                      <a:pt x="0" y="16"/>
                    </a:lnTo>
                    <a:lnTo>
                      <a:pt x="8" y="48"/>
                    </a:lnTo>
                    <a:lnTo>
                      <a:pt x="16" y="72"/>
                    </a:lnTo>
                    <a:lnTo>
                      <a:pt x="32" y="96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56" y="120"/>
                    </a:lnTo>
                    <a:lnTo>
                      <a:pt x="72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21" name="Freeform 123">
                <a:extLst>
                  <a:ext uri="{FF2B5EF4-FFF2-40B4-BE49-F238E27FC236}">
                    <a16:creationId xmlns:a16="http://schemas.microsoft.com/office/drawing/2014/main" id="{6AF8D7AC-B45B-48B9-9598-EC26AEE21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8" y="3872"/>
                <a:ext cx="73" cy="121"/>
              </a:xfrm>
              <a:custGeom>
                <a:avLst/>
                <a:gdLst>
                  <a:gd name="T0" fmla="*/ 72 w 73"/>
                  <a:gd name="T1" fmla="*/ 0 h 121"/>
                  <a:gd name="T2" fmla="*/ 64 w 73"/>
                  <a:gd name="T3" fmla="*/ 16 h 121"/>
                  <a:gd name="T4" fmla="*/ 56 w 73"/>
                  <a:gd name="T5" fmla="*/ 48 h 121"/>
                  <a:gd name="T6" fmla="*/ 48 w 73"/>
                  <a:gd name="T7" fmla="*/ 72 h 121"/>
                  <a:gd name="T8" fmla="*/ 40 w 73"/>
                  <a:gd name="T9" fmla="*/ 96 h 121"/>
                  <a:gd name="T10" fmla="*/ 24 w 73"/>
                  <a:gd name="T11" fmla="*/ 112 h 121"/>
                  <a:gd name="T12" fmla="*/ 16 w 73"/>
                  <a:gd name="T13" fmla="*/ 112 h 121"/>
                  <a:gd name="T14" fmla="*/ 8 w 73"/>
                  <a:gd name="T15" fmla="*/ 120 h 121"/>
                  <a:gd name="T16" fmla="*/ 0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72" y="0"/>
                    </a:moveTo>
                    <a:lnTo>
                      <a:pt x="64" y="16"/>
                    </a:lnTo>
                    <a:lnTo>
                      <a:pt x="56" y="48"/>
                    </a:lnTo>
                    <a:lnTo>
                      <a:pt x="48" y="72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55" name="Group 132">
            <a:extLst>
              <a:ext uri="{FF2B5EF4-FFF2-40B4-BE49-F238E27FC236}">
                <a16:creationId xmlns:a16="http://schemas.microsoft.com/office/drawing/2014/main" id="{79823A94-FCBD-4E57-82EF-90D7671344A8}"/>
              </a:ext>
            </a:extLst>
          </p:cNvPr>
          <p:cNvGrpSpPr>
            <a:grpSpLocks/>
          </p:cNvGrpSpPr>
          <p:nvPr/>
        </p:nvGrpSpPr>
        <p:grpSpPr bwMode="auto">
          <a:xfrm>
            <a:off x="5435645" y="5694806"/>
            <a:ext cx="425596" cy="365013"/>
            <a:chOff x="2568" y="3760"/>
            <a:chExt cx="281" cy="241"/>
          </a:xfrm>
        </p:grpSpPr>
        <p:grpSp>
          <p:nvGrpSpPr>
            <p:cNvPr id="16512" name="Group 128">
              <a:extLst>
                <a:ext uri="{FF2B5EF4-FFF2-40B4-BE49-F238E27FC236}">
                  <a16:creationId xmlns:a16="http://schemas.microsoft.com/office/drawing/2014/main" id="{A47C96FB-6281-4C6D-A42E-B982D77117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8" y="3760"/>
              <a:ext cx="145" cy="113"/>
              <a:chOff x="2568" y="3760"/>
              <a:chExt cx="145" cy="113"/>
            </a:xfrm>
          </p:grpSpPr>
          <p:sp>
            <p:nvSpPr>
              <p:cNvPr id="16516" name="Freeform 126">
                <a:extLst>
                  <a:ext uri="{FF2B5EF4-FFF2-40B4-BE49-F238E27FC236}">
                    <a16:creationId xmlns:a16="http://schemas.microsoft.com/office/drawing/2014/main" id="{4711EEAE-6AAE-44F4-8B8E-C93E1C999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8" y="3760"/>
                <a:ext cx="65" cy="113"/>
              </a:xfrm>
              <a:custGeom>
                <a:avLst/>
                <a:gdLst>
                  <a:gd name="T0" fmla="*/ 0 w 65"/>
                  <a:gd name="T1" fmla="*/ 112 h 113"/>
                  <a:gd name="T2" fmla="*/ 0 w 65"/>
                  <a:gd name="T3" fmla="*/ 96 h 113"/>
                  <a:gd name="T4" fmla="*/ 8 w 65"/>
                  <a:gd name="T5" fmla="*/ 64 h 113"/>
                  <a:gd name="T6" fmla="*/ 24 w 65"/>
                  <a:gd name="T7" fmla="*/ 40 h 113"/>
                  <a:gd name="T8" fmla="*/ 40 w 65"/>
                  <a:gd name="T9" fmla="*/ 16 h 113"/>
                  <a:gd name="T10" fmla="*/ 40 w 65"/>
                  <a:gd name="T11" fmla="*/ 0 h 113"/>
                  <a:gd name="T12" fmla="*/ 48 w 65"/>
                  <a:gd name="T13" fmla="*/ 0 h 113"/>
                  <a:gd name="T14" fmla="*/ 56 w 65"/>
                  <a:gd name="T15" fmla="*/ 0 h 113"/>
                  <a:gd name="T16" fmla="*/ 64 w 65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13"/>
                  <a:gd name="T29" fmla="*/ 65 w 65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13">
                    <a:moveTo>
                      <a:pt x="0" y="112"/>
                    </a:moveTo>
                    <a:lnTo>
                      <a:pt x="0" y="96"/>
                    </a:lnTo>
                    <a:lnTo>
                      <a:pt x="8" y="64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17" name="Freeform 127">
                <a:extLst>
                  <a:ext uri="{FF2B5EF4-FFF2-40B4-BE49-F238E27FC236}">
                    <a16:creationId xmlns:a16="http://schemas.microsoft.com/office/drawing/2014/main" id="{A66E202B-989F-4AF7-9944-A5570FCF9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" y="3760"/>
                <a:ext cx="81" cy="113"/>
              </a:xfrm>
              <a:custGeom>
                <a:avLst/>
                <a:gdLst>
                  <a:gd name="T0" fmla="*/ 80 w 81"/>
                  <a:gd name="T1" fmla="*/ 112 h 113"/>
                  <a:gd name="T2" fmla="*/ 72 w 81"/>
                  <a:gd name="T3" fmla="*/ 96 h 113"/>
                  <a:gd name="T4" fmla="*/ 64 w 81"/>
                  <a:gd name="T5" fmla="*/ 64 h 113"/>
                  <a:gd name="T6" fmla="*/ 56 w 81"/>
                  <a:gd name="T7" fmla="*/ 40 h 113"/>
                  <a:gd name="T8" fmla="*/ 40 w 81"/>
                  <a:gd name="T9" fmla="*/ 16 h 113"/>
                  <a:gd name="T10" fmla="*/ 24 w 81"/>
                  <a:gd name="T11" fmla="*/ 0 h 113"/>
                  <a:gd name="T12" fmla="*/ 16 w 81"/>
                  <a:gd name="T13" fmla="*/ 0 h 113"/>
                  <a:gd name="T14" fmla="*/ 8 w 81"/>
                  <a:gd name="T15" fmla="*/ 0 h 113"/>
                  <a:gd name="T16" fmla="*/ 0 w 81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113"/>
                  <a:gd name="T29" fmla="*/ 81 w 81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113">
                    <a:moveTo>
                      <a:pt x="80" y="112"/>
                    </a:moveTo>
                    <a:lnTo>
                      <a:pt x="72" y="96"/>
                    </a:lnTo>
                    <a:lnTo>
                      <a:pt x="64" y="64"/>
                    </a:lnTo>
                    <a:lnTo>
                      <a:pt x="56" y="40"/>
                    </a:lnTo>
                    <a:lnTo>
                      <a:pt x="40" y="1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13" name="Group 131">
              <a:extLst>
                <a:ext uri="{FF2B5EF4-FFF2-40B4-BE49-F238E27FC236}">
                  <a16:creationId xmlns:a16="http://schemas.microsoft.com/office/drawing/2014/main" id="{6A5E6DAD-46AD-48B8-919B-65BD2299A1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2" y="3880"/>
              <a:ext cx="137" cy="121"/>
              <a:chOff x="2712" y="3880"/>
              <a:chExt cx="137" cy="121"/>
            </a:xfrm>
          </p:grpSpPr>
          <p:sp>
            <p:nvSpPr>
              <p:cNvPr id="16514" name="Freeform 129">
                <a:extLst>
                  <a:ext uri="{FF2B5EF4-FFF2-40B4-BE49-F238E27FC236}">
                    <a16:creationId xmlns:a16="http://schemas.microsoft.com/office/drawing/2014/main" id="{B3866A11-F09E-4EE5-B42B-1CBC8BD0A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3880"/>
                <a:ext cx="73" cy="121"/>
              </a:xfrm>
              <a:custGeom>
                <a:avLst/>
                <a:gdLst>
                  <a:gd name="T0" fmla="*/ 0 w 73"/>
                  <a:gd name="T1" fmla="*/ 0 h 121"/>
                  <a:gd name="T2" fmla="*/ 0 w 73"/>
                  <a:gd name="T3" fmla="*/ 16 h 121"/>
                  <a:gd name="T4" fmla="*/ 8 w 73"/>
                  <a:gd name="T5" fmla="*/ 48 h 121"/>
                  <a:gd name="T6" fmla="*/ 16 w 73"/>
                  <a:gd name="T7" fmla="*/ 72 h 121"/>
                  <a:gd name="T8" fmla="*/ 32 w 73"/>
                  <a:gd name="T9" fmla="*/ 96 h 121"/>
                  <a:gd name="T10" fmla="*/ 40 w 73"/>
                  <a:gd name="T11" fmla="*/ 112 h 121"/>
                  <a:gd name="T12" fmla="*/ 48 w 73"/>
                  <a:gd name="T13" fmla="*/ 112 h 121"/>
                  <a:gd name="T14" fmla="*/ 56 w 73"/>
                  <a:gd name="T15" fmla="*/ 120 h 121"/>
                  <a:gd name="T16" fmla="*/ 72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0" y="0"/>
                    </a:moveTo>
                    <a:lnTo>
                      <a:pt x="0" y="16"/>
                    </a:lnTo>
                    <a:lnTo>
                      <a:pt x="8" y="48"/>
                    </a:lnTo>
                    <a:lnTo>
                      <a:pt x="16" y="72"/>
                    </a:lnTo>
                    <a:lnTo>
                      <a:pt x="32" y="96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56" y="120"/>
                    </a:lnTo>
                    <a:lnTo>
                      <a:pt x="72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15" name="Freeform 130">
                <a:extLst>
                  <a:ext uri="{FF2B5EF4-FFF2-40B4-BE49-F238E27FC236}">
                    <a16:creationId xmlns:a16="http://schemas.microsoft.com/office/drawing/2014/main" id="{D7D34EB0-A9CA-4B08-B6F0-0BB1F69A6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" y="3880"/>
                <a:ext cx="73" cy="121"/>
              </a:xfrm>
              <a:custGeom>
                <a:avLst/>
                <a:gdLst>
                  <a:gd name="T0" fmla="*/ 72 w 73"/>
                  <a:gd name="T1" fmla="*/ 0 h 121"/>
                  <a:gd name="T2" fmla="*/ 64 w 73"/>
                  <a:gd name="T3" fmla="*/ 16 h 121"/>
                  <a:gd name="T4" fmla="*/ 56 w 73"/>
                  <a:gd name="T5" fmla="*/ 48 h 121"/>
                  <a:gd name="T6" fmla="*/ 48 w 73"/>
                  <a:gd name="T7" fmla="*/ 72 h 121"/>
                  <a:gd name="T8" fmla="*/ 40 w 73"/>
                  <a:gd name="T9" fmla="*/ 96 h 121"/>
                  <a:gd name="T10" fmla="*/ 24 w 73"/>
                  <a:gd name="T11" fmla="*/ 112 h 121"/>
                  <a:gd name="T12" fmla="*/ 16 w 73"/>
                  <a:gd name="T13" fmla="*/ 112 h 121"/>
                  <a:gd name="T14" fmla="*/ 8 w 73"/>
                  <a:gd name="T15" fmla="*/ 120 h 121"/>
                  <a:gd name="T16" fmla="*/ 0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72" y="0"/>
                    </a:moveTo>
                    <a:lnTo>
                      <a:pt x="64" y="16"/>
                    </a:lnTo>
                    <a:lnTo>
                      <a:pt x="56" y="48"/>
                    </a:lnTo>
                    <a:lnTo>
                      <a:pt x="48" y="72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56" name="Group 139">
            <a:extLst>
              <a:ext uri="{FF2B5EF4-FFF2-40B4-BE49-F238E27FC236}">
                <a16:creationId xmlns:a16="http://schemas.microsoft.com/office/drawing/2014/main" id="{1C42AF27-B227-4292-90EA-1E03D1C5053A}"/>
              </a:ext>
            </a:extLst>
          </p:cNvPr>
          <p:cNvGrpSpPr>
            <a:grpSpLocks/>
          </p:cNvGrpSpPr>
          <p:nvPr/>
        </p:nvGrpSpPr>
        <p:grpSpPr bwMode="auto">
          <a:xfrm>
            <a:off x="5859726" y="5694806"/>
            <a:ext cx="425596" cy="365013"/>
            <a:chOff x="2848" y="3760"/>
            <a:chExt cx="281" cy="241"/>
          </a:xfrm>
        </p:grpSpPr>
        <p:grpSp>
          <p:nvGrpSpPr>
            <p:cNvPr id="16506" name="Group 135">
              <a:extLst>
                <a:ext uri="{FF2B5EF4-FFF2-40B4-BE49-F238E27FC236}">
                  <a16:creationId xmlns:a16="http://schemas.microsoft.com/office/drawing/2014/main" id="{26C60BFE-8A9D-471E-9D0E-3C6FCF11E9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8" y="3760"/>
              <a:ext cx="145" cy="113"/>
              <a:chOff x="2848" y="3760"/>
              <a:chExt cx="145" cy="113"/>
            </a:xfrm>
          </p:grpSpPr>
          <p:sp>
            <p:nvSpPr>
              <p:cNvPr id="16510" name="Freeform 133">
                <a:extLst>
                  <a:ext uri="{FF2B5EF4-FFF2-40B4-BE49-F238E27FC236}">
                    <a16:creationId xmlns:a16="http://schemas.microsoft.com/office/drawing/2014/main" id="{24E3EC85-3B79-47A4-A01D-F727C796B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8" y="3760"/>
                <a:ext cx="65" cy="113"/>
              </a:xfrm>
              <a:custGeom>
                <a:avLst/>
                <a:gdLst>
                  <a:gd name="T0" fmla="*/ 0 w 65"/>
                  <a:gd name="T1" fmla="*/ 112 h 113"/>
                  <a:gd name="T2" fmla="*/ 0 w 65"/>
                  <a:gd name="T3" fmla="*/ 96 h 113"/>
                  <a:gd name="T4" fmla="*/ 8 w 65"/>
                  <a:gd name="T5" fmla="*/ 64 h 113"/>
                  <a:gd name="T6" fmla="*/ 24 w 65"/>
                  <a:gd name="T7" fmla="*/ 40 h 113"/>
                  <a:gd name="T8" fmla="*/ 40 w 65"/>
                  <a:gd name="T9" fmla="*/ 16 h 113"/>
                  <a:gd name="T10" fmla="*/ 40 w 65"/>
                  <a:gd name="T11" fmla="*/ 0 h 113"/>
                  <a:gd name="T12" fmla="*/ 48 w 65"/>
                  <a:gd name="T13" fmla="*/ 0 h 113"/>
                  <a:gd name="T14" fmla="*/ 56 w 65"/>
                  <a:gd name="T15" fmla="*/ 0 h 113"/>
                  <a:gd name="T16" fmla="*/ 64 w 65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13"/>
                  <a:gd name="T29" fmla="*/ 65 w 65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13">
                    <a:moveTo>
                      <a:pt x="0" y="112"/>
                    </a:moveTo>
                    <a:lnTo>
                      <a:pt x="0" y="96"/>
                    </a:lnTo>
                    <a:lnTo>
                      <a:pt x="8" y="64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11" name="Freeform 134">
                <a:extLst>
                  <a:ext uri="{FF2B5EF4-FFF2-40B4-BE49-F238E27FC236}">
                    <a16:creationId xmlns:a16="http://schemas.microsoft.com/office/drawing/2014/main" id="{B793D8E2-68D2-4A2A-A82C-F46590CB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3760"/>
                <a:ext cx="81" cy="113"/>
              </a:xfrm>
              <a:custGeom>
                <a:avLst/>
                <a:gdLst>
                  <a:gd name="T0" fmla="*/ 80 w 81"/>
                  <a:gd name="T1" fmla="*/ 112 h 113"/>
                  <a:gd name="T2" fmla="*/ 72 w 81"/>
                  <a:gd name="T3" fmla="*/ 96 h 113"/>
                  <a:gd name="T4" fmla="*/ 64 w 81"/>
                  <a:gd name="T5" fmla="*/ 64 h 113"/>
                  <a:gd name="T6" fmla="*/ 56 w 81"/>
                  <a:gd name="T7" fmla="*/ 40 h 113"/>
                  <a:gd name="T8" fmla="*/ 40 w 81"/>
                  <a:gd name="T9" fmla="*/ 16 h 113"/>
                  <a:gd name="T10" fmla="*/ 24 w 81"/>
                  <a:gd name="T11" fmla="*/ 0 h 113"/>
                  <a:gd name="T12" fmla="*/ 16 w 81"/>
                  <a:gd name="T13" fmla="*/ 0 h 113"/>
                  <a:gd name="T14" fmla="*/ 8 w 81"/>
                  <a:gd name="T15" fmla="*/ 0 h 113"/>
                  <a:gd name="T16" fmla="*/ 0 w 81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113"/>
                  <a:gd name="T29" fmla="*/ 81 w 81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113">
                    <a:moveTo>
                      <a:pt x="80" y="112"/>
                    </a:moveTo>
                    <a:lnTo>
                      <a:pt x="72" y="96"/>
                    </a:lnTo>
                    <a:lnTo>
                      <a:pt x="64" y="64"/>
                    </a:lnTo>
                    <a:lnTo>
                      <a:pt x="56" y="40"/>
                    </a:lnTo>
                    <a:lnTo>
                      <a:pt x="40" y="1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07" name="Group 138">
              <a:extLst>
                <a:ext uri="{FF2B5EF4-FFF2-40B4-BE49-F238E27FC236}">
                  <a16:creationId xmlns:a16="http://schemas.microsoft.com/office/drawing/2014/main" id="{4EC93923-7033-4ECF-8BB7-1FFA0C568C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2" y="3880"/>
              <a:ext cx="137" cy="121"/>
              <a:chOff x="2992" y="3880"/>
              <a:chExt cx="137" cy="121"/>
            </a:xfrm>
          </p:grpSpPr>
          <p:sp>
            <p:nvSpPr>
              <p:cNvPr id="16508" name="Freeform 136">
                <a:extLst>
                  <a:ext uri="{FF2B5EF4-FFF2-40B4-BE49-F238E27FC236}">
                    <a16:creationId xmlns:a16="http://schemas.microsoft.com/office/drawing/2014/main" id="{09091FCA-A570-43E7-99FD-C5E96B2B98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" y="3880"/>
                <a:ext cx="73" cy="121"/>
              </a:xfrm>
              <a:custGeom>
                <a:avLst/>
                <a:gdLst>
                  <a:gd name="T0" fmla="*/ 0 w 73"/>
                  <a:gd name="T1" fmla="*/ 0 h 121"/>
                  <a:gd name="T2" fmla="*/ 0 w 73"/>
                  <a:gd name="T3" fmla="*/ 16 h 121"/>
                  <a:gd name="T4" fmla="*/ 8 w 73"/>
                  <a:gd name="T5" fmla="*/ 48 h 121"/>
                  <a:gd name="T6" fmla="*/ 16 w 73"/>
                  <a:gd name="T7" fmla="*/ 72 h 121"/>
                  <a:gd name="T8" fmla="*/ 32 w 73"/>
                  <a:gd name="T9" fmla="*/ 96 h 121"/>
                  <a:gd name="T10" fmla="*/ 40 w 73"/>
                  <a:gd name="T11" fmla="*/ 112 h 121"/>
                  <a:gd name="T12" fmla="*/ 48 w 73"/>
                  <a:gd name="T13" fmla="*/ 112 h 121"/>
                  <a:gd name="T14" fmla="*/ 56 w 73"/>
                  <a:gd name="T15" fmla="*/ 120 h 121"/>
                  <a:gd name="T16" fmla="*/ 72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0" y="0"/>
                    </a:moveTo>
                    <a:lnTo>
                      <a:pt x="0" y="16"/>
                    </a:lnTo>
                    <a:lnTo>
                      <a:pt x="8" y="48"/>
                    </a:lnTo>
                    <a:lnTo>
                      <a:pt x="16" y="72"/>
                    </a:lnTo>
                    <a:lnTo>
                      <a:pt x="32" y="96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56" y="120"/>
                    </a:lnTo>
                    <a:lnTo>
                      <a:pt x="72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09" name="Freeform 137">
                <a:extLst>
                  <a:ext uri="{FF2B5EF4-FFF2-40B4-BE49-F238E27FC236}">
                    <a16:creationId xmlns:a16="http://schemas.microsoft.com/office/drawing/2014/main" id="{4987E488-0997-42E4-89BD-978C7A75B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6" y="3880"/>
                <a:ext cx="73" cy="121"/>
              </a:xfrm>
              <a:custGeom>
                <a:avLst/>
                <a:gdLst>
                  <a:gd name="T0" fmla="*/ 72 w 73"/>
                  <a:gd name="T1" fmla="*/ 0 h 121"/>
                  <a:gd name="T2" fmla="*/ 64 w 73"/>
                  <a:gd name="T3" fmla="*/ 16 h 121"/>
                  <a:gd name="T4" fmla="*/ 56 w 73"/>
                  <a:gd name="T5" fmla="*/ 48 h 121"/>
                  <a:gd name="T6" fmla="*/ 48 w 73"/>
                  <a:gd name="T7" fmla="*/ 72 h 121"/>
                  <a:gd name="T8" fmla="*/ 40 w 73"/>
                  <a:gd name="T9" fmla="*/ 96 h 121"/>
                  <a:gd name="T10" fmla="*/ 24 w 73"/>
                  <a:gd name="T11" fmla="*/ 112 h 121"/>
                  <a:gd name="T12" fmla="*/ 16 w 73"/>
                  <a:gd name="T13" fmla="*/ 112 h 121"/>
                  <a:gd name="T14" fmla="*/ 8 w 73"/>
                  <a:gd name="T15" fmla="*/ 120 h 121"/>
                  <a:gd name="T16" fmla="*/ 0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72" y="0"/>
                    </a:moveTo>
                    <a:lnTo>
                      <a:pt x="64" y="16"/>
                    </a:lnTo>
                    <a:lnTo>
                      <a:pt x="56" y="48"/>
                    </a:lnTo>
                    <a:lnTo>
                      <a:pt x="48" y="72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57" name="Group 146">
            <a:extLst>
              <a:ext uri="{FF2B5EF4-FFF2-40B4-BE49-F238E27FC236}">
                <a16:creationId xmlns:a16="http://schemas.microsoft.com/office/drawing/2014/main" id="{1169CB72-E610-4CDF-BDDB-D754EBA151D3}"/>
              </a:ext>
            </a:extLst>
          </p:cNvPr>
          <p:cNvGrpSpPr>
            <a:grpSpLocks/>
          </p:cNvGrpSpPr>
          <p:nvPr/>
        </p:nvGrpSpPr>
        <p:grpSpPr bwMode="auto">
          <a:xfrm>
            <a:off x="6283808" y="5694806"/>
            <a:ext cx="425596" cy="365013"/>
            <a:chOff x="3128" y="3760"/>
            <a:chExt cx="281" cy="241"/>
          </a:xfrm>
        </p:grpSpPr>
        <p:grpSp>
          <p:nvGrpSpPr>
            <p:cNvPr id="16500" name="Group 142">
              <a:extLst>
                <a:ext uri="{FF2B5EF4-FFF2-40B4-BE49-F238E27FC236}">
                  <a16:creationId xmlns:a16="http://schemas.microsoft.com/office/drawing/2014/main" id="{8023B3FD-BABC-478A-92DF-B1B0D10E22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8" y="3760"/>
              <a:ext cx="145" cy="113"/>
              <a:chOff x="3128" y="3760"/>
              <a:chExt cx="145" cy="113"/>
            </a:xfrm>
          </p:grpSpPr>
          <p:sp>
            <p:nvSpPr>
              <p:cNvPr id="16504" name="Freeform 140">
                <a:extLst>
                  <a:ext uri="{FF2B5EF4-FFF2-40B4-BE49-F238E27FC236}">
                    <a16:creationId xmlns:a16="http://schemas.microsoft.com/office/drawing/2014/main" id="{114AB01D-1BD7-45BB-BB14-CC160705F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" y="3760"/>
                <a:ext cx="65" cy="113"/>
              </a:xfrm>
              <a:custGeom>
                <a:avLst/>
                <a:gdLst>
                  <a:gd name="T0" fmla="*/ 0 w 65"/>
                  <a:gd name="T1" fmla="*/ 112 h 113"/>
                  <a:gd name="T2" fmla="*/ 0 w 65"/>
                  <a:gd name="T3" fmla="*/ 96 h 113"/>
                  <a:gd name="T4" fmla="*/ 8 w 65"/>
                  <a:gd name="T5" fmla="*/ 64 h 113"/>
                  <a:gd name="T6" fmla="*/ 24 w 65"/>
                  <a:gd name="T7" fmla="*/ 40 h 113"/>
                  <a:gd name="T8" fmla="*/ 40 w 65"/>
                  <a:gd name="T9" fmla="*/ 16 h 113"/>
                  <a:gd name="T10" fmla="*/ 40 w 65"/>
                  <a:gd name="T11" fmla="*/ 0 h 113"/>
                  <a:gd name="T12" fmla="*/ 48 w 65"/>
                  <a:gd name="T13" fmla="*/ 0 h 113"/>
                  <a:gd name="T14" fmla="*/ 56 w 65"/>
                  <a:gd name="T15" fmla="*/ 0 h 113"/>
                  <a:gd name="T16" fmla="*/ 64 w 65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13"/>
                  <a:gd name="T29" fmla="*/ 65 w 65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13">
                    <a:moveTo>
                      <a:pt x="0" y="112"/>
                    </a:moveTo>
                    <a:lnTo>
                      <a:pt x="0" y="96"/>
                    </a:lnTo>
                    <a:lnTo>
                      <a:pt x="8" y="64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05" name="Freeform 141">
                <a:extLst>
                  <a:ext uri="{FF2B5EF4-FFF2-40B4-BE49-F238E27FC236}">
                    <a16:creationId xmlns:a16="http://schemas.microsoft.com/office/drawing/2014/main" id="{475075C9-D9A9-41CD-888C-A7D69323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2" y="3760"/>
                <a:ext cx="81" cy="113"/>
              </a:xfrm>
              <a:custGeom>
                <a:avLst/>
                <a:gdLst>
                  <a:gd name="T0" fmla="*/ 80 w 81"/>
                  <a:gd name="T1" fmla="*/ 112 h 113"/>
                  <a:gd name="T2" fmla="*/ 72 w 81"/>
                  <a:gd name="T3" fmla="*/ 96 h 113"/>
                  <a:gd name="T4" fmla="*/ 64 w 81"/>
                  <a:gd name="T5" fmla="*/ 64 h 113"/>
                  <a:gd name="T6" fmla="*/ 56 w 81"/>
                  <a:gd name="T7" fmla="*/ 40 h 113"/>
                  <a:gd name="T8" fmla="*/ 40 w 81"/>
                  <a:gd name="T9" fmla="*/ 16 h 113"/>
                  <a:gd name="T10" fmla="*/ 24 w 81"/>
                  <a:gd name="T11" fmla="*/ 0 h 113"/>
                  <a:gd name="T12" fmla="*/ 16 w 81"/>
                  <a:gd name="T13" fmla="*/ 0 h 113"/>
                  <a:gd name="T14" fmla="*/ 8 w 81"/>
                  <a:gd name="T15" fmla="*/ 0 h 113"/>
                  <a:gd name="T16" fmla="*/ 0 w 81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113"/>
                  <a:gd name="T29" fmla="*/ 81 w 81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113">
                    <a:moveTo>
                      <a:pt x="80" y="112"/>
                    </a:moveTo>
                    <a:lnTo>
                      <a:pt x="72" y="96"/>
                    </a:lnTo>
                    <a:lnTo>
                      <a:pt x="64" y="64"/>
                    </a:lnTo>
                    <a:lnTo>
                      <a:pt x="56" y="40"/>
                    </a:lnTo>
                    <a:lnTo>
                      <a:pt x="40" y="1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501" name="Group 145">
              <a:extLst>
                <a:ext uri="{FF2B5EF4-FFF2-40B4-BE49-F238E27FC236}">
                  <a16:creationId xmlns:a16="http://schemas.microsoft.com/office/drawing/2014/main" id="{57631880-6831-4907-9A68-EF3D8A4327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2" y="3880"/>
              <a:ext cx="137" cy="121"/>
              <a:chOff x="3272" y="3880"/>
              <a:chExt cx="137" cy="121"/>
            </a:xfrm>
          </p:grpSpPr>
          <p:sp>
            <p:nvSpPr>
              <p:cNvPr id="16502" name="Freeform 143">
                <a:extLst>
                  <a:ext uri="{FF2B5EF4-FFF2-40B4-BE49-F238E27FC236}">
                    <a16:creationId xmlns:a16="http://schemas.microsoft.com/office/drawing/2014/main" id="{49E7DBC2-A20F-4183-8C54-C5A8053F6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3880"/>
                <a:ext cx="73" cy="121"/>
              </a:xfrm>
              <a:custGeom>
                <a:avLst/>
                <a:gdLst>
                  <a:gd name="T0" fmla="*/ 0 w 73"/>
                  <a:gd name="T1" fmla="*/ 0 h 121"/>
                  <a:gd name="T2" fmla="*/ 0 w 73"/>
                  <a:gd name="T3" fmla="*/ 16 h 121"/>
                  <a:gd name="T4" fmla="*/ 8 w 73"/>
                  <a:gd name="T5" fmla="*/ 48 h 121"/>
                  <a:gd name="T6" fmla="*/ 16 w 73"/>
                  <a:gd name="T7" fmla="*/ 72 h 121"/>
                  <a:gd name="T8" fmla="*/ 32 w 73"/>
                  <a:gd name="T9" fmla="*/ 96 h 121"/>
                  <a:gd name="T10" fmla="*/ 40 w 73"/>
                  <a:gd name="T11" fmla="*/ 112 h 121"/>
                  <a:gd name="T12" fmla="*/ 48 w 73"/>
                  <a:gd name="T13" fmla="*/ 112 h 121"/>
                  <a:gd name="T14" fmla="*/ 56 w 73"/>
                  <a:gd name="T15" fmla="*/ 120 h 121"/>
                  <a:gd name="T16" fmla="*/ 72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0" y="0"/>
                    </a:moveTo>
                    <a:lnTo>
                      <a:pt x="0" y="16"/>
                    </a:lnTo>
                    <a:lnTo>
                      <a:pt x="8" y="48"/>
                    </a:lnTo>
                    <a:lnTo>
                      <a:pt x="16" y="72"/>
                    </a:lnTo>
                    <a:lnTo>
                      <a:pt x="32" y="96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56" y="120"/>
                    </a:lnTo>
                    <a:lnTo>
                      <a:pt x="72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503" name="Freeform 144">
                <a:extLst>
                  <a:ext uri="{FF2B5EF4-FFF2-40B4-BE49-F238E27FC236}">
                    <a16:creationId xmlns:a16="http://schemas.microsoft.com/office/drawing/2014/main" id="{ADDBF588-3B2C-4B41-9C1C-E8FF72C13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" y="3880"/>
                <a:ext cx="73" cy="121"/>
              </a:xfrm>
              <a:custGeom>
                <a:avLst/>
                <a:gdLst>
                  <a:gd name="T0" fmla="*/ 72 w 73"/>
                  <a:gd name="T1" fmla="*/ 0 h 121"/>
                  <a:gd name="T2" fmla="*/ 64 w 73"/>
                  <a:gd name="T3" fmla="*/ 16 h 121"/>
                  <a:gd name="T4" fmla="*/ 56 w 73"/>
                  <a:gd name="T5" fmla="*/ 48 h 121"/>
                  <a:gd name="T6" fmla="*/ 48 w 73"/>
                  <a:gd name="T7" fmla="*/ 72 h 121"/>
                  <a:gd name="T8" fmla="*/ 40 w 73"/>
                  <a:gd name="T9" fmla="*/ 96 h 121"/>
                  <a:gd name="T10" fmla="*/ 24 w 73"/>
                  <a:gd name="T11" fmla="*/ 112 h 121"/>
                  <a:gd name="T12" fmla="*/ 16 w 73"/>
                  <a:gd name="T13" fmla="*/ 112 h 121"/>
                  <a:gd name="T14" fmla="*/ 8 w 73"/>
                  <a:gd name="T15" fmla="*/ 120 h 121"/>
                  <a:gd name="T16" fmla="*/ 0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72" y="0"/>
                    </a:moveTo>
                    <a:lnTo>
                      <a:pt x="64" y="16"/>
                    </a:lnTo>
                    <a:lnTo>
                      <a:pt x="56" y="48"/>
                    </a:lnTo>
                    <a:lnTo>
                      <a:pt x="48" y="72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58" name="Group 153">
            <a:extLst>
              <a:ext uri="{FF2B5EF4-FFF2-40B4-BE49-F238E27FC236}">
                <a16:creationId xmlns:a16="http://schemas.microsoft.com/office/drawing/2014/main" id="{95348897-B19E-482D-8C9A-9278D3BE96D2}"/>
              </a:ext>
            </a:extLst>
          </p:cNvPr>
          <p:cNvGrpSpPr>
            <a:grpSpLocks/>
          </p:cNvGrpSpPr>
          <p:nvPr/>
        </p:nvGrpSpPr>
        <p:grpSpPr bwMode="auto">
          <a:xfrm>
            <a:off x="6707889" y="5694806"/>
            <a:ext cx="425596" cy="365013"/>
            <a:chOff x="3408" y="3760"/>
            <a:chExt cx="281" cy="241"/>
          </a:xfrm>
        </p:grpSpPr>
        <p:grpSp>
          <p:nvGrpSpPr>
            <p:cNvPr id="16494" name="Group 149">
              <a:extLst>
                <a:ext uri="{FF2B5EF4-FFF2-40B4-BE49-F238E27FC236}">
                  <a16:creationId xmlns:a16="http://schemas.microsoft.com/office/drawing/2014/main" id="{34B79174-EE38-4C50-AE1D-49184BB1F1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3760"/>
              <a:ext cx="145" cy="113"/>
              <a:chOff x="3408" y="3760"/>
              <a:chExt cx="145" cy="113"/>
            </a:xfrm>
          </p:grpSpPr>
          <p:sp>
            <p:nvSpPr>
              <p:cNvPr id="16498" name="Freeform 147">
                <a:extLst>
                  <a:ext uri="{FF2B5EF4-FFF2-40B4-BE49-F238E27FC236}">
                    <a16:creationId xmlns:a16="http://schemas.microsoft.com/office/drawing/2014/main" id="{39CA36FB-1DB1-4015-83D7-7A8985E15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3760"/>
                <a:ext cx="65" cy="113"/>
              </a:xfrm>
              <a:custGeom>
                <a:avLst/>
                <a:gdLst>
                  <a:gd name="T0" fmla="*/ 0 w 65"/>
                  <a:gd name="T1" fmla="*/ 112 h 113"/>
                  <a:gd name="T2" fmla="*/ 0 w 65"/>
                  <a:gd name="T3" fmla="*/ 96 h 113"/>
                  <a:gd name="T4" fmla="*/ 8 w 65"/>
                  <a:gd name="T5" fmla="*/ 64 h 113"/>
                  <a:gd name="T6" fmla="*/ 24 w 65"/>
                  <a:gd name="T7" fmla="*/ 40 h 113"/>
                  <a:gd name="T8" fmla="*/ 40 w 65"/>
                  <a:gd name="T9" fmla="*/ 16 h 113"/>
                  <a:gd name="T10" fmla="*/ 40 w 65"/>
                  <a:gd name="T11" fmla="*/ 0 h 113"/>
                  <a:gd name="T12" fmla="*/ 48 w 65"/>
                  <a:gd name="T13" fmla="*/ 0 h 113"/>
                  <a:gd name="T14" fmla="*/ 56 w 65"/>
                  <a:gd name="T15" fmla="*/ 0 h 113"/>
                  <a:gd name="T16" fmla="*/ 64 w 65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13"/>
                  <a:gd name="T29" fmla="*/ 65 w 65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13">
                    <a:moveTo>
                      <a:pt x="0" y="112"/>
                    </a:moveTo>
                    <a:lnTo>
                      <a:pt x="0" y="96"/>
                    </a:lnTo>
                    <a:lnTo>
                      <a:pt x="8" y="64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499" name="Freeform 148">
                <a:extLst>
                  <a:ext uri="{FF2B5EF4-FFF2-40B4-BE49-F238E27FC236}">
                    <a16:creationId xmlns:a16="http://schemas.microsoft.com/office/drawing/2014/main" id="{77F1D174-1144-4EA8-8188-6C0DA77C2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3760"/>
                <a:ext cx="81" cy="113"/>
              </a:xfrm>
              <a:custGeom>
                <a:avLst/>
                <a:gdLst>
                  <a:gd name="T0" fmla="*/ 80 w 81"/>
                  <a:gd name="T1" fmla="*/ 112 h 113"/>
                  <a:gd name="T2" fmla="*/ 72 w 81"/>
                  <a:gd name="T3" fmla="*/ 96 h 113"/>
                  <a:gd name="T4" fmla="*/ 64 w 81"/>
                  <a:gd name="T5" fmla="*/ 64 h 113"/>
                  <a:gd name="T6" fmla="*/ 56 w 81"/>
                  <a:gd name="T7" fmla="*/ 40 h 113"/>
                  <a:gd name="T8" fmla="*/ 40 w 81"/>
                  <a:gd name="T9" fmla="*/ 16 h 113"/>
                  <a:gd name="T10" fmla="*/ 24 w 81"/>
                  <a:gd name="T11" fmla="*/ 0 h 113"/>
                  <a:gd name="T12" fmla="*/ 16 w 81"/>
                  <a:gd name="T13" fmla="*/ 0 h 113"/>
                  <a:gd name="T14" fmla="*/ 8 w 81"/>
                  <a:gd name="T15" fmla="*/ 0 h 113"/>
                  <a:gd name="T16" fmla="*/ 0 w 81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113"/>
                  <a:gd name="T29" fmla="*/ 81 w 81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113">
                    <a:moveTo>
                      <a:pt x="80" y="112"/>
                    </a:moveTo>
                    <a:lnTo>
                      <a:pt x="72" y="96"/>
                    </a:lnTo>
                    <a:lnTo>
                      <a:pt x="64" y="64"/>
                    </a:lnTo>
                    <a:lnTo>
                      <a:pt x="56" y="40"/>
                    </a:lnTo>
                    <a:lnTo>
                      <a:pt x="40" y="1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495" name="Group 152">
              <a:extLst>
                <a:ext uri="{FF2B5EF4-FFF2-40B4-BE49-F238E27FC236}">
                  <a16:creationId xmlns:a16="http://schemas.microsoft.com/office/drawing/2014/main" id="{47E00830-62D7-4935-9753-B6FBFB17E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880"/>
              <a:ext cx="137" cy="121"/>
              <a:chOff x="3552" y="3880"/>
              <a:chExt cx="137" cy="121"/>
            </a:xfrm>
          </p:grpSpPr>
          <p:sp>
            <p:nvSpPr>
              <p:cNvPr id="16496" name="Freeform 150">
                <a:extLst>
                  <a:ext uri="{FF2B5EF4-FFF2-40B4-BE49-F238E27FC236}">
                    <a16:creationId xmlns:a16="http://schemas.microsoft.com/office/drawing/2014/main" id="{F37BBCCD-DFCA-47B8-84EC-84F1BC5B9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880"/>
                <a:ext cx="73" cy="121"/>
              </a:xfrm>
              <a:custGeom>
                <a:avLst/>
                <a:gdLst>
                  <a:gd name="T0" fmla="*/ 0 w 73"/>
                  <a:gd name="T1" fmla="*/ 0 h 121"/>
                  <a:gd name="T2" fmla="*/ 0 w 73"/>
                  <a:gd name="T3" fmla="*/ 16 h 121"/>
                  <a:gd name="T4" fmla="*/ 8 w 73"/>
                  <a:gd name="T5" fmla="*/ 48 h 121"/>
                  <a:gd name="T6" fmla="*/ 16 w 73"/>
                  <a:gd name="T7" fmla="*/ 72 h 121"/>
                  <a:gd name="T8" fmla="*/ 32 w 73"/>
                  <a:gd name="T9" fmla="*/ 96 h 121"/>
                  <a:gd name="T10" fmla="*/ 40 w 73"/>
                  <a:gd name="T11" fmla="*/ 112 h 121"/>
                  <a:gd name="T12" fmla="*/ 48 w 73"/>
                  <a:gd name="T13" fmla="*/ 112 h 121"/>
                  <a:gd name="T14" fmla="*/ 56 w 73"/>
                  <a:gd name="T15" fmla="*/ 120 h 121"/>
                  <a:gd name="T16" fmla="*/ 72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0" y="0"/>
                    </a:moveTo>
                    <a:lnTo>
                      <a:pt x="0" y="16"/>
                    </a:lnTo>
                    <a:lnTo>
                      <a:pt x="8" y="48"/>
                    </a:lnTo>
                    <a:lnTo>
                      <a:pt x="16" y="72"/>
                    </a:lnTo>
                    <a:lnTo>
                      <a:pt x="32" y="96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56" y="120"/>
                    </a:lnTo>
                    <a:lnTo>
                      <a:pt x="72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497" name="Freeform 151">
                <a:extLst>
                  <a:ext uri="{FF2B5EF4-FFF2-40B4-BE49-F238E27FC236}">
                    <a16:creationId xmlns:a16="http://schemas.microsoft.com/office/drawing/2014/main" id="{69911AEF-8244-4241-A929-2C37F2C6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6" y="3880"/>
                <a:ext cx="73" cy="121"/>
              </a:xfrm>
              <a:custGeom>
                <a:avLst/>
                <a:gdLst>
                  <a:gd name="T0" fmla="*/ 72 w 73"/>
                  <a:gd name="T1" fmla="*/ 0 h 121"/>
                  <a:gd name="T2" fmla="*/ 64 w 73"/>
                  <a:gd name="T3" fmla="*/ 16 h 121"/>
                  <a:gd name="T4" fmla="*/ 56 w 73"/>
                  <a:gd name="T5" fmla="*/ 48 h 121"/>
                  <a:gd name="T6" fmla="*/ 48 w 73"/>
                  <a:gd name="T7" fmla="*/ 72 h 121"/>
                  <a:gd name="T8" fmla="*/ 40 w 73"/>
                  <a:gd name="T9" fmla="*/ 96 h 121"/>
                  <a:gd name="T10" fmla="*/ 24 w 73"/>
                  <a:gd name="T11" fmla="*/ 112 h 121"/>
                  <a:gd name="T12" fmla="*/ 16 w 73"/>
                  <a:gd name="T13" fmla="*/ 112 h 121"/>
                  <a:gd name="T14" fmla="*/ 8 w 73"/>
                  <a:gd name="T15" fmla="*/ 120 h 121"/>
                  <a:gd name="T16" fmla="*/ 0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72" y="0"/>
                    </a:moveTo>
                    <a:lnTo>
                      <a:pt x="64" y="16"/>
                    </a:lnTo>
                    <a:lnTo>
                      <a:pt x="56" y="48"/>
                    </a:lnTo>
                    <a:lnTo>
                      <a:pt x="48" y="72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grpSp>
        <p:nvGrpSpPr>
          <p:cNvPr id="16459" name="Group 160">
            <a:extLst>
              <a:ext uri="{FF2B5EF4-FFF2-40B4-BE49-F238E27FC236}">
                <a16:creationId xmlns:a16="http://schemas.microsoft.com/office/drawing/2014/main" id="{80BAA3C5-6789-4863-AED2-61F4B3152375}"/>
              </a:ext>
            </a:extLst>
          </p:cNvPr>
          <p:cNvGrpSpPr>
            <a:grpSpLocks/>
          </p:cNvGrpSpPr>
          <p:nvPr/>
        </p:nvGrpSpPr>
        <p:grpSpPr bwMode="auto">
          <a:xfrm>
            <a:off x="7131970" y="5694806"/>
            <a:ext cx="425596" cy="365013"/>
            <a:chOff x="3688" y="3760"/>
            <a:chExt cx="281" cy="241"/>
          </a:xfrm>
        </p:grpSpPr>
        <p:grpSp>
          <p:nvGrpSpPr>
            <p:cNvPr id="16488" name="Group 156">
              <a:extLst>
                <a:ext uri="{FF2B5EF4-FFF2-40B4-BE49-F238E27FC236}">
                  <a16:creationId xmlns:a16="http://schemas.microsoft.com/office/drawing/2014/main" id="{E0BB13BE-11F0-4414-9BEA-ED6372879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8" y="3760"/>
              <a:ext cx="145" cy="113"/>
              <a:chOff x="3688" y="3760"/>
              <a:chExt cx="145" cy="113"/>
            </a:xfrm>
          </p:grpSpPr>
          <p:sp>
            <p:nvSpPr>
              <p:cNvPr id="16492" name="Freeform 154">
                <a:extLst>
                  <a:ext uri="{FF2B5EF4-FFF2-40B4-BE49-F238E27FC236}">
                    <a16:creationId xmlns:a16="http://schemas.microsoft.com/office/drawing/2014/main" id="{93A8AB1F-D6A6-42FD-9DE9-CC7F70046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8" y="3760"/>
                <a:ext cx="65" cy="113"/>
              </a:xfrm>
              <a:custGeom>
                <a:avLst/>
                <a:gdLst>
                  <a:gd name="T0" fmla="*/ 0 w 65"/>
                  <a:gd name="T1" fmla="*/ 112 h 113"/>
                  <a:gd name="T2" fmla="*/ 0 w 65"/>
                  <a:gd name="T3" fmla="*/ 96 h 113"/>
                  <a:gd name="T4" fmla="*/ 8 w 65"/>
                  <a:gd name="T5" fmla="*/ 64 h 113"/>
                  <a:gd name="T6" fmla="*/ 24 w 65"/>
                  <a:gd name="T7" fmla="*/ 40 h 113"/>
                  <a:gd name="T8" fmla="*/ 40 w 65"/>
                  <a:gd name="T9" fmla="*/ 16 h 113"/>
                  <a:gd name="T10" fmla="*/ 40 w 65"/>
                  <a:gd name="T11" fmla="*/ 0 h 113"/>
                  <a:gd name="T12" fmla="*/ 48 w 65"/>
                  <a:gd name="T13" fmla="*/ 0 h 113"/>
                  <a:gd name="T14" fmla="*/ 56 w 65"/>
                  <a:gd name="T15" fmla="*/ 0 h 113"/>
                  <a:gd name="T16" fmla="*/ 64 w 65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13"/>
                  <a:gd name="T29" fmla="*/ 65 w 65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13">
                    <a:moveTo>
                      <a:pt x="0" y="112"/>
                    </a:moveTo>
                    <a:lnTo>
                      <a:pt x="0" y="96"/>
                    </a:lnTo>
                    <a:lnTo>
                      <a:pt x="8" y="64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493" name="Freeform 155">
                <a:extLst>
                  <a:ext uri="{FF2B5EF4-FFF2-40B4-BE49-F238E27FC236}">
                    <a16:creationId xmlns:a16="http://schemas.microsoft.com/office/drawing/2014/main" id="{627C5CF0-A528-43FD-A672-4CA545824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760"/>
                <a:ext cx="81" cy="113"/>
              </a:xfrm>
              <a:custGeom>
                <a:avLst/>
                <a:gdLst>
                  <a:gd name="T0" fmla="*/ 80 w 81"/>
                  <a:gd name="T1" fmla="*/ 112 h 113"/>
                  <a:gd name="T2" fmla="*/ 72 w 81"/>
                  <a:gd name="T3" fmla="*/ 96 h 113"/>
                  <a:gd name="T4" fmla="*/ 64 w 81"/>
                  <a:gd name="T5" fmla="*/ 64 h 113"/>
                  <a:gd name="T6" fmla="*/ 56 w 81"/>
                  <a:gd name="T7" fmla="*/ 40 h 113"/>
                  <a:gd name="T8" fmla="*/ 40 w 81"/>
                  <a:gd name="T9" fmla="*/ 16 h 113"/>
                  <a:gd name="T10" fmla="*/ 24 w 81"/>
                  <a:gd name="T11" fmla="*/ 0 h 113"/>
                  <a:gd name="T12" fmla="*/ 16 w 81"/>
                  <a:gd name="T13" fmla="*/ 0 h 113"/>
                  <a:gd name="T14" fmla="*/ 8 w 81"/>
                  <a:gd name="T15" fmla="*/ 0 h 113"/>
                  <a:gd name="T16" fmla="*/ 0 w 81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113"/>
                  <a:gd name="T29" fmla="*/ 81 w 81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113">
                    <a:moveTo>
                      <a:pt x="80" y="112"/>
                    </a:moveTo>
                    <a:lnTo>
                      <a:pt x="72" y="96"/>
                    </a:lnTo>
                    <a:lnTo>
                      <a:pt x="64" y="64"/>
                    </a:lnTo>
                    <a:lnTo>
                      <a:pt x="56" y="40"/>
                    </a:lnTo>
                    <a:lnTo>
                      <a:pt x="40" y="1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489" name="Group 159">
              <a:extLst>
                <a:ext uri="{FF2B5EF4-FFF2-40B4-BE49-F238E27FC236}">
                  <a16:creationId xmlns:a16="http://schemas.microsoft.com/office/drawing/2014/main" id="{0273F57E-E966-48E2-9079-AD631FEA85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2" y="3880"/>
              <a:ext cx="137" cy="121"/>
              <a:chOff x="3832" y="3880"/>
              <a:chExt cx="137" cy="121"/>
            </a:xfrm>
          </p:grpSpPr>
          <p:sp>
            <p:nvSpPr>
              <p:cNvPr id="16490" name="Freeform 157">
                <a:extLst>
                  <a:ext uri="{FF2B5EF4-FFF2-40B4-BE49-F238E27FC236}">
                    <a16:creationId xmlns:a16="http://schemas.microsoft.com/office/drawing/2014/main" id="{17D4A63D-25D4-4CDB-8ED4-61D4C049D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3880"/>
                <a:ext cx="73" cy="121"/>
              </a:xfrm>
              <a:custGeom>
                <a:avLst/>
                <a:gdLst>
                  <a:gd name="T0" fmla="*/ 0 w 73"/>
                  <a:gd name="T1" fmla="*/ 0 h 121"/>
                  <a:gd name="T2" fmla="*/ 0 w 73"/>
                  <a:gd name="T3" fmla="*/ 16 h 121"/>
                  <a:gd name="T4" fmla="*/ 8 w 73"/>
                  <a:gd name="T5" fmla="*/ 48 h 121"/>
                  <a:gd name="T6" fmla="*/ 16 w 73"/>
                  <a:gd name="T7" fmla="*/ 72 h 121"/>
                  <a:gd name="T8" fmla="*/ 32 w 73"/>
                  <a:gd name="T9" fmla="*/ 96 h 121"/>
                  <a:gd name="T10" fmla="*/ 40 w 73"/>
                  <a:gd name="T11" fmla="*/ 112 h 121"/>
                  <a:gd name="T12" fmla="*/ 48 w 73"/>
                  <a:gd name="T13" fmla="*/ 112 h 121"/>
                  <a:gd name="T14" fmla="*/ 56 w 73"/>
                  <a:gd name="T15" fmla="*/ 120 h 121"/>
                  <a:gd name="T16" fmla="*/ 72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0" y="0"/>
                    </a:moveTo>
                    <a:lnTo>
                      <a:pt x="0" y="16"/>
                    </a:lnTo>
                    <a:lnTo>
                      <a:pt x="8" y="48"/>
                    </a:lnTo>
                    <a:lnTo>
                      <a:pt x="16" y="72"/>
                    </a:lnTo>
                    <a:lnTo>
                      <a:pt x="32" y="96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56" y="120"/>
                    </a:lnTo>
                    <a:lnTo>
                      <a:pt x="72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491" name="Freeform 158">
                <a:extLst>
                  <a:ext uri="{FF2B5EF4-FFF2-40B4-BE49-F238E27FC236}">
                    <a16:creationId xmlns:a16="http://schemas.microsoft.com/office/drawing/2014/main" id="{4393F6C4-22B3-478F-AAFE-A530B52C4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6" y="3880"/>
                <a:ext cx="73" cy="121"/>
              </a:xfrm>
              <a:custGeom>
                <a:avLst/>
                <a:gdLst>
                  <a:gd name="T0" fmla="*/ 72 w 73"/>
                  <a:gd name="T1" fmla="*/ 0 h 121"/>
                  <a:gd name="T2" fmla="*/ 64 w 73"/>
                  <a:gd name="T3" fmla="*/ 16 h 121"/>
                  <a:gd name="T4" fmla="*/ 56 w 73"/>
                  <a:gd name="T5" fmla="*/ 48 h 121"/>
                  <a:gd name="T6" fmla="*/ 48 w 73"/>
                  <a:gd name="T7" fmla="*/ 72 h 121"/>
                  <a:gd name="T8" fmla="*/ 40 w 73"/>
                  <a:gd name="T9" fmla="*/ 96 h 121"/>
                  <a:gd name="T10" fmla="*/ 24 w 73"/>
                  <a:gd name="T11" fmla="*/ 112 h 121"/>
                  <a:gd name="T12" fmla="*/ 16 w 73"/>
                  <a:gd name="T13" fmla="*/ 112 h 121"/>
                  <a:gd name="T14" fmla="*/ 8 w 73"/>
                  <a:gd name="T15" fmla="*/ 120 h 121"/>
                  <a:gd name="T16" fmla="*/ 0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72" y="0"/>
                    </a:moveTo>
                    <a:lnTo>
                      <a:pt x="64" y="16"/>
                    </a:lnTo>
                    <a:lnTo>
                      <a:pt x="56" y="48"/>
                    </a:lnTo>
                    <a:lnTo>
                      <a:pt x="48" y="72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sp>
        <p:nvSpPr>
          <p:cNvPr id="16460" name="Line 161">
            <a:extLst>
              <a:ext uri="{FF2B5EF4-FFF2-40B4-BE49-F238E27FC236}">
                <a16:creationId xmlns:a16="http://schemas.microsoft.com/office/drawing/2014/main" id="{0F8C056E-4F1A-44F5-AFCC-02F985E017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1436" y="5609989"/>
            <a:ext cx="96933" cy="96933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61" name="Line 162">
            <a:extLst>
              <a:ext uri="{FF2B5EF4-FFF2-40B4-BE49-F238E27FC236}">
                <a16:creationId xmlns:a16="http://schemas.microsoft.com/office/drawing/2014/main" id="{3A155560-A5AA-48EA-9C76-BC84A142BC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9168" y="5646339"/>
            <a:ext cx="96933" cy="96933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62" name="Line 163">
            <a:extLst>
              <a:ext uri="{FF2B5EF4-FFF2-40B4-BE49-F238E27FC236}">
                <a16:creationId xmlns:a16="http://schemas.microsoft.com/office/drawing/2014/main" id="{02935A0B-B7C4-4C53-8451-D8BA60EF7E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3249" y="5658456"/>
            <a:ext cx="96933" cy="96933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63" name="Line 164">
            <a:extLst>
              <a:ext uri="{FF2B5EF4-FFF2-40B4-BE49-F238E27FC236}">
                <a16:creationId xmlns:a16="http://schemas.microsoft.com/office/drawing/2014/main" id="{1AAAECB7-2D44-4B44-BEF2-21D89B80BB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5214" y="5658456"/>
            <a:ext cx="133283" cy="109049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64" name="Line 165">
            <a:extLst>
              <a:ext uri="{FF2B5EF4-FFF2-40B4-BE49-F238E27FC236}">
                <a16:creationId xmlns:a16="http://schemas.microsoft.com/office/drawing/2014/main" id="{F09289CD-095C-4D79-89D4-61748C51C0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87178" y="5670573"/>
            <a:ext cx="133283" cy="109049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65" name="Line 166">
            <a:extLst>
              <a:ext uri="{FF2B5EF4-FFF2-40B4-BE49-F238E27FC236}">
                <a16:creationId xmlns:a16="http://schemas.microsoft.com/office/drawing/2014/main" id="{EDAA3FE0-C1AD-46EC-9CC3-D839826D46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11260" y="5658456"/>
            <a:ext cx="133283" cy="109049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66" name="Line 167">
            <a:extLst>
              <a:ext uri="{FF2B5EF4-FFF2-40B4-BE49-F238E27FC236}">
                <a16:creationId xmlns:a16="http://schemas.microsoft.com/office/drawing/2014/main" id="{DD54B200-DD7D-4A26-8CD9-C01AE468DF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71691" y="5634223"/>
            <a:ext cx="133283" cy="109049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67" name="Line 168">
            <a:extLst>
              <a:ext uri="{FF2B5EF4-FFF2-40B4-BE49-F238E27FC236}">
                <a16:creationId xmlns:a16="http://schemas.microsoft.com/office/drawing/2014/main" id="{7A666854-A93B-4510-817F-9033000AEA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7737" y="5634223"/>
            <a:ext cx="133283" cy="109049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68" name="Line 169">
            <a:extLst>
              <a:ext uri="{FF2B5EF4-FFF2-40B4-BE49-F238E27FC236}">
                <a16:creationId xmlns:a16="http://schemas.microsoft.com/office/drawing/2014/main" id="{5A50E123-1E9F-4D7A-811C-03B13F0995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588" y="5900788"/>
            <a:ext cx="451949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grpSp>
        <p:nvGrpSpPr>
          <p:cNvPr id="16469" name="Group 176">
            <a:extLst>
              <a:ext uri="{FF2B5EF4-FFF2-40B4-BE49-F238E27FC236}">
                <a16:creationId xmlns:a16="http://schemas.microsoft.com/office/drawing/2014/main" id="{2222FE97-ED53-47C4-BC90-E74E5D1F7E63}"/>
              </a:ext>
            </a:extLst>
          </p:cNvPr>
          <p:cNvGrpSpPr>
            <a:grpSpLocks/>
          </p:cNvGrpSpPr>
          <p:nvPr/>
        </p:nvGrpSpPr>
        <p:grpSpPr bwMode="auto">
          <a:xfrm>
            <a:off x="3315239" y="5682689"/>
            <a:ext cx="425596" cy="365013"/>
            <a:chOff x="1168" y="3752"/>
            <a:chExt cx="281" cy="241"/>
          </a:xfrm>
        </p:grpSpPr>
        <p:grpSp>
          <p:nvGrpSpPr>
            <p:cNvPr id="16482" name="Group 172">
              <a:extLst>
                <a:ext uri="{FF2B5EF4-FFF2-40B4-BE49-F238E27FC236}">
                  <a16:creationId xmlns:a16="http://schemas.microsoft.com/office/drawing/2014/main" id="{6F3A90EF-006A-40D3-A552-E8A5FA3AE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8" y="3752"/>
              <a:ext cx="145" cy="113"/>
              <a:chOff x="1168" y="3752"/>
              <a:chExt cx="145" cy="113"/>
            </a:xfrm>
          </p:grpSpPr>
          <p:sp>
            <p:nvSpPr>
              <p:cNvPr id="16486" name="Freeform 170">
                <a:extLst>
                  <a:ext uri="{FF2B5EF4-FFF2-40B4-BE49-F238E27FC236}">
                    <a16:creationId xmlns:a16="http://schemas.microsoft.com/office/drawing/2014/main" id="{0E0716C7-464B-46BC-940B-185E428AC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" y="3752"/>
                <a:ext cx="65" cy="113"/>
              </a:xfrm>
              <a:custGeom>
                <a:avLst/>
                <a:gdLst>
                  <a:gd name="T0" fmla="*/ 0 w 65"/>
                  <a:gd name="T1" fmla="*/ 112 h 113"/>
                  <a:gd name="T2" fmla="*/ 0 w 65"/>
                  <a:gd name="T3" fmla="*/ 96 h 113"/>
                  <a:gd name="T4" fmla="*/ 8 w 65"/>
                  <a:gd name="T5" fmla="*/ 64 h 113"/>
                  <a:gd name="T6" fmla="*/ 24 w 65"/>
                  <a:gd name="T7" fmla="*/ 40 h 113"/>
                  <a:gd name="T8" fmla="*/ 40 w 65"/>
                  <a:gd name="T9" fmla="*/ 16 h 113"/>
                  <a:gd name="T10" fmla="*/ 40 w 65"/>
                  <a:gd name="T11" fmla="*/ 0 h 113"/>
                  <a:gd name="T12" fmla="*/ 48 w 65"/>
                  <a:gd name="T13" fmla="*/ 0 h 113"/>
                  <a:gd name="T14" fmla="*/ 56 w 65"/>
                  <a:gd name="T15" fmla="*/ 0 h 113"/>
                  <a:gd name="T16" fmla="*/ 64 w 65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13"/>
                  <a:gd name="T29" fmla="*/ 65 w 65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13">
                    <a:moveTo>
                      <a:pt x="0" y="112"/>
                    </a:moveTo>
                    <a:lnTo>
                      <a:pt x="0" y="96"/>
                    </a:lnTo>
                    <a:lnTo>
                      <a:pt x="8" y="64"/>
                    </a:lnTo>
                    <a:lnTo>
                      <a:pt x="24" y="40"/>
                    </a:lnTo>
                    <a:lnTo>
                      <a:pt x="40" y="16"/>
                    </a:lnTo>
                    <a:lnTo>
                      <a:pt x="40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487" name="Freeform 171">
                <a:extLst>
                  <a:ext uri="{FF2B5EF4-FFF2-40B4-BE49-F238E27FC236}">
                    <a16:creationId xmlns:a16="http://schemas.microsoft.com/office/drawing/2014/main" id="{4A987849-DE17-4D59-8E40-7A8829C17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3752"/>
                <a:ext cx="81" cy="113"/>
              </a:xfrm>
              <a:custGeom>
                <a:avLst/>
                <a:gdLst>
                  <a:gd name="T0" fmla="*/ 80 w 81"/>
                  <a:gd name="T1" fmla="*/ 112 h 113"/>
                  <a:gd name="T2" fmla="*/ 72 w 81"/>
                  <a:gd name="T3" fmla="*/ 96 h 113"/>
                  <a:gd name="T4" fmla="*/ 64 w 81"/>
                  <a:gd name="T5" fmla="*/ 64 h 113"/>
                  <a:gd name="T6" fmla="*/ 56 w 81"/>
                  <a:gd name="T7" fmla="*/ 40 h 113"/>
                  <a:gd name="T8" fmla="*/ 40 w 81"/>
                  <a:gd name="T9" fmla="*/ 16 h 113"/>
                  <a:gd name="T10" fmla="*/ 24 w 81"/>
                  <a:gd name="T11" fmla="*/ 0 h 113"/>
                  <a:gd name="T12" fmla="*/ 16 w 81"/>
                  <a:gd name="T13" fmla="*/ 0 h 113"/>
                  <a:gd name="T14" fmla="*/ 8 w 81"/>
                  <a:gd name="T15" fmla="*/ 0 h 113"/>
                  <a:gd name="T16" fmla="*/ 0 w 81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113"/>
                  <a:gd name="T29" fmla="*/ 81 w 81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113">
                    <a:moveTo>
                      <a:pt x="80" y="112"/>
                    </a:moveTo>
                    <a:lnTo>
                      <a:pt x="72" y="96"/>
                    </a:lnTo>
                    <a:lnTo>
                      <a:pt x="64" y="64"/>
                    </a:lnTo>
                    <a:lnTo>
                      <a:pt x="56" y="40"/>
                    </a:lnTo>
                    <a:lnTo>
                      <a:pt x="40" y="16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6483" name="Group 175">
              <a:extLst>
                <a:ext uri="{FF2B5EF4-FFF2-40B4-BE49-F238E27FC236}">
                  <a16:creationId xmlns:a16="http://schemas.microsoft.com/office/drawing/2014/main" id="{77FCBBA1-B4DC-40B4-8FA5-DEBF724E8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2" y="3872"/>
              <a:ext cx="137" cy="121"/>
              <a:chOff x="1312" y="3872"/>
              <a:chExt cx="137" cy="121"/>
            </a:xfrm>
          </p:grpSpPr>
          <p:sp>
            <p:nvSpPr>
              <p:cNvPr id="16484" name="Freeform 173">
                <a:extLst>
                  <a:ext uri="{FF2B5EF4-FFF2-40B4-BE49-F238E27FC236}">
                    <a16:creationId xmlns:a16="http://schemas.microsoft.com/office/drawing/2014/main" id="{624AEF5C-80D6-4C19-98B2-CA966CD03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" y="3872"/>
                <a:ext cx="73" cy="121"/>
              </a:xfrm>
              <a:custGeom>
                <a:avLst/>
                <a:gdLst>
                  <a:gd name="T0" fmla="*/ 0 w 73"/>
                  <a:gd name="T1" fmla="*/ 0 h 121"/>
                  <a:gd name="T2" fmla="*/ 0 w 73"/>
                  <a:gd name="T3" fmla="*/ 16 h 121"/>
                  <a:gd name="T4" fmla="*/ 8 w 73"/>
                  <a:gd name="T5" fmla="*/ 48 h 121"/>
                  <a:gd name="T6" fmla="*/ 16 w 73"/>
                  <a:gd name="T7" fmla="*/ 72 h 121"/>
                  <a:gd name="T8" fmla="*/ 32 w 73"/>
                  <a:gd name="T9" fmla="*/ 96 h 121"/>
                  <a:gd name="T10" fmla="*/ 40 w 73"/>
                  <a:gd name="T11" fmla="*/ 112 h 121"/>
                  <a:gd name="T12" fmla="*/ 48 w 73"/>
                  <a:gd name="T13" fmla="*/ 112 h 121"/>
                  <a:gd name="T14" fmla="*/ 56 w 73"/>
                  <a:gd name="T15" fmla="*/ 120 h 121"/>
                  <a:gd name="T16" fmla="*/ 72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0" y="0"/>
                    </a:moveTo>
                    <a:lnTo>
                      <a:pt x="0" y="16"/>
                    </a:lnTo>
                    <a:lnTo>
                      <a:pt x="8" y="48"/>
                    </a:lnTo>
                    <a:lnTo>
                      <a:pt x="16" y="72"/>
                    </a:lnTo>
                    <a:lnTo>
                      <a:pt x="32" y="96"/>
                    </a:lnTo>
                    <a:lnTo>
                      <a:pt x="40" y="112"/>
                    </a:lnTo>
                    <a:lnTo>
                      <a:pt x="48" y="112"/>
                    </a:lnTo>
                    <a:lnTo>
                      <a:pt x="56" y="120"/>
                    </a:lnTo>
                    <a:lnTo>
                      <a:pt x="72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6485" name="Freeform 174">
                <a:extLst>
                  <a:ext uri="{FF2B5EF4-FFF2-40B4-BE49-F238E27FC236}">
                    <a16:creationId xmlns:a16="http://schemas.microsoft.com/office/drawing/2014/main" id="{DE5135DF-C915-4B3E-9EB4-79CE5C50D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6" y="3872"/>
                <a:ext cx="73" cy="121"/>
              </a:xfrm>
              <a:custGeom>
                <a:avLst/>
                <a:gdLst>
                  <a:gd name="T0" fmla="*/ 72 w 73"/>
                  <a:gd name="T1" fmla="*/ 0 h 121"/>
                  <a:gd name="T2" fmla="*/ 64 w 73"/>
                  <a:gd name="T3" fmla="*/ 16 h 121"/>
                  <a:gd name="T4" fmla="*/ 56 w 73"/>
                  <a:gd name="T5" fmla="*/ 48 h 121"/>
                  <a:gd name="T6" fmla="*/ 48 w 73"/>
                  <a:gd name="T7" fmla="*/ 72 h 121"/>
                  <a:gd name="T8" fmla="*/ 40 w 73"/>
                  <a:gd name="T9" fmla="*/ 96 h 121"/>
                  <a:gd name="T10" fmla="*/ 24 w 73"/>
                  <a:gd name="T11" fmla="*/ 112 h 121"/>
                  <a:gd name="T12" fmla="*/ 16 w 73"/>
                  <a:gd name="T13" fmla="*/ 112 h 121"/>
                  <a:gd name="T14" fmla="*/ 8 w 73"/>
                  <a:gd name="T15" fmla="*/ 120 h 121"/>
                  <a:gd name="T16" fmla="*/ 0 w 73"/>
                  <a:gd name="T17" fmla="*/ 120 h 1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3"/>
                  <a:gd name="T28" fmla="*/ 0 h 121"/>
                  <a:gd name="T29" fmla="*/ 73 w 73"/>
                  <a:gd name="T30" fmla="*/ 121 h 1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3" h="121">
                    <a:moveTo>
                      <a:pt x="72" y="0"/>
                    </a:moveTo>
                    <a:lnTo>
                      <a:pt x="64" y="16"/>
                    </a:lnTo>
                    <a:lnTo>
                      <a:pt x="56" y="48"/>
                    </a:lnTo>
                    <a:lnTo>
                      <a:pt x="48" y="72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FFFFFF"/>
              </a:solidFill>
              <a:ln w="50800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sp>
        <p:nvSpPr>
          <p:cNvPr id="16470" name="Line 177">
            <a:extLst>
              <a:ext uri="{FF2B5EF4-FFF2-40B4-BE49-F238E27FC236}">
                <a16:creationId xmlns:a16="http://schemas.microsoft.com/office/drawing/2014/main" id="{2453361A-5790-42D9-BC6E-4DF930E91A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21221" y="5464590"/>
            <a:ext cx="0" cy="60583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71" name="Rectangle 178">
            <a:extLst>
              <a:ext uri="{FF2B5EF4-FFF2-40B4-BE49-F238E27FC236}">
                <a16:creationId xmlns:a16="http://schemas.microsoft.com/office/drawing/2014/main" id="{31C5593E-A54A-4D5F-8AF7-513CB1504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064" y="5676631"/>
            <a:ext cx="205982" cy="20598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472" name="Line 179">
            <a:extLst>
              <a:ext uri="{FF2B5EF4-FFF2-40B4-BE49-F238E27FC236}">
                <a16:creationId xmlns:a16="http://schemas.microsoft.com/office/drawing/2014/main" id="{E695621C-576E-4DD2-9D30-C2DAE74E98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1691" y="5840205"/>
            <a:ext cx="0" cy="13328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73" name="Line 180">
            <a:extLst>
              <a:ext uri="{FF2B5EF4-FFF2-40B4-BE49-F238E27FC236}">
                <a16:creationId xmlns:a16="http://schemas.microsoft.com/office/drawing/2014/main" id="{0A5A9B66-9A00-4FEF-BACD-AD1043DA89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4631" y="5840205"/>
            <a:ext cx="0" cy="13328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74" name="Line 181">
            <a:extLst>
              <a:ext uri="{FF2B5EF4-FFF2-40B4-BE49-F238E27FC236}">
                <a16:creationId xmlns:a16="http://schemas.microsoft.com/office/drawing/2014/main" id="{FA0D4885-B761-48B5-A433-6C5E95EF6B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7889" y="5622106"/>
            <a:ext cx="133283" cy="109049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75" name="Rectangle 182">
            <a:extLst>
              <a:ext uri="{FF2B5EF4-FFF2-40B4-BE49-F238E27FC236}">
                <a16:creationId xmlns:a16="http://schemas.microsoft.com/office/drawing/2014/main" id="{A41E0516-DD4D-41F3-BAC1-418DF9B42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7698" y="5876555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6476" name="Rectangle 183">
            <a:extLst>
              <a:ext uri="{FF2B5EF4-FFF2-40B4-BE49-F238E27FC236}">
                <a16:creationId xmlns:a16="http://schemas.microsoft.com/office/drawing/2014/main" id="{943648C8-A3B2-4D5B-BEA0-F2BC5EE80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599" y="5658456"/>
            <a:ext cx="496781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6477" name="Rectangle 184">
            <a:extLst>
              <a:ext uri="{FF2B5EF4-FFF2-40B4-BE49-F238E27FC236}">
                <a16:creationId xmlns:a16="http://schemas.microsoft.com/office/drawing/2014/main" id="{732D3B5A-8073-48D2-B7EB-8ECBB483C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2984" y="5888672"/>
            <a:ext cx="65429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(s)</a:t>
            </a:r>
          </a:p>
        </p:txBody>
      </p:sp>
      <p:sp>
        <p:nvSpPr>
          <p:cNvPr id="16478" name="Rectangle 185">
            <a:extLst>
              <a:ext uri="{FF2B5EF4-FFF2-40B4-BE49-F238E27FC236}">
                <a16:creationId xmlns:a16="http://schemas.microsoft.com/office/drawing/2014/main" id="{0DAE3D0C-144D-4AD6-8349-C0C8A03CC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390" y="5829603"/>
            <a:ext cx="593714" cy="5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6479" name="Rectangle 186">
            <a:extLst>
              <a:ext uri="{FF2B5EF4-FFF2-40B4-BE49-F238E27FC236}">
                <a16:creationId xmlns:a16="http://schemas.microsoft.com/office/drawing/2014/main" id="{CD5FCD21-4E53-46C5-A8FC-8DA1D9266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422" y="5791739"/>
            <a:ext cx="5452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6480" name="Rectangle 187">
            <a:extLst>
              <a:ext uri="{FF2B5EF4-FFF2-40B4-BE49-F238E27FC236}">
                <a16:creationId xmlns:a16="http://schemas.microsoft.com/office/drawing/2014/main" id="{14D0508C-71CB-40AC-989B-8BFA4B537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4797" y="5634223"/>
            <a:ext cx="2774703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4ª armonica</a:t>
            </a:r>
          </a:p>
        </p:txBody>
      </p:sp>
      <p:sp>
        <p:nvSpPr>
          <p:cNvPr id="16481" name="Oval 188">
            <a:extLst>
              <a:ext uri="{FF2B5EF4-FFF2-40B4-BE49-F238E27FC236}">
                <a16:creationId xmlns:a16="http://schemas.microsoft.com/office/drawing/2014/main" id="{D03CC6C2-6DE4-4C55-AD9F-7E8A8033E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6521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E1ED5C3-0645-4F89-9D93-125A99FAE4C4}"/>
              </a:ext>
            </a:extLst>
          </p:cNvPr>
          <p:cNvGrpSpPr/>
          <p:nvPr/>
        </p:nvGrpSpPr>
        <p:grpSpPr>
          <a:xfrm>
            <a:off x="8427251" y="1426634"/>
            <a:ext cx="1975446" cy="522187"/>
            <a:chOff x="10910888" y="3619500"/>
            <a:chExt cx="4522788" cy="1284288"/>
          </a:xfrm>
        </p:grpSpPr>
        <p:sp>
          <p:nvSpPr>
            <p:cNvPr id="192" name="Freeform 16">
              <a:extLst>
                <a:ext uri="{FF2B5EF4-FFF2-40B4-BE49-F238E27FC236}">
                  <a16:creationId xmlns:a16="http://schemas.microsoft.com/office/drawing/2014/main" id="{28DA930F-F145-4AC9-B397-2E2B39D08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0888" y="3619500"/>
              <a:ext cx="1589088" cy="1271588"/>
            </a:xfrm>
            <a:custGeom>
              <a:avLst/>
              <a:gdLst>
                <a:gd name="T0" fmla="*/ 0 w 1001"/>
                <a:gd name="T1" fmla="*/ 2147483647 h 801"/>
                <a:gd name="T2" fmla="*/ 2147483647 w 1001"/>
                <a:gd name="T3" fmla="*/ 2147483647 h 801"/>
                <a:gd name="T4" fmla="*/ 2147483647 w 1001"/>
                <a:gd name="T5" fmla="*/ 2147483647 h 801"/>
                <a:gd name="T6" fmla="*/ 2147483647 w 1001"/>
                <a:gd name="T7" fmla="*/ 2147483647 h 801"/>
                <a:gd name="T8" fmla="*/ 2147483647 w 1001"/>
                <a:gd name="T9" fmla="*/ 2147483647 h 801"/>
                <a:gd name="T10" fmla="*/ 2147483647 w 1001"/>
                <a:gd name="T11" fmla="*/ 2147483647 h 801"/>
                <a:gd name="T12" fmla="*/ 2147483647 w 1001"/>
                <a:gd name="T13" fmla="*/ 2147483647 h 801"/>
                <a:gd name="T14" fmla="*/ 2147483647 w 1001"/>
                <a:gd name="T15" fmla="*/ 2147483647 h 801"/>
                <a:gd name="T16" fmla="*/ 2147483647 w 1001"/>
                <a:gd name="T17" fmla="*/ 2147483647 h 801"/>
                <a:gd name="T18" fmla="*/ 2147483647 w 1001"/>
                <a:gd name="T19" fmla="*/ 2147483647 h 801"/>
                <a:gd name="T20" fmla="*/ 2147483647 w 1001"/>
                <a:gd name="T21" fmla="*/ 0 h 801"/>
                <a:gd name="T22" fmla="*/ 2147483647 w 1001"/>
                <a:gd name="T23" fmla="*/ 2147483647 h 801"/>
                <a:gd name="T24" fmla="*/ 2147483647 w 1001"/>
                <a:gd name="T25" fmla="*/ 2147483647 h 801"/>
                <a:gd name="T26" fmla="*/ 2147483647 w 1001"/>
                <a:gd name="T27" fmla="*/ 2147483647 h 801"/>
                <a:gd name="T28" fmla="*/ 2147483647 w 1001"/>
                <a:gd name="T29" fmla="*/ 2147483647 h 801"/>
                <a:gd name="T30" fmla="*/ 2147483647 w 1001"/>
                <a:gd name="T31" fmla="*/ 2147483647 h 801"/>
                <a:gd name="T32" fmla="*/ 2147483647 w 1001"/>
                <a:gd name="T33" fmla="*/ 2147483647 h 801"/>
                <a:gd name="T34" fmla="*/ 2147483647 w 1001"/>
                <a:gd name="T35" fmla="*/ 2147483647 h 801"/>
                <a:gd name="T36" fmla="*/ 2147483647 w 1001"/>
                <a:gd name="T37" fmla="*/ 2147483647 h 801"/>
                <a:gd name="T38" fmla="*/ 2147483647 w 1001"/>
                <a:gd name="T39" fmla="*/ 2147483647 h 801"/>
                <a:gd name="T40" fmla="*/ 2147483647 w 1001"/>
                <a:gd name="T41" fmla="*/ 2147483647 h 801"/>
                <a:gd name="T42" fmla="*/ 2147483647 w 1001"/>
                <a:gd name="T43" fmla="*/ 2147483647 h 801"/>
                <a:gd name="T44" fmla="*/ 2147483647 w 1001"/>
                <a:gd name="T45" fmla="*/ 2147483647 h 801"/>
                <a:gd name="T46" fmla="*/ 2147483647 w 1001"/>
                <a:gd name="T47" fmla="*/ 2147483647 h 801"/>
                <a:gd name="T48" fmla="*/ 2147483647 w 1001"/>
                <a:gd name="T49" fmla="*/ 2147483647 h 801"/>
                <a:gd name="T50" fmla="*/ 2147483647 w 1001"/>
                <a:gd name="T51" fmla="*/ 2147483647 h 801"/>
                <a:gd name="T52" fmla="*/ 2147483647 w 1001"/>
                <a:gd name="T53" fmla="*/ 2147483647 h 801"/>
                <a:gd name="T54" fmla="*/ 2147483647 w 1001"/>
                <a:gd name="T55" fmla="*/ 2147483647 h 801"/>
                <a:gd name="T56" fmla="*/ 2147483647 w 1001"/>
                <a:gd name="T57" fmla="*/ 2147483647 h 801"/>
                <a:gd name="T58" fmla="*/ 2147483647 w 1001"/>
                <a:gd name="T59" fmla="*/ 2147483647 h 801"/>
                <a:gd name="T60" fmla="*/ 2147483647 w 1001"/>
                <a:gd name="T61" fmla="*/ 2147483647 h 801"/>
                <a:gd name="T62" fmla="*/ 2147483647 w 1001"/>
                <a:gd name="T63" fmla="*/ 2147483647 h 801"/>
                <a:gd name="T64" fmla="*/ 2147483647 w 1001"/>
                <a:gd name="T65" fmla="*/ 2147483647 h 801"/>
                <a:gd name="T66" fmla="*/ 2147483647 w 1001"/>
                <a:gd name="T67" fmla="*/ 2147483647 h 801"/>
                <a:gd name="T68" fmla="*/ 2147483647 w 1001"/>
                <a:gd name="T69" fmla="*/ 2147483647 h 8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01"/>
                <a:gd name="T106" fmla="*/ 0 h 801"/>
                <a:gd name="T107" fmla="*/ 1001 w 1001"/>
                <a:gd name="T108" fmla="*/ 801 h 8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01" h="801">
                  <a:moveTo>
                    <a:pt x="0" y="672"/>
                  </a:moveTo>
                  <a:lnTo>
                    <a:pt x="64" y="656"/>
                  </a:lnTo>
                  <a:lnTo>
                    <a:pt x="96" y="640"/>
                  </a:lnTo>
                  <a:lnTo>
                    <a:pt x="120" y="584"/>
                  </a:lnTo>
                  <a:lnTo>
                    <a:pt x="128" y="496"/>
                  </a:lnTo>
                  <a:lnTo>
                    <a:pt x="160" y="328"/>
                  </a:lnTo>
                  <a:lnTo>
                    <a:pt x="200" y="160"/>
                  </a:lnTo>
                  <a:lnTo>
                    <a:pt x="224" y="72"/>
                  </a:lnTo>
                  <a:lnTo>
                    <a:pt x="256" y="32"/>
                  </a:lnTo>
                  <a:lnTo>
                    <a:pt x="280" y="8"/>
                  </a:lnTo>
                  <a:lnTo>
                    <a:pt x="328" y="0"/>
                  </a:lnTo>
                  <a:lnTo>
                    <a:pt x="368" y="32"/>
                  </a:lnTo>
                  <a:lnTo>
                    <a:pt x="400" y="88"/>
                  </a:lnTo>
                  <a:lnTo>
                    <a:pt x="424" y="184"/>
                  </a:lnTo>
                  <a:lnTo>
                    <a:pt x="448" y="280"/>
                  </a:lnTo>
                  <a:lnTo>
                    <a:pt x="464" y="408"/>
                  </a:lnTo>
                  <a:lnTo>
                    <a:pt x="488" y="592"/>
                  </a:lnTo>
                  <a:lnTo>
                    <a:pt x="512" y="744"/>
                  </a:lnTo>
                  <a:lnTo>
                    <a:pt x="536" y="792"/>
                  </a:lnTo>
                  <a:lnTo>
                    <a:pt x="560" y="800"/>
                  </a:lnTo>
                  <a:lnTo>
                    <a:pt x="576" y="792"/>
                  </a:lnTo>
                  <a:lnTo>
                    <a:pt x="608" y="736"/>
                  </a:lnTo>
                  <a:lnTo>
                    <a:pt x="624" y="672"/>
                  </a:lnTo>
                  <a:lnTo>
                    <a:pt x="632" y="616"/>
                  </a:lnTo>
                  <a:lnTo>
                    <a:pt x="656" y="592"/>
                  </a:lnTo>
                  <a:lnTo>
                    <a:pt x="696" y="608"/>
                  </a:lnTo>
                  <a:lnTo>
                    <a:pt x="744" y="672"/>
                  </a:lnTo>
                  <a:lnTo>
                    <a:pt x="784" y="656"/>
                  </a:lnTo>
                  <a:lnTo>
                    <a:pt x="816" y="624"/>
                  </a:lnTo>
                  <a:lnTo>
                    <a:pt x="864" y="584"/>
                  </a:lnTo>
                  <a:lnTo>
                    <a:pt x="888" y="584"/>
                  </a:lnTo>
                  <a:lnTo>
                    <a:pt x="928" y="616"/>
                  </a:lnTo>
                  <a:lnTo>
                    <a:pt x="944" y="648"/>
                  </a:lnTo>
                  <a:lnTo>
                    <a:pt x="960" y="656"/>
                  </a:lnTo>
                  <a:lnTo>
                    <a:pt x="1000" y="648"/>
                  </a:lnTo>
                </a:path>
              </a:pathLst>
            </a:custGeom>
            <a:noFill/>
            <a:ln w="50800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03" name="Freeform 31">
              <a:extLst>
                <a:ext uri="{FF2B5EF4-FFF2-40B4-BE49-F238E27FC236}">
                  <a16:creationId xmlns:a16="http://schemas.microsoft.com/office/drawing/2014/main" id="{9DBF96B9-5329-42A1-97ED-DE66F27B4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4888" y="3619500"/>
              <a:ext cx="1512888" cy="1271588"/>
            </a:xfrm>
            <a:custGeom>
              <a:avLst/>
              <a:gdLst>
                <a:gd name="T0" fmla="*/ 0 w 953"/>
                <a:gd name="T1" fmla="*/ 2147483647 h 801"/>
                <a:gd name="T2" fmla="*/ 2147483647 w 953"/>
                <a:gd name="T3" fmla="*/ 2147483647 h 801"/>
                <a:gd name="T4" fmla="*/ 2147483647 w 953"/>
                <a:gd name="T5" fmla="*/ 2147483647 h 801"/>
                <a:gd name="T6" fmla="*/ 2147483647 w 953"/>
                <a:gd name="T7" fmla="*/ 2147483647 h 801"/>
                <a:gd name="T8" fmla="*/ 2147483647 w 953"/>
                <a:gd name="T9" fmla="*/ 2147483647 h 801"/>
                <a:gd name="T10" fmla="*/ 2147483647 w 953"/>
                <a:gd name="T11" fmla="*/ 2147483647 h 801"/>
                <a:gd name="T12" fmla="*/ 2147483647 w 953"/>
                <a:gd name="T13" fmla="*/ 2147483647 h 801"/>
                <a:gd name="T14" fmla="*/ 2147483647 w 953"/>
                <a:gd name="T15" fmla="*/ 2147483647 h 801"/>
                <a:gd name="T16" fmla="*/ 2147483647 w 953"/>
                <a:gd name="T17" fmla="*/ 2147483647 h 801"/>
                <a:gd name="T18" fmla="*/ 2147483647 w 953"/>
                <a:gd name="T19" fmla="*/ 2147483647 h 801"/>
                <a:gd name="T20" fmla="*/ 2147483647 w 953"/>
                <a:gd name="T21" fmla="*/ 0 h 801"/>
                <a:gd name="T22" fmla="*/ 2147483647 w 953"/>
                <a:gd name="T23" fmla="*/ 2147483647 h 801"/>
                <a:gd name="T24" fmla="*/ 2147483647 w 953"/>
                <a:gd name="T25" fmla="*/ 2147483647 h 801"/>
                <a:gd name="T26" fmla="*/ 2147483647 w 953"/>
                <a:gd name="T27" fmla="*/ 2147483647 h 801"/>
                <a:gd name="T28" fmla="*/ 2147483647 w 953"/>
                <a:gd name="T29" fmla="*/ 2147483647 h 801"/>
                <a:gd name="T30" fmla="*/ 2147483647 w 953"/>
                <a:gd name="T31" fmla="*/ 2147483647 h 801"/>
                <a:gd name="T32" fmla="*/ 2147483647 w 953"/>
                <a:gd name="T33" fmla="*/ 2147483647 h 801"/>
                <a:gd name="T34" fmla="*/ 2147483647 w 953"/>
                <a:gd name="T35" fmla="*/ 2147483647 h 801"/>
                <a:gd name="T36" fmla="*/ 2147483647 w 953"/>
                <a:gd name="T37" fmla="*/ 2147483647 h 801"/>
                <a:gd name="T38" fmla="*/ 2147483647 w 953"/>
                <a:gd name="T39" fmla="*/ 2147483647 h 801"/>
                <a:gd name="T40" fmla="*/ 2147483647 w 953"/>
                <a:gd name="T41" fmla="*/ 2147483647 h 801"/>
                <a:gd name="T42" fmla="*/ 2147483647 w 953"/>
                <a:gd name="T43" fmla="*/ 2147483647 h 801"/>
                <a:gd name="T44" fmla="*/ 2147483647 w 953"/>
                <a:gd name="T45" fmla="*/ 2147483647 h 801"/>
                <a:gd name="T46" fmla="*/ 2147483647 w 953"/>
                <a:gd name="T47" fmla="*/ 2147483647 h 801"/>
                <a:gd name="T48" fmla="*/ 2147483647 w 953"/>
                <a:gd name="T49" fmla="*/ 2147483647 h 801"/>
                <a:gd name="T50" fmla="*/ 2147483647 w 953"/>
                <a:gd name="T51" fmla="*/ 2147483647 h 801"/>
                <a:gd name="T52" fmla="*/ 2147483647 w 953"/>
                <a:gd name="T53" fmla="*/ 2147483647 h 801"/>
                <a:gd name="T54" fmla="*/ 2147483647 w 953"/>
                <a:gd name="T55" fmla="*/ 2147483647 h 801"/>
                <a:gd name="T56" fmla="*/ 2147483647 w 953"/>
                <a:gd name="T57" fmla="*/ 2147483647 h 801"/>
                <a:gd name="T58" fmla="*/ 2147483647 w 953"/>
                <a:gd name="T59" fmla="*/ 2147483647 h 801"/>
                <a:gd name="T60" fmla="*/ 2147483647 w 953"/>
                <a:gd name="T61" fmla="*/ 2147483647 h 801"/>
                <a:gd name="T62" fmla="*/ 2147483647 w 953"/>
                <a:gd name="T63" fmla="*/ 2147483647 h 801"/>
                <a:gd name="T64" fmla="*/ 2147483647 w 953"/>
                <a:gd name="T65" fmla="*/ 2147483647 h 801"/>
                <a:gd name="T66" fmla="*/ 2147483647 w 953"/>
                <a:gd name="T67" fmla="*/ 2147483647 h 801"/>
                <a:gd name="T68" fmla="*/ 2147483647 w 953"/>
                <a:gd name="T69" fmla="*/ 2147483647 h 8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53"/>
                <a:gd name="T106" fmla="*/ 0 h 801"/>
                <a:gd name="T107" fmla="*/ 953 w 953"/>
                <a:gd name="T108" fmla="*/ 801 h 8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53" h="801">
                  <a:moveTo>
                    <a:pt x="0" y="672"/>
                  </a:moveTo>
                  <a:lnTo>
                    <a:pt x="64" y="656"/>
                  </a:lnTo>
                  <a:lnTo>
                    <a:pt x="96" y="640"/>
                  </a:lnTo>
                  <a:lnTo>
                    <a:pt x="112" y="584"/>
                  </a:lnTo>
                  <a:lnTo>
                    <a:pt x="128" y="496"/>
                  </a:lnTo>
                  <a:lnTo>
                    <a:pt x="152" y="328"/>
                  </a:lnTo>
                  <a:lnTo>
                    <a:pt x="192" y="160"/>
                  </a:lnTo>
                  <a:lnTo>
                    <a:pt x="216" y="72"/>
                  </a:lnTo>
                  <a:lnTo>
                    <a:pt x="232" y="32"/>
                  </a:lnTo>
                  <a:lnTo>
                    <a:pt x="272" y="8"/>
                  </a:lnTo>
                  <a:lnTo>
                    <a:pt x="304" y="0"/>
                  </a:lnTo>
                  <a:lnTo>
                    <a:pt x="360" y="32"/>
                  </a:lnTo>
                  <a:lnTo>
                    <a:pt x="376" y="88"/>
                  </a:lnTo>
                  <a:lnTo>
                    <a:pt x="408" y="184"/>
                  </a:lnTo>
                  <a:lnTo>
                    <a:pt x="424" y="280"/>
                  </a:lnTo>
                  <a:lnTo>
                    <a:pt x="440" y="408"/>
                  </a:lnTo>
                  <a:lnTo>
                    <a:pt x="472" y="592"/>
                  </a:lnTo>
                  <a:lnTo>
                    <a:pt x="488" y="744"/>
                  </a:lnTo>
                  <a:lnTo>
                    <a:pt x="504" y="792"/>
                  </a:lnTo>
                  <a:lnTo>
                    <a:pt x="544" y="800"/>
                  </a:lnTo>
                  <a:lnTo>
                    <a:pt x="552" y="792"/>
                  </a:lnTo>
                  <a:lnTo>
                    <a:pt x="576" y="736"/>
                  </a:lnTo>
                  <a:lnTo>
                    <a:pt x="592" y="672"/>
                  </a:lnTo>
                  <a:lnTo>
                    <a:pt x="608" y="616"/>
                  </a:lnTo>
                  <a:lnTo>
                    <a:pt x="624" y="592"/>
                  </a:lnTo>
                  <a:lnTo>
                    <a:pt x="664" y="608"/>
                  </a:lnTo>
                  <a:lnTo>
                    <a:pt x="712" y="672"/>
                  </a:lnTo>
                  <a:lnTo>
                    <a:pt x="744" y="656"/>
                  </a:lnTo>
                  <a:lnTo>
                    <a:pt x="784" y="624"/>
                  </a:lnTo>
                  <a:lnTo>
                    <a:pt x="824" y="584"/>
                  </a:lnTo>
                  <a:lnTo>
                    <a:pt x="856" y="584"/>
                  </a:lnTo>
                  <a:lnTo>
                    <a:pt x="880" y="616"/>
                  </a:lnTo>
                  <a:lnTo>
                    <a:pt x="896" y="648"/>
                  </a:lnTo>
                  <a:lnTo>
                    <a:pt x="928" y="656"/>
                  </a:lnTo>
                  <a:lnTo>
                    <a:pt x="952" y="648"/>
                  </a:lnTo>
                </a:path>
              </a:pathLst>
            </a:custGeom>
            <a:noFill/>
            <a:ln w="50800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04" name="Freeform 32">
              <a:extLst>
                <a:ext uri="{FF2B5EF4-FFF2-40B4-BE49-F238E27FC236}">
                  <a16:creationId xmlns:a16="http://schemas.microsoft.com/office/drawing/2014/main" id="{C6D39F02-FAB1-42A3-9CA6-A47EEB3A5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5388" y="3632200"/>
              <a:ext cx="1538288" cy="1271588"/>
            </a:xfrm>
            <a:custGeom>
              <a:avLst/>
              <a:gdLst>
                <a:gd name="T0" fmla="*/ 0 w 969"/>
                <a:gd name="T1" fmla="*/ 2147483647 h 801"/>
                <a:gd name="T2" fmla="*/ 2147483647 w 969"/>
                <a:gd name="T3" fmla="*/ 2147483647 h 801"/>
                <a:gd name="T4" fmla="*/ 2147483647 w 969"/>
                <a:gd name="T5" fmla="*/ 2147483647 h 801"/>
                <a:gd name="T6" fmla="*/ 2147483647 w 969"/>
                <a:gd name="T7" fmla="*/ 2147483647 h 801"/>
                <a:gd name="T8" fmla="*/ 2147483647 w 969"/>
                <a:gd name="T9" fmla="*/ 2147483647 h 801"/>
                <a:gd name="T10" fmla="*/ 2147483647 w 969"/>
                <a:gd name="T11" fmla="*/ 2147483647 h 801"/>
                <a:gd name="T12" fmla="*/ 2147483647 w 969"/>
                <a:gd name="T13" fmla="*/ 2147483647 h 801"/>
                <a:gd name="T14" fmla="*/ 2147483647 w 969"/>
                <a:gd name="T15" fmla="*/ 2147483647 h 801"/>
                <a:gd name="T16" fmla="*/ 2147483647 w 969"/>
                <a:gd name="T17" fmla="*/ 2147483647 h 801"/>
                <a:gd name="T18" fmla="*/ 2147483647 w 969"/>
                <a:gd name="T19" fmla="*/ 2147483647 h 801"/>
                <a:gd name="T20" fmla="*/ 2147483647 w 969"/>
                <a:gd name="T21" fmla="*/ 0 h 801"/>
                <a:gd name="T22" fmla="*/ 2147483647 w 969"/>
                <a:gd name="T23" fmla="*/ 2147483647 h 801"/>
                <a:gd name="T24" fmla="*/ 2147483647 w 969"/>
                <a:gd name="T25" fmla="*/ 2147483647 h 801"/>
                <a:gd name="T26" fmla="*/ 2147483647 w 969"/>
                <a:gd name="T27" fmla="*/ 2147483647 h 801"/>
                <a:gd name="T28" fmla="*/ 2147483647 w 969"/>
                <a:gd name="T29" fmla="*/ 2147483647 h 801"/>
                <a:gd name="T30" fmla="*/ 2147483647 w 969"/>
                <a:gd name="T31" fmla="*/ 2147483647 h 801"/>
                <a:gd name="T32" fmla="*/ 2147483647 w 969"/>
                <a:gd name="T33" fmla="*/ 2147483647 h 801"/>
                <a:gd name="T34" fmla="*/ 2147483647 w 969"/>
                <a:gd name="T35" fmla="*/ 2147483647 h 801"/>
                <a:gd name="T36" fmla="*/ 2147483647 w 969"/>
                <a:gd name="T37" fmla="*/ 2147483647 h 801"/>
                <a:gd name="T38" fmla="*/ 2147483647 w 969"/>
                <a:gd name="T39" fmla="*/ 2147483647 h 801"/>
                <a:gd name="T40" fmla="*/ 2147483647 w 969"/>
                <a:gd name="T41" fmla="*/ 2147483647 h 801"/>
                <a:gd name="T42" fmla="*/ 2147483647 w 969"/>
                <a:gd name="T43" fmla="*/ 2147483647 h 801"/>
                <a:gd name="T44" fmla="*/ 2147483647 w 969"/>
                <a:gd name="T45" fmla="*/ 2147483647 h 801"/>
                <a:gd name="T46" fmla="*/ 2147483647 w 969"/>
                <a:gd name="T47" fmla="*/ 2147483647 h 801"/>
                <a:gd name="T48" fmla="*/ 2147483647 w 969"/>
                <a:gd name="T49" fmla="*/ 2147483647 h 801"/>
                <a:gd name="T50" fmla="*/ 2147483647 w 969"/>
                <a:gd name="T51" fmla="*/ 2147483647 h 801"/>
                <a:gd name="T52" fmla="*/ 2147483647 w 969"/>
                <a:gd name="T53" fmla="*/ 2147483647 h 801"/>
                <a:gd name="T54" fmla="*/ 2147483647 w 969"/>
                <a:gd name="T55" fmla="*/ 2147483647 h 801"/>
                <a:gd name="T56" fmla="*/ 2147483647 w 969"/>
                <a:gd name="T57" fmla="*/ 2147483647 h 801"/>
                <a:gd name="T58" fmla="*/ 2147483647 w 969"/>
                <a:gd name="T59" fmla="*/ 2147483647 h 801"/>
                <a:gd name="T60" fmla="*/ 2147483647 w 969"/>
                <a:gd name="T61" fmla="*/ 2147483647 h 801"/>
                <a:gd name="T62" fmla="*/ 2147483647 w 969"/>
                <a:gd name="T63" fmla="*/ 2147483647 h 801"/>
                <a:gd name="T64" fmla="*/ 2147483647 w 969"/>
                <a:gd name="T65" fmla="*/ 2147483647 h 801"/>
                <a:gd name="T66" fmla="*/ 2147483647 w 969"/>
                <a:gd name="T67" fmla="*/ 2147483647 h 801"/>
                <a:gd name="T68" fmla="*/ 2147483647 w 969"/>
                <a:gd name="T69" fmla="*/ 2147483647 h 8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9"/>
                <a:gd name="T106" fmla="*/ 0 h 801"/>
                <a:gd name="T107" fmla="*/ 969 w 969"/>
                <a:gd name="T108" fmla="*/ 801 h 80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9" h="801">
                  <a:moveTo>
                    <a:pt x="0" y="672"/>
                  </a:moveTo>
                  <a:lnTo>
                    <a:pt x="56" y="664"/>
                  </a:lnTo>
                  <a:lnTo>
                    <a:pt x="88" y="640"/>
                  </a:lnTo>
                  <a:lnTo>
                    <a:pt x="104" y="584"/>
                  </a:lnTo>
                  <a:lnTo>
                    <a:pt x="120" y="504"/>
                  </a:lnTo>
                  <a:lnTo>
                    <a:pt x="152" y="328"/>
                  </a:lnTo>
                  <a:lnTo>
                    <a:pt x="192" y="168"/>
                  </a:lnTo>
                  <a:lnTo>
                    <a:pt x="208" y="80"/>
                  </a:lnTo>
                  <a:lnTo>
                    <a:pt x="240" y="32"/>
                  </a:lnTo>
                  <a:lnTo>
                    <a:pt x="264" y="16"/>
                  </a:lnTo>
                  <a:lnTo>
                    <a:pt x="312" y="0"/>
                  </a:lnTo>
                  <a:lnTo>
                    <a:pt x="352" y="32"/>
                  </a:lnTo>
                  <a:lnTo>
                    <a:pt x="384" y="88"/>
                  </a:lnTo>
                  <a:lnTo>
                    <a:pt x="408" y="184"/>
                  </a:lnTo>
                  <a:lnTo>
                    <a:pt x="424" y="288"/>
                  </a:lnTo>
                  <a:lnTo>
                    <a:pt x="448" y="416"/>
                  </a:lnTo>
                  <a:lnTo>
                    <a:pt x="472" y="600"/>
                  </a:lnTo>
                  <a:lnTo>
                    <a:pt x="488" y="752"/>
                  </a:lnTo>
                  <a:lnTo>
                    <a:pt x="504" y="792"/>
                  </a:lnTo>
                  <a:lnTo>
                    <a:pt x="536" y="800"/>
                  </a:lnTo>
                  <a:lnTo>
                    <a:pt x="552" y="792"/>
                  </a:lnTo>
                  <a:lnTo>
                    <a:pt x="576" y="736"/>
                  </a:lnTo>
                  <a:lnTo>
                    <a:pt x="600" y="672"/>
                  </a:lnTo>
                  <a:lnTo>
                    <a:pt x="608" y="616"/>
                  </a:lnTo>
                  <a:lnTo>
                    <a:pt x="632" y="600"/>
                  </a:lnTo>
                  <a:lnTo>
                    <a:pt x="672" y="608"/>
                  </a:lnTo>
                  <a:lnTo>
                    <a:pt x="712" y="672"/>
                  </a:lnTo>
                  <a:lnTo>
                    <a:pt x="760" y="664"/>
                  </a:lnTo>
                  <a:lnTo>
                    <a:pt x="784" y="632"/>
                  </a:lnTo>
                  <a:lnTo>
                    <a:pt x="832" y="584"/>
                  </a:lnTo>
                  <a:lnTo>
                    <a:pt x="864" y="584"/>
                  </a:lnTo>
                  <a:lnTo>
                    <a:pt x="896" y="616"/>
                  </a:lnTo>
                  <a:lnTo>
                    <a:pt x="912" y="648"/>
                  </a:lnTo>
                  <a:lnTo>
                    <a:pt x="936" y="664"/>
                  </a:lnTo>
                  <a:lnTo>
                    <a:pt x="968" y="648"/>
                  </a:lnTo>
                </a:path>
              </a:pathLst>
            </a:custGeom>
            <a:noFill/>
            <a:ln w="50800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9C0A50-AAFF-024D-EF87-A0B09E9747A9}"/>
              </a:ext>
            </a:extLst>
          </p:cNvPr>
          <p:cNvGrpSpPr/>
          <p:nvPr/>
        </p:nvGrpSpPr>
        <p:grpSpPr>
          <a:xfrm>
            <a:off x="3706371" y="268081"/>
            <a:ext cx="5499054" cy="581597"/>
            <a:chOff x="3698796" y="397325"/>
            <a:chExt cx="5499054" cy="581597"/>
          </a:xfrm>
        </p:grpSpPr>
        <p:sp>
          <p:nvSpPr>
            <p:cNvPr id="4" name="AutoShape 10">
              <a:extLst>
                <a:ext uri="{FF2B5EF4-FFF2-40B4-BE49-F238E27FC236}">
                  <a16:creationId xmlns:a16="http://schemas.microsoft.com/office/drawing/2014/main" id="{4A4E82AA-F4BD-C48C-2A64-2C7FBA20A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796" y="416509"/>
              <a:ext cx="4770174" cy="460431"/>
            </a:xfrm>
            <a:prstGeom prst="roundRect">
              <a:avLst>
                <a:gd name="adj" fmla="val 23801"/>
              </a:avLst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65EE52D4-CA50-3B1B-A843-AE4FDC2D5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659" y="397325"/>
              <a:ext cx="5319191" cy="58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ANALISI  DI  FOURIER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44662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D87BD79-4FBD-4A0C-95FF-0301703C3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012" y="159031"/>
            <a:ext cx="8820890" cy="6567201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AAAAA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11" name="Line 3">
            <a:extLst>
              <a:ext uri="{FF2B5EF4-FFF2-40B4-BE49-F238E27FC236}">
                <a16:creationId xmlns:a16="http://schemas.microsoft.com/office/drawing/2014/main" id="{A8EB9372-2463-493F-8FEC-2DA22B3F4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29" y="763346"/>
            <a:ext cx="0" cy="242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>
            <a:outerShdw dist="161645" dir="2700000" algn="ctr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32D88EBE-9BD5-4B77-A17C-2C34F4A8D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438" y="720938"/>
            <a:ext cx="278682" cy="16963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61645" dir="2700000" algn="ctr" rotWithShape="0">
              <a:srgbClr val="FFFF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F26FDE3A-5335-4022-9E4C-E68BD3396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528" y="6615668"/>
            <a:ext cx="95721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D.S.  </a:t>
            </a:r>
            <a:r>
              <a:rPr lang="en-GB" altLang="it-IT" sz="1145">
                <a:solidFill>
                  <a:srgbClr val="000000"/>
                </a:solidFill>
              </a:rPr>
              <a:t> nov.99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6B391EA-C1B4-4526-A56D-83A8FEDB5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6591434"/>
            <a:ext cx="295645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ANALISI  ARMONICA</a:t>
            </a:r>
          </a:p>
        </p:txBody>
      </p:sp>
      <p:sp>
        <p:nvSpPr>
          <p:cNvPr id="17415" name="Rectangle 8">
            <a:extLst>
              <a:ext uri="{FF2B5EF4-FFF2-40B4-BE49-F238E27FC236}">
                <a16:creationId xmlns:a16="http://schemas.microsoft.com/office/drawing/2014/main" id="{B3052713-B169-4639-A4AD-428426904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079" y="230216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16" name="Rectangle 9">
            <a:extLst>
              <a:ext uri="{FF2B5EF4-FFF2-40B4-BE49-F238E27FC236}">
                <a16:creationId xmlns:a16="http://schemas.microsoft.com/office/drawing/2014/main" id="{64822F47-041E-4257-9E42-F9F0640D7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344" y="218099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17" name="Rectangle 10">
            <a:extLst>
              <a:ext uri="{FF2B5EF4-FFF2-40B4-BE49-F238E27FC236}">
                <a16:creationId xmlns:a16="http://schemas.microsoft.com/office/drawing/2014/main" id="{F45575B2-65FA-492C-ACEC-D7CA427FE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684" y="6530852"/>
            <a:ext cx="363498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10</a:t>
            </a:r>
          </a:p>
        </p:txBody>
      </p:sp>
      <p:grpSp>
        <p:nvGrpSpPr>
          <p:cNvPr id="17420" name="Group 15">
            <a:extLst>
              <a:ext uri="{FF2B5EF4-FFF2-40B4-BE49-F238E27FC236}">
                <a16:creationId xmlns:a16="http://schemas.microsoft.com/office/drawing/2014/main" id="{D2C0AD1C-4620-450D-9488-2571AB72C6C6}"/>
              </a:ext>
            </a:extLst>
          </p:cNvPr>
          <p:cNvGrpSpPr>
            <a:grpSpLocks/>
          </p:cNvGrpSpPr>
          <p:nvPr/>
        </p:nvGrpSpPr>
        <p:grpSpPr bwMode="auto">
          <a:xfrm>
            <a:off x="9955140" y="290799"/>
            <a:ext cx="617947" cy="484664"/>
            <a:chOff x="5552" y="192"/>
            <a:chExt cx="408" cy="320"/>
          </a:xfrm>
        </p:grpSpPr>
        <p:sp>
          <p:nvSpPr>
            <p:cNvPr id="17461" name="Oval 13">
              <a:extLst>
                <a:ext uri="{FF2B5EF4-FFF2-40B4-BE49-F238E27FC236}">
                  <a16:creationId xmlns:a16="http://schemas.microsoft.com/office/drawing/2014/main" id="{65A467A1-8A82-4FD9-BBAA-FFAB909A4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" y="208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7462" name="Rectangle 14">
              <a:extLst>
                <a:ext uri="{FF2B5EF4-FFF2-40B4-BE49-F238E27FC236}">
                  <a16:creationId xmlns:a16="http://schemas.microsoft.com/office/drawing/2014/main" id="{C46A2044-A92D-49ED-88F7-7F9177B82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6" y="192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9</a:t>
              </a:r>
            </a:p>
          </p:txBody>
        </p:sp>
      </p:grpSp>
      <p:sp>
        <p:nvSpPr>
          <p:cNvPr id="17421" name="Rectangle 16">
            <a:extLst>
              <a:ext uri="{FF2B5EF4-FFF2-40B4-BE49-F238E27FC236}">
                <a16:creationId xmlns:a16="http://schemas.microsoft.com/office/drawing/2014/main" id="{7DCE0499-1C7C-4ED6-97AE-715920F7A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7408" y="5779622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22" name="Rectangle 17">
            <a:extLst>
              <a:ext uri="{FF2B5EF4-FFF2-40B4-BE49-F238E27FC236}">
                <a16:creationId xmlns:a16="http://schemas.microsoft.com/office/drawing/2014/main" id="{E3E173E1-8F1B-4460-89DE-336CD65C9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740" y="1042028"/>
            <a:ext cx="6530852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3300AA"/>
                </a:solidFill>
              </a:rPr>
              <a:t>Esempio 1:</a:t>
            </a:r>
            <a:r>
              <a:rPr lang="en-GB" altLang="it-IT" sz="2862" b="1">
                <a:solidFill>
                  <a:srgbClr val="0000FF"/>
                </a:solidFill>
              </a:rPr>
              <a:t> </a:t>
            </a:r>
            <a:r>
              <a:rPr lang="en-GB" altLang="it-IT" sz="2862" b="1">
                <a:solidFill>
                  <a:srgbClr val="000080"/>
                </a:solidFill>
              </a:rPr>
              <a:t>portata Q = Q(t) del sangue in aorta</a:t>
            </a:r>
          </a:p>
        </p:txBody>
      </p:sp>
      <p:sp>
        <p:nvSpPr>
          <p:cNvPr id="17423" name="Rectangle 18">
            <a:extLst>
              <a:ext uri="{FF2B5EF4-FFF2-40B4-BE49-F238E27FC236}">
                <a16:creationId xmlns:a16="http://schemas.microsoft.com/office/drawing/2014/main" id="{52AD3020-FD4B-408B-91D0-5C31174F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405" y="3489583"/>
            <a:ext cx="763346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7424" name="Rectangle 19">
            <a:extLst>
              <a:ext uri="{FF2B5EF4-FFF2-40B4-BE49-F238E27FC236}">
                <a16:creationId xmlns:a16="http://schemas.microsoft.com/office/drawing/2014/main" id="{9260225D-5D67-4D90-97B4-EC562D0FF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405" y="3101852"/>
            <a:ext cx="763346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150</a:t>
            </a:r>
          </a:p>
        </p:txBody>
      </p:sp>
      <p:sp>
        <p:nvSpPr>
          <p:cNvPr id="17425" name="Line 20">
            <a:extLst>
              <a:ext uri="{FF2B5EF4-FFF2-40B4-BE49-F238E27FC236}">
                <a16:creationId xmlns:a16="http://schemas.microsoft.com/office/drawing/2014/main" id="{D051895E-F12C-4D0A-8592-76CEBBADB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4136" y="4095413"/>
            <a:ext cx="557364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grpSp>
        <p:nvGrpSpPr>
          <p:cNvPr id="17426" name="Group 23">
            <a:extLst>
              <a:ext uri="{FF2B5EF4-FFF2-40B4-BE49-F238E27FC236}">
                <a16:creationId xmlns:a16="http://schemas.microsoft.com/office/drawing/2014/main" id="{5CB1E51B-17C1-4F1A-9439-52B3D711D831}"/>
              </a:ext>
            </a:extLst>
          </p:cNvPr>
          <p:cNvGrpSpPr>
            <a:grpSpLocks/>
          </p:cNvGrpSpPr>
          <p:nvPr/>
        </p:nvGrpSpPr>
        <p:grpSpPr bwMode="auto">
          <a:xfrm>
            <a:off x="3981652" y="3295717"/>
            <a:ext cx="1528208" cy="1249526"/>
            <a:chOff x="1608" y="2176"/>
            <a:chExt cx="1009" cy="825"/>
          </a:xfrm>
        </p:grpSpPr>
        <p:sp>
          <p:nvSpPr>
            <p:cNvPr id="17459" name="Freeform 21">
              <a:extLst>
                <a:ext uri="{FF2B5EF4-FFF2-40B4-BE49-F238E27FC236}">
                  <a16:creationId xmlns:a16="http://schemas.microsoft.com/office/drawing/2014/main" id="{ED950048-3494-49B4-9EE8-EAE1BDDC9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2304"/>
              <a:ext cx="185" cy="553"/>
            </a:xfrm>
            <a:custGeom>
              <a:avLst/>
              <a:gdLst>
                <a:gd name="T0" fmla="*/ 0 w 185"/>
                <a:gd name="T1" fmla="*/ 552 h 553"/>
                <a:gd name="T2" fmla="*/ 40 w 185"/>
                <a:gd name="T3" fmla="*/ 528 h 553"/>
                <a:gd name="T4" fmla="*/ 72 w 185"/>
                <a:gd name="T5" fmla="*/ 496 h 553"/>
                <a:gd name="T6" fmla="*/ 88 w 185"/>
                <a:gd name="T7" fmla="*/ 464 h 553"/>
                <a:gd name="T8" fmla="*/ 112 w 185"/>
                <a:gd name="T9" fmla="*/ 368 h 553"/>
                <a:gd name="T10" fmla="*/ 128 w 185"/>
                <a:gd name="T11" fmla="*/ 200 h 553"/>
                <a:gd name="T12" fmla="*/ 128 w 185"/>
                <a:gd name="T13" fmla="*/ 208 h 553"/>
                <a:gd name="T14" fmla="*/ 176 w 185"/>
                <a:gd name="T15" fmla="*/ 0 h 553"/>
                <a:gd name="T16" fmla="*/ 184 w 185"/>
                <a:gd name="T17" fmla="*/ 0 h 5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5"/>
                <a:gd name="T28" fmla="*/ 0 h 553"/>
                <a:gd name="T29" fmla="*/ 185 w 185"/>
                <a:gd name="T30" fmla="*/ 553 h 5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5" h="553">
                  <a:moveTo>
                    <a:pt x="0" y="552"/>
                  </a:moveTo>
                  <a:lnTo>
                    <a:pt x="40" y="528"/>
                  </a:lnTo>
                  <a:lnTo>
                    <a:pt x="72" y="496"/>
                  </a:lnTo>
                  <a:lnTo>
                    <a:pt x="88" y="464"/>
                  </a:lnTo>
                  <a:lnTo>
                    <a:pt x="112" y="368"/>
                  </a:lnTo>
                  <a:lnTo>
                    <a:pt x="128" y="200"/>
                  </a:lnTo>
                  <a:lnTo>
                    <a:pt x="128" y="208"/>
                  </a:lnTo>
                  <a:lnTo>
                    <a:pt x="176" y="0"/>
                  </a:lnTo>
                  <a:lnTo>
                    <a:pt x="184" y="0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7460" name="Freeform 22">
              <a:extLst>
                <a:ext uri="{FF2B5EF4-FFF2-40B4-BE49-F238E27FC236}">
                  <a16:creationId xmlns:a16="http://schemas.microsoft.com/office/drawing/2014/main" id="{297CEA3E-05B6-4763-95F8-A0C5BC16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" y="2176"/>
              <a:ext cx="833" cy="825"/>
            </a:xfrm>
            <a:custGeom>
              <a:avLst/>
              <a:gdLst>
                <a:gd name="T0" fmla="*/ 0 w 833"/>
                <a:gd name="T1" fmla="*/ 120 h 825"/>
                <a:gd name="T2" fmla="*/ 16 w 833"/>
                <a:gd name="T3" fmla="*/ 56 h 825"/>
                <a:gd name="T4" fmla="*/ 40 w 833"/>
                <a:gd name="T5" fmla="*/ 24 h 825"/>
                <a:gd name="T6" fmla="*/ 80 w 833"/>
                <a:gd name="T7" fmla="*/ 0 h 825"/>
                <a:gd name="T8" fmla="*/ 112 w 833"/>
                <a:gd name="T9" fmla="*/ 0 h 825"/>
                <a:gd name="T10" fmla="*/ 160 w 833"/>
                <a:gd name="T11" fmla="*/ 24 h 825"/>
                <a:gd name="T12" fmla="*/ 184 w 833"/>
                <a:gd name="T13" fmla="*/ 72 h 825"/>
                <a:gd name="T14" fmla="*/ 224 w 833"/>
                <a:gd name="T15" fmla="*/ 176 h 825"/>
                <a:gd name="T16" fmla="*/ 240 w 833"/>
                <a:gd name="T17" fmla="*/ 272 h 825"/>
                <a:gd name="T18" fmla="*/ 256 w 833"/>
                <a:gd name="T19" fmla="*/ 392 h 825"/>
                <a:gd name="T20" fmla="*/ 288 w 833"/>
                <a:gd name="T21" fmla="*/ 552 h 825"/>
                <a:gd name="T22" fmla="*/ 304 w 833"/>
                <a:gd name="T23" fmla="*/ 704 h 825"/>
                <a:gd name="T24" fmla="*/ 336 w 833"/>
                <a:gd name="T25" fmla="*/ 768 h 825"/>
                <a:gd name="T26" fmla="*/ 368 w 833"/>
                <a:gd name="T27" fmla="*/ 800 h 825"/>
                <a:gd name="T28" fmla="*/ 400 w 833"/>
                <a:gd name="T29" fmla="*/ 824 h 825"/>
                <a:gd name="T30" fmla="*/ 432 w 833"/>
                <a:gd name="T31" fmla="*/ 808 h 825"/>
                <a:gd name="T32" fmla="*/ 464 w 833"/>
                <a:gd name="T33" fmla="*/ 768 h 825"/>
                <a:gd name="T34" fmla="*/ 488 w 833"/>
                <a:gd name="T35" fmla="*/ 712 h 825"/>
                <a:gd name="T36" fmla="*/ 520 w 833"/>
                <a:gd name="T37" fmla="*/ 648 h 825"/>
                <a:gd name="T38" fmla="*/ 568 w 833"/>
                <a:gd name="T39" fmla="*/ 616 h 825"/>
                <a:gd name="T40" fmla="*/ 592 w 833"/>
                <a:gd name="T41" fmla="*/ 608 h 825"/>
                <a:gd name="T42" fmla="*/ 624 w 833"/>
                <a:gd name="T43" fmla="*/ 608 h 825"/>
                <a:gd name="T44" fmla="*/ 656 w 833"/>
                <a:gd name="T45" fmla="*/ 624 h 825"/>
                <a:gd name="T46" fmla="*/ 688 w 833"/>
                <a:gd name="T47" fmla="*/ 656 h 825"/>
                <a:gd name="T48" fmla="*/ 712 w 833"/>
                <a:gd name="T49" fmla="*/ 704 h 825"/>
                <a:gd name="T50" fmla="*/ 736 w 833"/>
                <a:gd name="T51" fmla="*/ 712 h 825"/>
                <a:gd name="T52" fmla="*/ 776 w 833"/>
                <a:gd name="T53" fmla="*/ 712 h 825"/>
                <a:gd name="T54" fmla="*/ 816 w 833"/>
                <a:gd name="T55" fmla="*/ 688 h 825"/>
                <a:gd name="T56" fmla="*/ 832 w 833"/>
                <a:gd name="T57" fmla="*/ 672 h 8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33"/>
                <a:gd name="T88" fmla="*/ 0 h 825"/>
                <a:gd name="T89" fmla="*/ 833 w 833"/>
                <a:gd name="T90" fmla="*/ 825 h 8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33" h="825">
                  <a:moveTo>
                    <a:pt x="0" y="120"/>
                  </a:moveTo>
                  <a:lnTo>
                    <a:pt x="16" y="56"/>
                  </a:lnTo>
                  <a:lnTo>
                    <a:pt x="40" y="24"/>
                  </a:lnTo>
                  <a:lnTo>
                    <a:pt x="80" y="0"/>
                  </a:lnTo>
                  <a:lnTo>
                    <a:pt x="112" y="0"/>
                  </a:lnTo>
                  <a:lnTo>
                    <a:pt x="160" y="24"/>
                  </a:lnTo>
                  <a:lnTo>
                    <a:pt x="184" y="72"/>
                  </a:lnTo>
                  <a:lnTo>
                    <a:pt x="224" y="176"/>
                  </a:lnTo>
                  <a:lnTo>
                    <a:pt x="240" y="272"/>
                  </a:lnTo>
                  <a:lnTo>
                    <a:pt x="256" y="392"/>
                  </a:lnTo>
                  <a:lnTo>
                    <a:pt x="288" y="552"/>
                  </a:lnTo>
                  <a:lnTo>
                    <a:pt x="304" y="704"/>
                  </a:lnTo>
                  <a:lnTo>
                    <a:pt x="336" y="768"/>
                  </a:lnTo>
                  <a:lnTo>
                    <a:pt x="368" y="800"/>
                  </a:lnTo>
                  <a:lnTo>
                    <a:pt x="400" y="824"/>
                  </a:lnTo>
                  <a:lnTo>
                    <a:pt x="432" y="808"/>
                  </a:lnTo>
                  <a:lnTo>
                    <a:pt x="464" y="768"/>
                  </a:lnTo>
                  <a:lnTo>
                    <a:pt x="488" y="712"/>
                  </a:lnTo>
                  <a:lnTo>
                    <a:pt x="520" y="648"/>
                  </a:lnTo>
                  <a:lnTo>
                    <a:pt x="568" y="616"/>
                  </a:lnTo>
                  <a:lnTo>
                    <a:pt x="592" y="608"/>
                  </a:lnTo>
                  <a:lnTo>
                    <a:pt x="624" y="608"/>
                  </a:lnTo>
                  <a:lnTo>
                    <a:pt x="656" y="624"/>
                  </a:lnTo>
                  <a:lnTo>
                    <a:pt x="688" y="656"/>
                  </a:lnTo>
                  <a:lnTo>
                    <a:pt x="712" y="704"/>
                  </a:lnTo>
                  <a:lnTo>
                    <a:pt x="736" y="712"/>
                  </a:lnTo>
                  <a:lnTo>
                    <a:pt x="776" y="712"/>
                  </a:lnTo>
                  <a:lnTo>
                    <a:pt x="816" y="688"/>
                  </a:lnTo>
                  <a:lnTo>
                    <a:pt x="832" y="672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7427" name="Line 24">
            <a:extLst>
              <a:ext uri="{FF2B5EF4-FFF2-40B4-BE49-F238E27FC236}">
                <a16:creationId xmlns:a16="http://schemas.microsoft.com/office/drawing/2014/main" id="{21384664-9FCB-4391-A82F-5CC3D6342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5087" y="4422562"/>
            <a:ext cx="573115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28" name="Line 25">
            <a:extLst>
              <a:ext uri="{FF2B5EF4-FFF2-40B4-BE49-F238E27FC236}">
                <a16:creationId xmlns:a16="http://schemas.microsoft.com/office/drawing/2014/main" id="{4E3CB64E-57E8-415E-9159-2F0237990D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2235" y="2774703"/>
            <a:ext cx="0" cy="2120406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29" name="Line 26">
            <a:extLst>
              <a:ext uri="{FF2B5EF4-FFF2-40B4-BE49-F238E27FC236}">
                <a16:creationId xmlns:a16="http://schemas.microsoft.com/office/drawing/2014/main" id="{3FD65417-170A-41B9-B676-E10EB28595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9511" y="4349862"/>
            <a:ext cx="0" cy="181749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30" name="Line 27">
            <a:extLst>
              <a:ext uri="{FF2B5EF4-FFF2-40B4-BE49-F238E27FC236}">
                <a16:creationId xmlns:a16="http://schemas.microsoft.com/office/drawing/2014/main" id="{90E1087F-7105-471D-B878-1C1BF0E30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4087" y="4337746"/>
            <a:ext cx="0" cy="181749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31" name="Line 28">
            <a:extLst>
              <a:ext uri="{FF2B5EF4-FFF2-40B4-BE49-F238E27FC236}">
                <a16:creationId xmlns:a16="http://schemas.microsoft.com/office/drawing/2014/main" id="{4954C1E0-60D2-4FA1-8149-2C91B838788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1652" y="3319951"/>
            <a:ext cx="121166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32" name="Line 29">
            <a:extLst>
              <a:ext uri="{FF2B5EF4-FFF2-40B4-BE49-F238E27FC236}">
                <a16:creationId xmlns:a16="http://schemas.microsoft.com/office/drawing/2014/main" id="{423B9C08-47C3-48FE-944E-F19F0ECA9B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9535" y="3695565"/>
            <a:ext cx="121166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33" name="Line 30">
            <a:extLst>
              <a:ext uri="{FF2B5EF4-FFF2-40B4-BE49-F238E27FC236}">
                <a16:creationId xmlns:a16="http://schemas.microsoft.com/office/drawing/2014/main" id="{14493C76-57C0-4251-87D5-1D20D969F2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9535" y="4022714"/>
            <a:ext cx="121166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34" name="Rectangle 31">
            <a:extLst>
              <a:ext uri="{FF2B5EF4-FFF2-40B4-BE49-F238E27FC236}">
                <a16:creationId xmlns:a16="http://schemas.microsoft.com/office/drawing/2014/main" id="{7B1AE293-D02E-4840-8951-D50ACBE40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454" y="3780382"/>
            <a:ext cx="714880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17435" name="Rectangle 32">
            <a:extLst>
              <a:ext uri="{FF2B5EF4-FFF2-40B4-BE49-F238E27FC236}">
                <a16:creationId xmlns:a16="http://schemas.microsoft.com/office/drawing/2014/main" id="{492BE207-5703-4ED5-8B57-A9200AF7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437" y="4313513"/>
            <a:ext cx="605830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7436" name="Rectangle 33">
            <a:extLst>
              <a:ext uri="{FF2B5EF4-FFF2-40B4-BE49-F238E27FC236}">
                <a16:creationId xmlns:a16="http://schemas.microsoft.com/office/drawing/2014/main" id="{306ABF2F-6A1F-46C9-BB17-C491A449D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8928" y="4361979"/>
            <a:ext cx="61794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7437" name="Rectangle 34">
            <a:extLst>
              <a:ext uri="{FF2B5EF4-FFF2-40B4-BE49-F238E27FC236}">
                <a16:creationId xmlns:a16="http://schemas.microsoft.com/office/drawing/2014/main" id="{D047BA6B-F7CF-4B07-916A-3D8FA0C58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0412" y="4349862"/>
            <a:ext cx="739113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(s)</a:t>
            </a:r>
          </a:p>
        </p:txBody>
      </p:sp>
      <p:sp>
        <p:nvSpPr>
          <p:cNvPr id="17438" name="Rectangle 35">
            <a:extLst>
              <a:ext uri="{FF2B5EF4-FFF2-40B4-BE49-F238E27FC236}">
                <a16:creationId xmlns:a16="http://schemas.microsoft.com/office/drawing/2014/main" id="{A0E86982-18C2-4441-907F-FC7DFFA5B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3758" y="4143880"/>
            <a:ext cx="557364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7439" name="Rectangle 36">
            <a:extLst>
              <a:ext uri="{FF2B5EF4-FFF2-40B4-BE49-F238E27FC236}">
                <a16:creationId xmlns:a16="http://schemas.microsoft.com/office/drawing/2014/main" id="{4F7293C3-88BD-44AD-ABB7-E0F6C2FDC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719" y="2144640"/>
            <a:ext cx="714880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Q</a:t>
            </a:r>
          </a:p>
        </p:txBody>
      </p:sp>
      <p:sp>
        <p:nvSpPr>
          <p:cNvPr id="17440" name="Rectangle 37">
            <a:extLst>
              <a:ext uri="{FF2B5EF4-FFF2-40B4-BE49-F238E27FC236}">
                <a16:creationId xmlns:a16="http://schemas.microsoft.com/office/drawing/2014/main" id="{42EB5D6A-C620-49C2-BE2B-F7B1A1A8B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0461" y="2435438"/>
            <a:ext cx="4689127" cy="581597"/>
          </a:xfrm>
          <a:prstGeom prst="rect">
            <a:avLst/>
          </a:prstGeom>
          <a:noFill/>
          <a:ln>
            <a:noFill/>
          </a:ln>
          <a:effectLst>
            <a:outerShdw dist="161645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  <a:latin typeface="Book Antiqua" panose="02040602050305030304" pitchFamily="18" charset="0"/>
              </a:rPr>
              <a:t>1ª + 2ª + 3ª + 4ª  armonica</a:t>
            </a:r>
          </a:p>
        </p:txBody>
      </p:sp>
      <p:sp>
        <p:nvSpPr>
          <p:cNvPr id="17441" name="Line 38">
            <a:extLst>
              <a:ext uri="{FF2B5EF4-FFF2-40B4-BE49-F238E27FC236}">
                <a16:creationId xmlns:a16="http://schemas.microsoft.com/office/drawing/2014/main" id="{FE371183-9EC5-4C91-BF61-1881AC093B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5772" y="2823169"/>
            <a:ext cx="448314" cy="53313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42" name="Rectangle 39">
            <a:extLst>
              <a:ext uri="{FF2B5EF4-FFF2-40B4-BE49-F238E27FC236}">
                <a16:creationId xmlns:a16="http://schemas.microsoft.com/office/drawing/2014/main" id="{FD384386-2017-4832-859B-30E2EFE88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9917" y="3683449"/>
            <a:ext cx="2907986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FF"/>
                </a:solidFill>
                <a:latin typeface="Book Antiqua" panose="02040602050305030304" pitchFamily="18" charset="0"/>
              </a:rPr>
              <a:t>portata media</a:t>
            </a:r>
          </a:p>
        </p:txBody>
      </p:sp>
      <p:grpSp>
        <p:nvGrpSpPr>
          <p:cNvPr id="17443" name="Group 42">
            <a:extLst>
              <a:ext uri="{FF2B5EF4-FFF2-40B4-BE49-F238E27FC236}">
                <a16:creationId xmlns:a16="http://schemas.microsoft.com/office/drawing/2014/main" id="{4435EDBC-3415-4E1F-87F8-AA20F87F152B}"/>
              </a:ext>
            </a:extLst>
          </p:cNvPr>
          <p:cNvGrpSpPr>
            <a:grpSpLocks/>
          </p:cNvGrpSpPr>
          <p:nvPr/>
        </p:nvGrpSpPr>
        <p:grpSpPr bwMode="auto">
          <a:xfrm>
            <a:off x="5423528" y="3307834"/>
            <a:ext cx="1479741" cy="1213176"/>
            <a:chOff x="2560" y="2184"/>
            <a:chExt cx="977" cy="801"/>
          </a:xfrm>
        </p:grpSpPr>
        <p:sp>
          <p:nvSpPr>
            <p:cNvPr id="17457" name="Freeform 40">
              <a:extLst>
                <a:ext uri="{FF2B5EF4-FFF2-40B4-BE49-F238E27FC236}">
                  <a16:creationId xmlns:a16="http://schemas.microsoft.com/office/drawing/2014/main" id="{332156EE-5D75-4F3A-A9DB-F3E93F0CC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" y="2320"/>
              <a:ext cx="169" cy="537"/>
            </a:xfrm>
            <a:custGeom>
              <a:avLst/>
              <a:gdLst>
                <a:gd name="T0" fmla="*/ 0 w 169"/>
                <a:gd name="T1" fmla="*/ 536 h 537"/>
                <a:gd name="T2" fmla="*/ 40 w 169"/>
                <a:gd name="T3" fmla="*/ 512 h 537"/>
                <a:gd name="T4" fmla="*/ 72 w 169"/>
                <a:gd name="T5" fmla="*/ 480 h 537"/>
                <a:gd name="T6" fmla="*/ 80 w 169"/>
                <a:gd name="T7" fmla="*/ 448 h 537"/>
                <a:gd name="T8" fmla="*/ 104 w 169"/>
                <a:gd name="T9" fmla="*/ 352 h 537"/>
                <a:gd name="T10" fmla="*/ 128 w 169"/>
                <a:gd name="T11" fmla="*/ 184 h 537"/>
                <a:gd name="T12" fmla="*/ 128 w 169"/>
                <a:gd name="T13" fmla="*/ 192 h 537"/>
                <a:gd name="T14" fmla="*/ 160 w 169"/>
                <a:gd name="T15" fmla="*/ 0 h 537"/>
                <a:gd name="T16" fmla="*/ 168 w 169"/>
                <a:gd name="T17" fmla="*/ 0 h 5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9"/>
                <a:gd name="T28" fmla="*/ 0 h 537"/>
                <a:gd name="T29" fmla="*/ 169 w 169"/>
                <a:gd name="T30" fmla="*/ 537 h 5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9" h="537">
                  <a:moveTo>
                    <a:pt x="0" y="536"/>
                  </a:moveTo>
                  <a:lnTo>
                    <a:pt x="40" y="512"/>
                  </a:lnTo>
                  <a:lnTo>
                    <a:pt x="72" y="480"/>
                  </a:lnTo>
                  <a:lnTo>
                    <a:pt x="80" y="448"/>
                  </a:lnTo>
                  <a:lnTo>
                    <a:pt x="104" y="352"/>
                  </a:lnTo>
                  <a:lnTo>
                    <a:pt x="128" y="184"/>
                  </a:lnTo>
                  <a:lnTo>
                    <a:pt x="128" y="192"/>
                  </a:lnTo>
                  <a:lnTo>
                    <a:pt x="160" y="0"/>
                  </a:lnTo>
                  <a:lnTo>
                    <a:pt x="168" y="0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7458" name="Freeform 41">
              <a:extLst>
                <a:ext uri="{FF2B5EF4-FFF2-40B4-BE49-F238E27FC236}">
                  <a16:creationId xmlns:a16="http://schemas.microsoft.com/office/drawing/2014/main" id="{B631D5CF-5271-4700-B4ED-9D20840CF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" y="2184"/>
              <a:ext cx="817" cy="801"/>
            </a:xfrm>
            <a:custGeom>
              <a:avLst/>
              <a:gdLst>
                <a:gd name="T0" fmla="*/ 0 w 817"/>
                <a:gd name="T1" fmla="*/ 120 h 801"/>
                <a:gd name="T2" fmla="*/ 32 w 817"/>
                <a:gd name="T3" fmla="*/ 56 h 801"/>
                <a:gd name="T4" fmla="*/ 56 w 817"/>
                <a:gd name="T5" fmla="*/ 24 h 801"/>
                <a:gd name="T6" fmla="*/ 80 w 817"/>
                <a:gd name="T7" fmla="*/ 0 h 801"/>
                <a:gd name="T8" fmla="*/ 128 w 817"/>
                <a:gd name="T9" fmla="*/ 0 h 801"/>
                <a:gd name="T10" fmla="*/ 152 w 817"/>
                <a:gd name="T11" fmla="*/ 24 h 801"/>
                <a:gd name="T12" fmla="*/ 192 w 817"/>
                <a:gd name="T13" fmla="*/ 80 h 801"/>
                <a:gd name="T14" fmla="*/ 224 w 817"/>
                <a:gd name="T15" fmla="*/ 168 h 801"/>
                <a:gd name="T16" fmla="*/ 232 w 817"/>
                <a:gd name="T17" fmla="*/ 264 h 801"/>
                <a:gd name="T18" fmla="*/ 264 w 817"/>
                <a:gd name="T19" fmla="*/ 384 h 801"/>
                <a:gd name="T20" fmla="*/ 288 w 817"/>
                <a:gd name="T21" fmla="*/ 544 h 801"/>
                <a:gd name="T22" fmla="*/ 304 w 817"/>
                <a:gd name="T23" fmla="*/ 680 h 801"/>
                <a:gd name="T24" fmla="*/ 336 w 817"/>
                <a:gd name="T25" fmla="*/ 752 h 801"/>
                <a:gd name="T26" fmla="*/ 360 w 817"/>
                <a:gd name="T27" fmla="*/ 784 h 801"/>
                <a:gd name="T28" fmla="*/ 400 w 817"/>
                <a:gd name="T29" fmla="*/ 800 h 801"/>
                <a:gd name="T30" fmla="*/ 424 w 817"/>
                <a:gd name="T31" fmla="*/ 792 h 801"/>
                <a:gd name="T32" fmla="*/ 456 w 817"/>
                <a:gd name="T33" fmla="*/ 752 h 801"/>
                <a:gd name="T34" fmla="*/ 488 w 817"/>
                <a:gd name="T35" fmla="*/ 696 h 801"/>
                <a:gd name="T36" fmla="*/ 512 w 817"/>
                <a:gd name="T37" fmla="*/ 640 h 801"/>
                <a:gd name="T38" fmla="*/ 560 w 817"/>
                <a:gd name="T39" fmla="*/ 608 h 801"/>
                <a:gd name="T40" fmla="*/ 584 w 817"/>
                <a:gd name="T41" fmla="*/ 600 h 801"/>
                <a:gd name="T42" fmla="*/ 616 w 817"/>
                <a:gd name="T43" fmla="*/ 600 h 801"/>
                <a:gd name="T44" fmla="*/ 640 w 817"/>
                <a:gd name="T45" fmla="*/ 616 h 801"/>
                <a:gd name="T46" fmla="*/ 688 w 817"/>
                <a:gd name="T47" fmla="*/ 648 h 801"/>
                <a:gd name="T48" fmla="*/ 704 w 817"/>
                <a:gd name="T49" fmla="*/ 680 h 801"/>
                <a:gd name="T50" fmla="*/ 728 w 817"/>
                <a:gd name="T51" fmla="*/ 696 h 801"/>
                <a:gd name="T52" fmla="*/ 768 w 817"/>
                <a:gd name="T53" fmla="*/ 696 h 801"/>
                <a:gd name="T54" fmla="*/ 792 w 817"/>
                <a:gd name="T55" fmla="*/ 680 h 801"/>
                <a:gd name="T56" fmla="*/ 816 w 817"/>
                <a:gd name="T57" fmla="*/ 664 h 80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17"/>
                <a:gd name="T88" fmla="*/ 0 h 801"/>
                <a:gd name="T89" fmla="*/ 817 w 817"/>
                <a:gd name="T90" fmla="*/ 801 h 80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17" h="801">
                  <a:moveTo>
                    <a:pt x="0" y="120"/>
                  </a:moveTo>
                  <a:lnTo>
                    <a:pt x="32" y="56"/>
                  </a:lnTo>
                  <a:lnTo>
                    <a:pt x="56" y="24"/>
                  </a:lnTo>
                  <a:lnTo>
                    <a:pt x="80" y="0"/>
                  </a:lnTo>
                  <a:lnTo>
                    <a:pt x="128" y="0"/>
                  </a:lnTo>
                  <a:lnTo>
                    <a:pt x="152" y="24"/>
                  </a:lnTo>
                  <a:lnTo>
                    <a:pt x="192" y="80"/>
                  </a:lnTo>
                  <a:lnTo>
                    <a:pt x="224" y="168"/>
                  </a:lnTo>
                  <a:lnTo>
                    <a:pt x="232" y="264"/>
                  </a:lnTo>
                  <a:lnTo>
                    <a:pt x="264" y="384"/>
                  </a:lnTo>
                  <a:lnTo>
                    <a:pt x="288" y="544"/>
                  </a:lnTo>
                  <a:lnTo>
                    <a:pt x="304" y="680"/>
                  </a:lnTo>
                  <a:lnTo>
                    <a:pt x="336" y="752"/>
                  </a:lnTo>
                  <a:lnTo>
                    <a:pt x="360" y="784"/>
                  </a:lnTo>
                  <a:lnTo>
                    <a:pt x="400" y="800"/>
                  </a:lnTo>
                  <a:lnTo>
                    <a:pt x="424" y="792"/>
                  </a:lnTo>
                  <a:lnTo>
                    <a:pt x="456" y="752"/>
                  </a:lnTo>
                  <a:lnTo>
                    <a:pt x="488" y="696"/>
                  </a:lnTo>
                  <a:lnTo>
                    <a:pt x="512" y="640"/>
                  </a:lnTo>
                  <a:lnTo>
                    <a:pt x="560" y="608"/>
                  </a:lnTo>
                  <a:lnTo>
                    <a:pt x="584" y="600"/>
                  </a:lnTo>
                  <a:lnTo>
                    <a:pt x="616" y="600"/>
                  </a:lnTo>
                  <a:lnTo>
                    <a:pt x="640" y="616"/>
                  </a:lnTo>
                  <a:lnTo>
                    <a:pt x="688" y="648"/>
                  </a:lnTo>
                  <a:lnTo>
                    <a:pt x="704" y="680"/>
                  </a:lnTo>
                  <a:lnTo>
                    <a:pt x="728" y="696"/>
                  </a:lnTo>
                  <a:lnTo>
                    <a:pt x="768" y="696"/>
                  </a:lnTo>
                  <a:lnTo>
                    <a:pt x="792" y="680"/>
                  </a:lnTo>
                  <a:lnTo>
                    <a:pt x="816" y="664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17444" name="Group 45">
            <a:extLst>
              <a:ext uri="{FF2B5EF4-FFF2-40B4-BE49-F238E27FC236}">
                <a16:creationId xmlns:a16="http://schemas.microsoft.com/office/drawing/2014/main" id="{6B749E06-C3E7-42B3-ACE7-64C1064B24F3}"/>
              </a:ext>
            </a:extLst>
          </p:cNvPr>
          <p:cNvGrpSpPr>
            <a:grpSpLocks/>
          </p:cNvGrpSpPr>
          <p:nvPr/>
        </p:nvGrpSpPr>
        <p:grpSpPr bwMode="auto">
          <a:xfrm>
            <a:off x="6841171" y="3295717"/>
            <a:ext cx="1455508" cy="1261642"/>
            <a:chOff x="3496" y="2176"/>
            <a:chExt cx="961" cy="833"/>
          </a:xfrm>
        </p:grpSpPr>
        <p:sp>
          <p:nvSpPr>
            <p:cNvPr id="17455" name="Freeform 43">
              <a:extLst>
                <a:ext uri="{FF2B5EF4-FFF2-40B4-BE49-F238E27FC236}">
                  <a16:creationId xmlns:a16="http://schemas.microsoft.com/office/drawing/2014/main" id="{1534556F-0B6D-4656-A938-3A5B34340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6" y="2304"/>
              <a:ext cx="169" cy="561"/>
            </a:xfrm>
            <a:custGeom>
              <a:avLst/>
              <a:gdLst>
                <a:gd name="T0" fmla="*/ 0 w 169"/>
                <a:gd name="T1" fmla="*/ 560 h 561"/>
                <a:gd name="T2" fmla="*/ 32 w 169"/>
                <a:gd name="T3" fmla="*/ 544 h 561"/>
                <a:gd name="T4" fmla="*/ 72 w 169"/>
                <a:gd name="T5" fmla="*/ 512 h 561"/>
                <a:gd name="T6" fmla="*/ 80 w 169"/>
                <a:gd name="T7" fmla="*/ 480 h 561"/>
                <a:gd name="T8" fmla="*/ 88 w 169"/>
                <a:gd name="T9" fmla="*/ 384 h 561"/>
                <a:gd name="T10" fmla="*/ 120 w 169"/>
                <a:gd name="T11" fmla="*/ 200 h 561"/>
                <a:gd name="T12" fmla="*/ 120 w 169"/>
                <a:gd name="T13" fmla="*/ 208 h 561"/>
                <a:gd name="T14" fmla="*/ 160 w 169"/>
                <a:gd name="T15" fmla="*/ 0 h 561"/>
                <a:gd name="T16" fmla="*/ 168 w 169"/>
                <a:gd name="T17" fmla="*/ 0 h 5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9"/>
                <a:gd name="T28" fmla="*/ 0 h 561"/>
                <a:gd name="T29" fmla="*/ 169 w 169"/>
                <a:gd name="T30" fmla="*/ 561 h 5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9" h="561">
                  <a:moveTo>
                    <a:pt x="0" y="560"/>
                  </a:moveTo>
                  <a:lnTo>
                    <a:pt x="32" y="544"/>
                  </a:lnTo>
                  <a:lnTo>
                    <a:pt x="72" y="512"/>
                  </a:lnTo>
                  <a:lnTo>
                    <a:pt x="80" y="480"/>
                  </a:lnTo>
                  <a:lnTo>
                    <a:pt x="88" y="384"/>
                  </a:lnTo>
                  <a:lnTo>
                    <a:pt x="120" y="200"/>
                  </a:lnTo>
                  <a:lnTo>
                    <a:pt x="120" y="208"/>
                  </a:lnTo>
                  <a:lnTo>
                    <a:pt x="160" y="0"/>
                  </a:lnTo>
                  <a:lnTo>
                    <a:pt x="168" y="0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7456" name="Freeform 44">
              <a:extLst>
                <a:ext uri="{FF2B5EF4-FFF2-40B4-BE49-F238E27FC236}">
                  <a16:creationId xmlns:a16="http://schemas.microsoft.com/office/drawing/2014/main" id="{537388FB-592D-4AE5-AA7A-2AE4C41AE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" y="2176"/>
              <a:ext cx="801" cy="833"/>
            </a:xfrm>
            <a:custGeom>
              <a:avLst/>
              <a:gdLst>
                <a:gd name="T0" fmla="*/ 0 w 801"/>
                <a:gd name="T1" fmla="*/ 120 h 833"/>
                <a:gd name="T2" fmla="*/ 24 w 801"/>
                <a:gd name="T3" fmla="*/ 56 h 833"/>
                <a:gd name="T4" fmla="*/ 40 w 801"/>
                <a:gd name="T5" fmla="*/ 24 h 833"/>
                <a:gd name="T6" fmla="*/ 80 w 801"/>
                <a:gd name="T7" fmla="*/ 0 h 833"/>
                <a:gd name="T8" fmla="*/ 112 w 801"/>
                <a:gd name="T9" fmla="*/ 0 h 833"/>
                <a:gd name="T10" fmla="*/ 144 w 801"/>
                <a:gd name="T11" fmla="*/ 24 h 833"/>
                <a:gd name="T12" fmla="*/ 176 w 801"/>
                <a:gd name="T13" fmla="*/ 72 h 833"/>
                <a:gd name="T14" fmla="*/ 216 w 801"/>
                <a:gd name="T15" fmla="*/ 176 h 833"/>
                <a:gd name="T16" fmla="*/ 232 w 801"/>
                <a:gd name="T17" fmla="*/ 272 h 833"/>
                <a:gd name="T18" fmla="*/ 256 w 801"/>
                <a:gd name="T19" fmla="*/ 392 h 833"/>
                <a:gd name="T20" fmla="*/ 280 w 801"/>
                <a:gd name="T21" fmla="*/ 560 h 833"/>
                <a:gd name="T22" fmla="*/ 296 w 801"/>
                <a:gd name="T23" fmla="*/ 712 h 833"/>
                <a:gd name="T24" fmla="*/ 320 w 801"/>
                <a:gd name="T25" fmla="*/ 776 h 833"/>
                <a:gd name="T26" fmla="*/ 352 w 801"/>
                <a:gd name="T27" fmla="*/ 808 h 833"/>
                <a:gd name="T28" fmla="*/ 376 w 801"/>
                <a:gd name="T29" fmla="*/ 832 h 833"/>
                <a:gd name="T30" fmla="*/ 408 w 801"/>
                <a:gd name="T31" fmla="*/ 824 h 833"/>
                <a:gd name="T32" fmla="*/ 448 w 801"/>
                <a:gd name="T33" fmla="*/ 776 h 833"/>
                <a:gd name="T34" fmla="*/ 472 w 801"/>
                <a:gd name="T35" fmla="*/ 728 h 833"/>
                <a:gd name="T36" fmla="*/ 504 w 801"/>
                <a:gd name="T37" fmla="*/ 656 h 833"/>
                <a:gd name="T38" fmla="*/ 544 w 801"/>
                <a:gd name="T39" fmla="*/ 624 h 833"/>
                <a:gd name="T40" fmla="*/ 560 w 801"/>
                <a:gd name="T41" fmla="*/ 616 h 833"/>
                <a:gd name="T42" fmla="*/ 600 w 801"/>
                <a:gd name="T43" fmla="*/ 616 h 833"/>
                <a:gd name="T44" fmla="*/ 616 w 801"/>
                <a:gd name="T45" fmla="*/ 640 h 833"/>
                <a:gd name="T46" fmla="*/ 664 w 801"/>
                <a:gd name="T47" fmla="*/ 672 h 833"/>
                <a:gd name="T48" fmla="*/ 688 w 801"/>
                <a:gd name="T49" fmla="*/ 712 h 833"/>
                <a:gd name="T50" fmla="*/ 712 w 801"/>
                <a:gd name="T51" fmla="*/ 728 h 833"/>
                <a:gd name="T52" fmla="*/ 744 w 801"/>
                <a:gd name="T53" fmla="*/ 728 h 833"/>
                <a:gd name="T54" fmla="*/ 776 w 801"/>
                <a:gd name="T55" fmla="*/ 704 h 833"/>
                <a:gd name="T56" fmla="*/ 800 w 801"/>
                <a:gd name="T57" fmla="*/ 680 h 8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01"/>
                <a:gd name="T88" fmla="*/ 0 h 833"/>
                <a:gd name="T89" fmla="*/ 801 w 801"/>
                <a:gd name="T90" fmla="*/ 833 h 8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01" h="833">
                  <a:moveTo>
                    <a:pt x="0" y="120"/>
                  </a:moveTo>
                  <a:lnTo>
                    <a:pt x="24" y="56"/>
                  </a:lnTo>
                  <a:lnTo>
                    <a:pt x="40" y="24"/>
                  </a:lnTo>
                  <a:lnTo>
                    <a:pt x="80" y="0"/>
                  </a:lnTo>
                  <a:lnTo>
                    <a:pt x="112" y="0"/>
                  </a:lnTo>
                  <a:lnTo>
                    <a:pt x="144" y="24"/>
                  </a:lnTo>
                  <a:lnTo>
                    <a:pt x="176" y="72"/>
                  </a:lnTo>
                  <a:lnTo>
                    <a:pt x="216" y="176"/>
                  </a:lnTo>
                  <a:lnTo>
                    <a:pt x="232" y="272"/>
                  </a:lnTo>
                  <a:lnTo>
                    <a:pt x="256" y="392"/>
                  </a:lnTo>
                  <a:lnTo>
                    <a:pt x="280" y="560"/>
                  </a:lnTo>
                  <a:lnTo>
                    <a:pt x="296" y="712"/>
                  </a:lnTo>
                  <a:lnTo>
                    <a:pt x="320" y="776"/>
                  </a:lnTo>
                  <a:lnTo>
                    <a:pt x="352" y="808"/>
                  </a:lnTo>
                  <a:lnTo>
                    <a:pt x="376" y="832"/>
                  </a:lnTo>
                  <a:lnTo>
                    <a:pt x="408" y="824"/>
                  </a:lnTo>
                  <a:lnTo>
                    <a:pt x="448" y="776"/>
                  </a:lnTo>
                  <a:lnTo>
                    <a:pt x="472" y="728"/>
                  </a:lnTo>
                  <a:lnTo>
                    <a:pt x="504" y="656"/>
                  </a:lnTo>
                  <a:lnTo>
                    <a:pt x="544" y="624"/>
                  </a:lnTo>
                  <a:lnTo>
                    <a:pt x="560" y="616"/>
                  </a:lnTo>
                  <a:lnTo>
                    <a:pt x="600" y="616"/>
                  </a:lnTo>
                  <a:lnTo>
                    <a:pt x="616" y="640"/>
                  </a:lnTo>
                  <a:lnTo>
                    <a:pt x="664" y="672"/>
                  </a:lnTo>
                  <a:lnTo>
                    <a:pt x="688" y="712"/>
                  </a:lnTo>
                  <a:lnTo>
                    <a:pt x="712" y="728"/>
                  </a:lnTo>
                  <a:lnTo>
                    <a:pt x="744" y="728"/>
                  </a:lnTo>
                  <a:lnTo>
                    <a:pt x="776" y="704"/>
                  </a:lnTo>
                  <a:lnTo>
                    <a:pt x="800" y="680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7445" name="Rectangle 46">
            <a:extLst>
              <a:ext uri="{FF2B5EF4-FFF2-40B4-BE49-F238E27FC236}">
                <a16:creationId xmlns:a16="http://schemas.microsoft.com/office/drawing/2014/main" id="{9434ECD6-4384-44B5-B83C-82938D368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7737" y="4361979"/>
            <a:ext cx="605830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7446" name="Line 47">
            <a:extLst>
              <a:ext uri="{FF2B5EF4-FFF2-40B4-BE49-F238E27FC236}">
                <a16:creationId xmlns:a16="http://schemas.microsoft.com/office/drawing/2014/main" id="{7FAA1C18-B0C5-4C3C-9166-041809215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2235" y="5052625"/>
            <a:ext cx="1550926" cy="0"/>
          </a:xfrm>
          <a:prstGeom prst="line">
            <a:avLst/>
          </a:prstGeom>
          <a:noFill/>
          <a:ln w="12700">
            <a:solidFill>
              <a:srgbClr val="3300AA"/>
            </a:solidFill>
            <a:round/>
            <a:headEnd type="triangle" w="med" len="med"/>
            <a:tailEnd type="triangle" w="med" len="med"/>
          </a:ln>
          <a:effectLst>
            <a:outerShdw dist="161645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47" name="Rectangle 48">
            <a:extLst>
              <a:ext uri="{FF2B5EF4-FFF2-40B4-BE49-F238E27FC236}">
                <a16:creationId xmlns:a16="http://schemas.microsoft.com/office/drawing/2014/main" id="{911DE98E-BAE6-4F28-B138-D9BF26B0E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751" y="4640661"/>
            <a:ext cx="1441876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3300AA"/>
                </a:solidFill>
                <a:latin typeface="Book Antiqua" panose="02040602050305030304" pitchFamily="18" charset="0"/>
              </a:rPr>
              <a:t>periodo T</a:t>
            </a:r>
          </a:p>
        </p:txBody>
      </p:sp>
      <p:sp>
        <p:nvSpPr>
          <p:cNvPr id="17448" name="Rectangle 49">
            <a:extLst>
              <a:ext uri="{FF2B5EF4-FFF2-40B4-BE49-F238E27FC236}">
                <a16:creationId xmlns:a16="http://schemas.microsoft.com/office/drawing/2014/main" id="{4CBBF830-4ED1-465B-A206-049F92A5B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991" y="2592954"/>
            <a:ext cx="1235894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(cm</a:t>
            </a:r>
            <a:r>
              <a:rPr lang="en-GB" altLang="it-IT" sz="2862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3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s</a:t>
            </a:r>
            <a:r>
              <a:rPr lang="en-GB" altLang="it-IT" sz="2862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–1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17449" name="Freeform 50">
            <a:extLst>
              <a:ext uri="{FF2B5EF4-FFF2-40B4-BE49-F238E27FC236}">
                <a16:creationId xmlns:a16="http://schemas.microsoft.com/office/drawing/2014/main" id="{38B55DD6-0F58-4654-8E62-0797FB215EE8}"/>
              </a:ext>
            </a:extLst>
          </p:cNvPr>
          <p:cNvSpPr>
            <a:spLocks/>
          </p:cNvSpPr>
          <p:nvPr/>
        </p:nvSpPr>
        <p:spPr bwMode="auto">
          <a:xfrm>
            <a:off x="3981652" y="3344184"/>
            <a:ext cx="1516091" cy="1213176"/>
          </a:xfrm>
          <a:custGeom>
            <a:avLst/>
            <a:gdLst>
              <a:gd name="T0" fmla="*/ 0 w 1001"/>
              <a:gd name="T1" fmla="*/ 2147483647 h 801"/>
              <a:gd name="T2" fmla="*/ 2147483647 w 1001"/>
              <a:gd name="T3" fmla="*/ 2147483647 h 801"/>
              <a:gd name="T4" fmla="*/ 2147483647 w 1001"/>
              <a:gd name="T5" fmla="*/ 2147483647 h 801"/>
              <a:gd name="T6" fmla="*/ 2147483647 w 1001"/>
              <a:gd name="T7" fmla="*/ 2147483647 h 801"/>
              <a:gd name="T8" fmla="*/ 2147483647 w 1001"/>
              <a:gd name="T9" fmla="*/ 2147483647 h 801"/>
              <a:gd name="T10" fmla="*/ 2147483647 w 1001"/>
              <a:gd name="T11" fmla="*/ 2147483647 h 801"/>
              <a:gd name="T12" fmla="*/ 2147483647 w 1001"/>
              <a:gd name="T13" fmla="*/ 2147483647 h 801"/>
              <a:gd name="T14" fmla="*/ 2147483647 w 1001"/>
              <a:gd name="T15" fmla="*/ 2147483647 h 801"/>
              <a:gd name="T16" fmla="*/ 2147483647 w 1001"/>
              <a:gd name="T17" fmla="*/ 2147483647 h 801"/>
              <a:gd name="T18" fmla="*/ 2147483647 w 1001"/>
              <a:gd name="T19" fmla="*/ 2147483647 h 801"/>
              <a:gd name="T20" fmla="*/ 2147483647 w 1001"/>
              <a:gd name="T21" fmla="*/ 0 h 801"/>
              <a:gd name="T22" fmla="*/ 2147483647 w 1001"/>
              <a:gd name="T23" fmla="*/ 2147483647 h 801"/>
              <a:gd name="T24" fmla="*/ 2147483647 w 1001"/>
              <a:gd name="T25" fmla="*/ 2147483647 h 801"/>
              <a:gd name="T26" fmla="*/ 2147483647 w 1001"/>
              <a:gd name="T27" fmla="*/ 2147483647 h 801"/>
              <a:gd name="T28" fmla="*/ 2147483647 w 1001"/>
              <a:gd name="T29" fmla="*/ 2147483647 h 801"/>
              <a:gd name="T30" fmla="*/ 2147483647 w 1001"/>
              <a:gd name="T31" fmla="*/ 2147483647 h 801"/>
              <a:gd name="T32" fmla="*/ 2147483647 w 1001"/>
              <a:gd name="T33" fmla="*/ 2147483647 h 801"/>
              <a:gd name="T34" fmla="*/ 2147483647 w 1001"/>
              <a:gd name="T35" fmla="*/ 2147483647 h 801"/>
              <a:gd name="T36" fmla="*/ 2147483647 w 1001"/>
              <a:gd name="T37" fmla="*/ 2147483647 h 801"/>
              <a:gd name="T38" fmla="*/ 2147483647 w 1001"/>
              <a:gd name="T39" fmla="*/ 2147483647 h 801"/>
              <a:gd name="T40" fmla="*/ 2147483647 w 1001"/>
              <a:gd name="T41" fmla="*/ 2147483647 h 801"/>
              <a:gd name="T42" fmla="*/ 2147483647 w 1001"/>
              <a:gd name="T43" fmla="*/ 2147483647 h 801"/>
              <a:gd name="T44" fmla="*/ 2147483647 w 1001"/>
              <a:gd name="T45" fmla="*/ 2147483647 h 801"/>
              <a:gd name="T46" fmla="*/ 2147483647 w 1001"/>
              <a:gd name="T47" fmla="*/ 2147483647 h 801"/>
              <a:gd name="T48" fmla="*/ 2147483647 w 1001"/>
              <a:gd name="T49" fmla="*/ 2147483647 h 801"/>
              <a:gd name="T50" fmla="*/ 2147483647 w 1001"/>
              <a:gd name="T51" fmla="*/ 2147483647 h 801"/>
              <a:gd name="T52" fmla="*/ 2147483647 w 1001"/>
              <a:gd name="T53" fmla="*/ 2147483647 h 801"/>
              <a:gd name="T54" fmla="*/ 2147483647 w 1001"/>
              <a:gd name="T55" fmla="*/ 2147483647 h 801"/>
              <a:gd name="T56" fmla="*/ 2147483647 w 1001"/>
              <a:gd name="T57" fmla="*/ 2147483647 h 801"/>
              <a:gd name="T58" fmla="*/ 2147483647 w 1001"/>
              <a:gd name="T59" fmla="*/ 2147483647 h 801"/>
              <a:gd name="T60" fmla="*/ 2147483647 w 1001"/>
              <a:gd name="T61" fmla="*/ 2147483647 h 801"/>
              <a:gd name="T62" fmla="*/ 2147483647 w 1001"/>
              <a:gd name="T63" fmla="*/ 2147483647 h 801"/>
              <a:gd name="T64" fmla="*/ 2147483647 w 1001"/>
              <a:gd name="T65" fmla="*/ 2147483647 h 801"/>
              <a:gd name="T66" fmla="*/ 2147483647 w 1001"/>
              <a:gd name="T67" fmla="*/ 2147483647 h 801"/>
              <a:gd name="T68" fmla="*/ 2147483647 w 1001"/>
              <a:gd name="T69" fmla="*/ 2147483647 h 80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001"/>
              <a:gd name="T106" fmla="*/ 0 h 801"/>
              <a:gd name="T107" fmla="*/ 1001 w 1001"/>
              <a:gd name="T108" fmla="*/ 801 h 80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001" h="801">
                <a:moveTo>
                  <a:pt x="0" y="672"/>
                </a:moveTo>
                <a:lnTo>
                  <a:pt x="64" y="656"/>
                </a:lnTo>
                <a:lnTo>
                  <a:pt x="96" y="640"/>
                </a:lnTo>
                <a:lnTo>
                  <a:pt x="120" y="584"/>
                </a:lnTo>
                <a:lnTo>
                  <a:pt x="128" y="496"/>
                </a:lnTo>
                <a:lnTo>
                  <a:pt x="160" y="328"/>
                </a:lnTo>
                <a:lnTo>
                  <a:pt x="200" y="160"/>
                </a:lnTo>
                <a:lnTo>
                  <a:pt x="224" y="72"/>
                </a:lnTo>
                <a:lnTo>
                  <a:pt x="256" y="32"/>
                </a:lnTo>
                <a:lnTo>
                  <a:pt x="280" y="8"/>
                </a:lnTo>
                <a:lnTo>
                  <a:pt x="328" y="0"/>
                </a:lnTo>
                <a:lnTo>
                  <a:pt x="368" y="32"/>
                </a:lnTo>
                <a:lnTo>
                  <a:pt x="400" y="88"/>
                </a:lnTo>
                <a:lnTo>
                  <a:pt x="424" y="184"/>
                </a:lnTo>
                <a:lnTo>
                  <a:pt x="448" y="280"/>
                </a:lnTo>
                <a:lnTo>
                  <a:pt x="464" y="408"/>
                </a:lnTo>
                <a:lnTo>
                  <a:pt x="488" y="592"/>
                </a:lnTo>
                <a:lnTo>
                  <a:pt x="512" y="744"/>
                </a:lnTo>
                <a:lnTo>
                  <a:pt x="536" y="792"/>
                </a:lnTo>
                <a:lnTo>
                  <a:pt x="560" y="800"/>
                </a:lnTo>
                <a:lnTo>
                  <a:pt x="576" y="792"/>
                </a:lnTo>
                <a:lnTo>
                  <a:pt x="608" y="736"/>
                </a:lnTo>
                <a:lnTo>
                  <a:pt x="624" y="672"/>
                </a:lnTo>
                <a:lnTo>
                  <a:pt x="632" y="616"/>
                </a:lnTo>
                <a:lnTo>
                  <a:pt x="656" y="592"/>
                </a:lnTo>
                <a:lnTo>
                  <a:pt x="696" y="608"/>
                </a:lnTo>
                <a:lnTo>
                  <a:pt x="744" y="672"/>
                </a:lnTo>
                <a:lnTo>
                  <a:pt x="784" y="656"/>
                </a:lnTo>
                <a:lnTo>
                  <a:pt x="816" y="624"/>
                </a:lnTo>
                <a:lnTo>
                  <a:pt x="864" y="584"/>
                </a:lnTo>
                <a:lnTo>
                  <a:pt x="888" y="584"/>
                </a:lnTo>
                <a:lnTo>
                  <a:pt x="928" y="616"/>
                </a:lnTo>
                <a:lnTo>
                  <a:pt x="944" y="648"/>
                </a:lnTo>
                <a:lnTo>
                  <a:pt x="960" y="656"/>
                </a:lnTo>
                <a:lnTo>
                  <a:pt x="1000" y="648"/>
                </a:lnTo>
              </a:path>
            </a:pathLst>
          </a:custGeom>
          <a:noFill/>
          <a:ln w="508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50" name="Line 51">
            <a:extLst>
              <a:ext uri="{FF2B5EF4-FFF2-40B4-BE49-F238E27FC236}">
                <a16:creationId xmlns:a16="http://schemas.microsoft.com/office/drawing/2014/main" id="{FFB2B2CC-362F-49F2-9598-83A63B800E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4998" y="3235134"/>
            <a:ext cx="460431" cy="7027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51" name="Freeform 52">
            <a:extLst>
              <a:ext uri="{FF2B5EF4-FFF2-40B4-BE49-F238E27FC236}">
                <a16:creationId xmlns:a16="http://schemas.microsoft.com/office/drawing/2014/main" id="{93DAE1A3-E3D8-4D95-8FB4-D22C418D6781}"/>
              </a:ext>
            </a:extLst>
          </p:cNvPr>
          <p:cNvSpPr>
            <a:spLocks/>
          </p:cNvSpPr>
          <p:nvPr/>
        </p:nvSpPr>
        <p:spPr bwMode="auto">
          <a:xfrm>
            <a:off x="5435645" y="3344184"/>
            <a:ext cx="1443391" cy="1213176"/>
          </a:xfrm>
          <a:custGeom>
            <a:avLst/>
            <a:gdLst>
              <a:gd name="T0" fmla="*/ 0 w 953"/>
              <a:gd name="T1" fmla="*/ 2147483647 h 801"/>
              <a:gd name="T2" fmla="*/ 2147483647 w 953"/>
              <a:gd name="T3" fmla="*/ 2147483647 h 801"/>
              <a:gd name="T4" fmla="*/ 2147483647 w 953"/>
              <a:gd name="T5" fmla="*/ 2147483647 h 801"/>
              <a:gd name="T6" fmla="*/ 2147483647 w 953"/>
              <a:gd name="T7" fmla="*/ 2147483647 h 801"/>
              <a:gd name="T8" fmla="*/ 2147483647 w 953"/>
              <a:gd name="T9" fmla="*/ 2147483647 h 801"/>
              <a:gd name="T10" fmla="*/ 2147483647 w 953"/>
              <a:gd name="T11" fmla="*/ 2147483647 h 801"/>
              <a:gd name="T12" fmla="*/ 2147483647 w 953"/>
              <a:gd name="T13" fmla="*/ 2147483647 h 801"/>
              <a:gd name="T14" fmla="*/ 2147483647 w 953"/>
              <a:gd name="T15" fmla="*/ 2147483647 h 801"/>
              <a:gd name="T16" fmla="*/ 2147483647 w 953"/>
              <a:gd name="T17" fmla="*/ 2147483647 h 801"/>
              <a:gd name="T18" fmla="*/ 2147483647 w 953"/>
              <a:gd name="T19" fmla="*/ 2147483647 h 801"/>
              <a:gd name="T20" fmla="*/ 2147483647 w 953"/>
              <a:gd name="T21" fmla="*/ 0 h 801"/>
              <a:gd name="T22" fmla="*/ 2147483647 w 953"/>
              <a:gd name="T23" fmla="*/ 2147483647 h 801"/>
              <a:gd name="T24" fmla="*/ 2147483647 w 953"/>
              <a:gd name="T25" fmla="*/ 2147483647 h 801"/>
              <a:gd name="T26" fmla="*/ 2147483647 w 953"/>
              <a:gd name="T27" fmla="*/ 2147483647 h 801"/>
              <a:gd name="T28" fmla="*/ 2147483647 w 953"/>
              <a:gd name="T29" fmla="*/ 2147483647 h 801"/>
              <a:gd name="T30" fmla="*/ 2147483647 w 953"/>
              <a:gd name="T31" fmla="*/ 2147483647 h 801"/>
              <a:gd name="T32" fmla="*/ 2147483647 w 953"/>
              <a:gd name="T33" fmla="*/ 2147483647 h 801"/>
              <a:gd name="T34" fmla="*/ 2147483647 w 953"/>
              <a:gd name="T35" fmla="*/ 2147483647 h 801"/>
              <a:gd name="T36" fmla="*/ 2147483647 w 953"/>
              <a:gd name="T37" fmla="*/ 2147483647 h 801"/>
              <a:gd name="T38" fmla="*/ 2147483647 w 953"/>
              <a:gd name="T39" fmla="*/ 2147483647 h 801"/>
              <a:gd name="T40" fmla="*/ 2147483647 w 953"/>
              <a:gd name="T41" fmla="*/ 2147483647 h 801"/>
              <a:gd name="T42" fmla="*/ 2147483647 w 953"/>
              <a:gd name="T43" fmla="*/ 2147483647 h 801"/>
              <a:gd name="T44" fmla="*/ 2147483647 w 953"/>
              <a:gd name="T45" fmla="*/ 2147483647 h 801"/>
              <a:gd name="T46" fmla="*/ 2147483647 w 953"/>
              <a:gd name="T47" fmla="*/ 2147483647 h 801"/>
              <a:gd name="T48" fmla="*/ 2147483647 w 953"/>
              <a:gd name="T49" fmla="*/ 2147483647 h 801"/>
              <a:gd name="T50" fmla="*/ 2147483647 w 953"/>
              <a:gd name="T51" fmla="*/ 2147483647 h 801"/>
              <a:gd name="T52" fmla="*/ 2147483647 w 953"/>
              <a:gd name="T53" fmla="*/ 2147483647 h 801"/>
              <a:gd name="T54" fmla="*/ 2147483647 w 953"/>
              <a:gd name="T55" fmla="*/ 2147483647 h 801"/>
              <a:gd name="T56" fmla="*/ 2147483647 w 953"/>
              <a:gd name="T57" fmla="*/ 2147483647 h 801"/>
              <a:gd name="T58" fmla="*/ 2147483647 w 953"/>
              <a:gd name="T59" fmla="*/ 2147483647 h 801"/>
              <a:gd name="T60" fmla="*/ 2147483647 w 953"/>
              <a:gd name="T61" fmla="*/ 2147483647 h 801"/>
              <a:gd name="T62" fmla="*/ 2147483647 w 953"/>
              <a:gd name="T63" fmla="*/ 2147483647 h 801"/>
              <a:gd name="T64" fmla="*/ 2147483647 w 953"/>
              <a:gd name="T65" fmla="*/ 2147483647 h 801"/>
              <a:gd name="T66" fmla="*/ 2147483647 w 953"/>
              <a:gd name="T67" fmla="*/ 2147483647 h 801"/>
              <a:gd name="T68" fmla="*/ 2147483647 w 953"/>
              <a:gd name="T69" fmla="*/ 2147483647 h 80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53"/>
              <a:gd name="T106" fmla="*/ 0 h 801"/>
              <a:gd name="T107" fmla="*/ 953 w 953"/>
              <a:gd name="T108" fmla="*/ 801 h 80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53" h="801">
                <a:moveTo>
                  <a:pt x="0" y="672"/>
                </a:moveTo>
                <a:lnTo>
                  <a:pt x="64" y="656"/>
                </a:lnTo>
                <a:lnTo>
                  <a:pt x="96" y="640"/>
                </a:lnTo>
                <a:lnTo>
                  <a:pt x="112" y="584"/>
                </a:lnTo>
                <a:lnTo>
                  <a:pt x="128" y="496"/>
                </a:lnTo>
                <a:lnTo>
                  <a:pt x="152" y="328"/>
                </a:lnTo>
                <a:lnTo>
                  <a:pt x="192" y="160"/>
                </a:lnTo>
                <a:lnTo>
                  <a:pt x="216" y="72"/>
                </a:lnTo>
                <a:lnTo>
                  <a:pt x="232" y="32"/>
                </a:lnTo>
                <a:lnTo>
                  <a:pt x="272" y="8"/>
                </a:lnTo>
                <a:lnTo>
                  <a:pt x="304" y="0"/>
                </a:lnTo>
                <a:lnTo>
                  <a:pt x="360" y="32"/>
                </a:lnTo>
                <a:lnTo>
                  <a:pt x="376" y="88"/>
                </a:lnTo>
                <a:lnTo>
                  <a:pt x="408" y="184"/>
                </a:lnTo>
                <a:lnTo>
                  <a:pt x="424" y="280"/>
                </a:lnTo>
                <a:lnTo>
                  <a:pt x="440" y="408"/>
                </a:lnTo>
                <a:lnTo>
                  <a:pt x="472" y="592"/>
                </a:lnTo>
                <a:lnTo>
                  <a:pt x="488" y="744"/>
                </a:lnTo>
                <a:lnTo>
                  <a:pt x="504" y="792"/>
                </a:lnTo>
                <a:lnTo>
                  <a:pt x="544" y="800"/>
                </a:lnTo>
                <a:lnTo>
                  <a:pt x="552" y="792"/>
                </a:lnTo>
                <a:lnTo>
                  <a:pt x="576" y="736"/>
                </a:lnTo>
                <a:lnTo>
                  <a:pt x="592" y="672"/>
                </a:lnTo>
                <a:lnTo>
                  <a:pt x="608" y="616"/>
                </a:lnTo>
                <a:lnTo>
                  <a:pt x="624" y="592"/>
                </a:lnTo>
                <a:lnTo>
                  <a:pt x="664" y="608"/>
                </a:lnTo>
                <a:lnTo>
                  <a:pt x="712" y="672"/>
                </a:lnTo>
                <a:lnTo>
                  <a:pt x="744" y="656"/>
                </a:lnTo>
                <a:lnTo>
                  <a:pt x="784" y="624"/>
                </a:lnTo>
                <a:lnTo>
                  <a:pt x="824" y="584"/>
                </a:lnTo>
                <a:lnTo>
                  <a:pt x="856" y="584"/>
                </a:lnTo>
                <a:lnTo>
                  <a:pt x="880" y="616"/>
                </a:lnTo>
                <a:lnTo>
                  <a:pt x="896" y="648"/>
                </a:lnTo>
                <a:lnTo>
                  <a:pt x="928" y="656"/>
                </a:lnTo>
                <a:lnTo>
                  <a:pt x="952" y="648"/>
                </a:lnTo>
              </a:path>
            </a:pathLst>
          </a:custGeom>
          <a:noFill/>
          <a:ln w="508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52" name="Freeform 53">
            <a:extLst>
              <a:ext uri="{FF2B5EF4-FFF2-40B4-BE49-F238E27FC236}">
                <a16:creationId xmlns:a16="http://schemas.microsoft.com/office/drawing/2014/main" id="{BFFBCA23-1CC6-4765-9A59-7826573FF1C3}"/>
              </a:ext>
            </a:extLst>
          </p:cNvPr>
          <p:cNvSpPr>
            <a:spLocks/>
          </p:cNvSpPr>
          <p:nvPr/>
        </p:nvSpPr>
        <p:spPr bwMode="auto">
          <a:xfrm>
            <a:off x="6829055" y="3356300"/>
            <a:ext cx="1467625" cy="1213176"/>
          </a:xfrm>
          <a:custGeom>
            <a:avLst/>
            <a:gdLst>
              <a:gd name="T0" fmla="*/ 0 w 969"/>
              <a:gd name="T1" fmla="*/ 2147483647 h 801"/>
              <a:gd name="T2" fmla="*/ 2147483647 w 969"/>
              <a:gd name="T3" fmla="*/ 2147483647 h 801"/>
              <a:gd name="T4" fmla="*/ 2147483647 w 969"/>
              <a:gd name="T5" fmla="*/ 2147483647 h 801"/>
              <a:gd name="T6" fmla="*/ 2147483647 w 969"/>
              <a:gd name="T7" fmla="*/ 2147483647 h 801"/>
              <a:gd name="T8" fmla="*/ 2147483647 w 969"/>
              <a:gd name="T9" fmla="*/ 2147483647 h 801"/>
              <a:gd name="T10" fmla="*/ 2147483647 w 969"/>
              <a:gd name="T11" fmla="*/ 2147483647 h 801"/>
              <a:gd name="T12" fmla="*/ 2147483647 w 969"/>
              <a:gd name="T13" fmla="*/ 2147483647 h 801"/>
              <a:gd name="T14" fmla="*/ 2147483647 w 969"/>
              <a:gd name="T15" fmla="*/ 2147483647 h 801"/>
              <a:gd name="T16" fmla="*/ 2147483647 w 969"/>
              <a:gd name="T17" fmla="*/ 2147483647 h 801"/>
              <a:gd name="T18" fmla="*/ 2147483647 w 969"/>
              <a:gd name="T19" fmla="*/ 2147483647 h 801"/>
              <a:gd name="T20" fmla="*/ 2147483647 w 969"/>
              <a:gd name="T21" fmla="*/ 0 h 801"/>
              <a:gd name="T22" fmla="*/ 2147483647 w 969"/>
              <a:gd name="T23" fmla="*/ 2147483647 h 801"/>
              <a:gd name="T24" fmla="*/ 2147483647 w 969"/>
              <a:gd name="T25" fmla="*/ 2147483647 h 801"/>
              <a:gd name="T26" fmla="*/ 2147483647 w 969"/>
              <a:gd name="T27" fmla="*/ 2147483647 h 801"/>
              <a:gd name="T28" fmla="*/ 2147483647 w 969"/>
              <a:gd name="T29" fmla="*/ 2147483647 h 801"/>
              <a:gd name="T30" fmla="*/ 2147483647 w 969"/>
              <a:gd name="T31" fmla="*/ 2147483647 h 801"/>
              <a:gd name="T32" fmla="*/ 2147483647 w 969"/>
              <a:gd name="T33" fmla="*/ 2147483647 h 801"/>
              <a:gd name="T34" fmla="*/ 2147483647 w 969"/>
              <a:gd name="T35" fmla="*/ 2147483647 h 801"/>
              <a:gd name="T36" fmla="*/ 2147483647 w 969"/>
              <a:gd name="T37" fmla="*/ 2147483647 h 801"/>
              <a:gd name="T38" fmla="*/ 2147483647 w 969"/>
              <a:gd name="T39" fmla="*/ 2147483647 h 801"/>
              <a:gd name="T40" fmla="*/ 2147483647 w 969"/>
              <a:gd name="T41" fmla="*/ 2147483647 h 801"/>
              <a:gd name="T42" fmla="*/ 2147483647 w 969"/>
              <a:gd name="T43" fmla="*/ 2147483647 h 801"/>
              <a:gd name="T44" fmla="*/ 2147483647 w 969"/>
              <a:gd name="T45" fmla="*/ 2147483647 h 801"/>
              <a:gd name="T46" fmla="*/ 2147483647 w 969"/>
              <a:gd name="T47" fmla="*/ 2147483647 h 801"/>
              <a:gd name="T48" fmla="*/ 2147483647 w 969"/>
              <a:gd name="T49" fmla="*/ 2147483647 h 801"/>
              <a:gd name="T50" fmla="*/ 2147483647 w 969"/>
              <a:gd name="T51" fmla="*/ 2147483647 h 801"/>
              <a:gd name="T52" fmla="*/ 2147483647 w 969"/>
              <a:gd name="T53" fmla="*/ 2147483647 h 801"/>
              <a:gd name="T54" fmla="*/ 2147483647 w 969"/>
              <a:gd name="T55" fmla="*/ 2147483647 h 801"/>
              <a:gd name="T56" fmla="*/ 2147483647 w 969"/>
              <a:gd name="T57" fmla="*/ 2147483647 h 801"/>
              <a:gd name="T58" fmla="*/ 2147483647 w 969"/>
              <a:gd name="T59" fmla="*/ 2147483647 h 801"/>
              <a:gd name="T60" fmla="*/ 2147483647 w 969"/>
              <a:gd name="T61" fmla="*/ 2147483647 h 801"/>
              <a:gd name="T62" fmla="*/ 2147483647 w 969"/>
              <a:gd name="T63" fmla="*/ 2147483647 h 801"/>
              <a:gd name="T64" fmla="*/ 2147483647 w 969"/>
              <a:gd name="T65" fmla="*/ 2147483647 h 801"/>
              <a:gd name="T66" fmla="*/ 2147483647 w 969"/>
              <a:gd name="T67" fmla="*/ 2147483647 h 801"/>
              <a:gd name="T68" fmla="*/ 2147483647 w 969"/>
              <a:gd name="T69" fmla="*/ 2147483647 h 80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69"/>
              <a:gd name="T106" fmla="*/ 0 h 801"/>
              <a:gd name="T107" fmla="*/ 969 w 969"/>
              <a:gd name="T108" fmla="*/ 801 h 80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69" h="801">
                <a:moveTo>
                  <a:pt x="0" y="672"/>
                </a:moveTo>
                <a:lnTo>
                  <a:pt x="56" y="664"/>
                </a:lnTo>
                <a:lnTo>
                  <a:pt x="88" y="640"/>
                </a:lnTo>
                <a:lnTo>
                  <a:pt x="104" y="584"/>
                </a:lnTo>
                <a:lnTo>
                  <a:pt x="120" y="504"/>
                </a:lnTo>
                <a:lnTo>
                  <a:pt x="152" y="328"/>
                </a:lnTo>
                <a:lnTo>
                  <a:pt x="192" y="168"/>
                </a:lnTo>
                <a:lnTo>
                  <a:pt x="208" y="80"/>
                </a:lnTo>
                <a:lnTo>
                  <a:pt x="240" y="32"/>
                </a:lnTo>
                <a:lnTo>
                  <a:pt x="264" y="16"/>
                </a:lnTo>
                <a:lnTo>
                  <a:pt x="312" y="0"/>
                </a:lnTo>
                <a:lnTo>
                  <a:pt x="352" y="32"/>
                </a:lnTo>
                <a:lnTo>
                  <a:pt x="384" y="88"/>
                </a:lnTo>
                <a:lnTo>
                  <a:pt x="408" y="184"/>
                </a:lnTo>
                <a:lnTo>
                  <a:pt x="424" y="288"/>
                </a:lnTo>
                <a:lnTo>
                  <a:pt x="448" y="416"/>
                </a:lnTo>
                <a:lnTo>
                  <a:pt x="472" y="600"/>
                </a:lnTo>
                <a:lnTo>
                  <a:pt x="488" y="752"/>
                </a:lnTo>
                <a:lnTo>
                  <a:pt x="504" y="792"/>
                </a:lnTo>
                <a:lnTo>
                  <a:pt x="536" y="800"/>
                </a:lnTo>
                <a:lnTo>
                  <a:pt x="552" y="792"/>
                </a:lnTo>
                <a:lnTo>
                  <a:pt x="576" y="736"/>
                </a:lnTo>
                <a:lnTo>
                  <a:pt x="600" y="672"/>
                </a:lnTo>
                <a:lnTo>
                  <a:pt x="608" y="616"/>
                </a:lnTo>
                <a:lnTo>
                  <a:pt x="632" y="600"/>
                </a:lnTo>
                <a:lnTo>
                  <a:pt x="672" y="608"/>
                </a:lnTo>
                <a:lnTo>
                  <a:pt x="712" y="672"/>
                </a:lnTo>
                <a:lnTo>
                  <a:pt x="760" y="664"/>
                </a:lnTo>
                <a:lnTo>
                  <a:pt x="784" y="632"/>
                </a:lnTo>
                <a:lnTo>
                  <a:pt x="832" y="584"/>
                </a:lnTo>
                <a:lnTo>
                  <a:pt x="864" y="584"/>
                </a:lnTo>
                <a:lnTo>
                  <a:pt x="896" y="616"/>
                </a:lnTo>
                <a:lnTo>
                  <a:pt x="912" y="648"/>
                </a:lnTo>
                <a:lnTo>
                  <a:pt x="936" y="664"/>
                </a:lnTo>
                <a:lnTo>
                  <a:pt x="968" y="648"/>
                </a:lnTo>
              </a:path>
            </a:pathLst>
          </a:custGeom>
          <a:noFill/>
          <a:ln w="508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53" name="Rectangle 54">
            <a:extLst>
              <a:ext uri="{FF2B5EF4-FFF2-40B4-BE49-F238E27FC236}">
                <a16:creationId xmlns:a16="http://schemas.microsoft.com/office/drawing/2014/main" id="{8BC2582A-0B03-49DD-A9DE-53533A988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316" y="2811053"/>
            <a:ext cx="2314272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FF"/>
                </a:solidFill>
                <a:latin typeface="Book Antiqua" panose="02040602050305030304" pitchFamily="18" charset="0"/>
              </a:rPr>
              <a:t>Q(t) reale</a:t>
            </a:r>
          </a:p>
        </p:txBody>
      </p:sp>
      <p:sp>
        <p:nvSpPr>
          <p:cNvPr id="17454" name="Oval 55">
            <a:extLst>
              <a:ext uri="{FF2B5EF4-FFF2-40B4-BE49-F238E27FC236}">
                <a16:creationId xmlns:a16="http://schemas.microsoft.com/office/drawing/2014/main" id="{6BE3733C-4594-4867-AC7D-24370581D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6521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FDC6E8-B610-ACF6-F4D6-7967C5C5C2D2}"/>
              </a:ext>
            </a:extLst>
          </p:cNvPr>
          <p:cNvGrpSpPr/>
          <p:nvPr/>
        </p:nvGrpSpPr>
        <p:grpSpPr>
          <a:xfrm>
            <a:off x="3613797" y="315032"/>
            <a:ext cx="5499054" cy="581597"/>
            <a:chOff x="3698796" y="397325"/>
            <a:chExt cx="5499054" cy="581597"/>
          </a:xfrm>
        </p:grpSpPr>
        <p:sp>
          <p:nvSpPr>
            <p:cNvPr id="3" name="AutoShape 10">
              <a:extLst>
                <a:ext uri="{FF2B5EF4-FFF2-40B4-BE49-F238E27FC236}">
                  <a16:creationId xmlns:a16="http://schemas.microsoft.com/office/drawing/2014/main" id="{86C4339C-AF8A-E94B-AD4D-DA8661E77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796" y="416509"/>
              <a:ext cx="4770174" cy="460431"/>
            </a:xfrm>
            <a:prstGeom prst="roundRect">
              <a:avLst>
                <a:gd name="adj" fmla="val 23801"/>
              </a:avLst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B17B0487-91FC-9E04-BAF0-C16596E5C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659" y="397325"/>
              <a:ext cx="5319191" cy="58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ANALISI  DI  FOURIER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076582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EC75774-02F4-4172-B087-C584C8237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012" y="159031"/>
            <a:ext cx="8820890" cy="6567201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AAAAA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35" name="Line 3">
            <a:extLst>
              <a:ext uri="{FF2B5EF4-FFF2-40B4-BE49-F238E27FC236}">
                <a16:creationId xmlns:a16="http://schemas.microsoft.com/office/drawing/2014/main" id="{8487B3A2-894B-4EA9-9AB7-068E26D11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29" y="763346"/>
            <a:ext cx="0" cy="242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>
            <a:outerShdw dist="161645" dir="2700000" algn="ctr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F1ADD870-3E49-4D02-94D4-64544FC11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438" y="720938"/>
            <a:ext cx="278682" cy="16963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61645" dir="2700000" algn="ctr" rotWithShape="0">
              <a:srgbClr val="FFFF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17D29799-AB6F-451E-8080-2558F0D3C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528" y="6615668"/>
            <a:ext cx="95721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D.S.  </a:t>
            </a:r>
            <a:r>
              <a:rPr lang="en-GB" altLang="it-IT" sz="1145">
                <a:solidFill>
                  <a:srgbClr val="000000"/>
                </a:solidFill>
              </a:rPr>
              <a:t> nov.99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B6439C6F-0388-48E7-A33D-40C0DC42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6591434"/>
            <a:ext cx="2956452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336"/>
              </a:lnSpc>
              <a:spcBef>
                <a:spcPct val="0"/>
              </a:spcBef>
              <a:buSzTx/>
              <a:buNone/>
            </a:pPr>
            <a:r>
              <a:rPr lang="en-GB" altLang="it-IT" sz="1145" b="1" i="1">
                <a:solidFill>
                  <a:srgbClr val="000000"/>
                </a:solidFill>
              </a:rPr>
              <a:t>ANALISI  ARMONICA</a:t>
            </a:r>
          </a:p>
        </p:txBody>
      </p:sp>
      <p:sp>
        <p:nvSpPr>
          <p:cNvPr id="18439" name="Rectangle 8">
            <a:extLst>
              <a:ext uri="{FF2B5EF4-FFF2-40B4-BE49-F238E27FC236}">
                <a16:creationId xmlns:a16="http://schemas.microsoft.com/office/drawing/2014/main" id="{787599F6-2422-4993-8AAA-52BC24BB5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079" y="230216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40" name="Rectangle 9">
            <a:extLst>
              <a:ext uri="{FF2B5EF4-FFF2-40B4-BE49-F238E27FC236}">
                <a16:creationId xmlns:a16="http://schemas.microsoft.com/office/drawing/2014/main" id="{6FDDF022-2030-44DC-99C7-58C47DD2B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344" y="218099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43" name="Oval 12">
            <a:extLst>
              <a:ext uri="{FF2B5EF4-FFF2-40B4-BE49-F238E27FC236}">
                <a16:creationId xmlns:a16="http://schemas.microsoft.com/office/drawing/2014/main" id="{66DD58CB-8338-4044-A682-30060B0B8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440" y="254449"/>
            <a:ext cx="399848" cy="363498"/>
          </a:xfrm>
          <a:prstGeom prst="ellipse">
            <a:avLst/>
          </a:prstGeom>
          <a:solidFill>
            <a:srgbClr val="FFFFFF"/>
          </a:solidFill>
          <a:ln w="508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44" name="Rectangle 13">
            <a:extLst>
              <a:ext uri="{FF2B5EF4-FFF2-40B4-BE49-F238E27FC236}">
                <a16:creationId xmlns:a16="http://schemas.microsoft.com/office/drawing/2014/main" id="{D17D9B08-874F-4C45-BA12-710494F86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6090" y="230216"/>
            <a:ext cx="581597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8445" name="Rectangle 14">
            <a:extLst>
              <a:ext uri="{FF2B5EF4-FFF2-40B4-BE49-F238E27FC236}">
                <a16:creationId xmlns:a16="http://schemas.microsoft.com/office/drawing/2014/main" id="{00DB9ABF-8B9E-4853-89BE-6F771B86F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684" y="6530852"/>
            <a:ext cx="363498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11</a:t>
            </a:r>
          </a:p>
        </p:txBody>
      </p:sp>
      <p:sp>
        <p:nvSpPr>
          <p:cNvPr id="18446" name="Rectangle 15">
            <a:extLst>
              <a:ext uri="{FF2B5EF4-FFF2-40B4-BE49-F238E27FC236}">
                <a16:creationId xmlns:a16="http://schemas.microsoft.com/office/drawing/2014/main" id="{B62FE03E-0462-4D17-9417-2F0A5DD88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7408" y="5779622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47" name="Rectangle 16">
            <a:extLst>
              <a:ext uri="{FF2B5EF4-FFF2-40B4-BE49-F238E27FC236}">
                <a16:creationId xmlns:a16="http://schemas.microsoft.com/office/drawing/2014/main" id="{DF153897-97C2-4392-AF16-F95DAD4E0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896" y="817871"/>
            <a:ext cx="1575159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260080"/>
                </a:solidFill>
              </a:rPr>
              <a:t>Esempio 2: </a:t>
            </a:r>
          </a:p>
        </p:txBody>
      </p:sp>
      <p:sp>
        <p:nvSpPr>
          <p:cNvPr id="18448" name="Rectangle 17">
            <a:extLst>
              <a:ext uri="{FF2B5EF4-FFF2-40B4-BE49-F238E27FC236}">
                <a16:creationId xmlns:a16="http://schemas.microsoft.com/office/drawing/2014/main" id="{E8ECC7CF-7598-448E-8AED-4FF7CA21D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853" y="817871"/>
            <a:ext cx="4204463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onda  quadra</a:t>
            </a:r>
          </a:p>
        </p:txBody>
      </p:sp>
      <p:sp>
        <p:nvSpPr>
          <p:cNvPr id="18449" name="Rectangle 18">
            <a:extLst>
              <a:ext uri="{FF2B5EF4-FFF2-40B4-BE49-F238E27FC236}">
                <a16:creationId xmlns:a16="http://schemas.microsoft.com/office/drawing/2014/main" id="{5C36FD18-A623-4EAF-BCF2-F29992AA9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440" y="1381293"/>
            <a:ext cx="1029912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f(t) = </a:t>
            </a:r>
          </a:p>
        </p:txBody>
      </p:sp>
      <p:sp>
        <p:nvSpPr>
          <p:cNvPr id="18450" name="Rectangle 19">
            <a:extLst>
              <a:ext uri="{FF2B5EF4-FFF2-40B4-BE49-F238E27FC236}">
                <a16:creationId xmlns:a16="http://schemas.microsoft.com/office/drawing/2014/main" id="{FFACE8BC-5101-4053-A765-E8BB38F26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917" y="1369177"/>
            <a:ext cx="128436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sen</a:t>
            </a:r>
            <a:r>
              <a:rPr lang="en-GB" altLang="it-IT" sz="2862" b="1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FF0000"/>
                </a:solidFill>
              </a:rPr>
              <a:t>t +</a:t>
            </a:r>
          </a:p>
        </p:txBody>
      </p:sp>
      <p:sp>
        <p:nvSpPr>
          <p:cNvPr id="18451" name="Rectangle 20">
            <a:extLst>
              <a:ext uri="{FF2B5EF4-FFF2-40B4-BE49-F238E27FC236}">
                <a16:creationId xmlns:a16="http://schemas.microsoft.com/office/drawing/2014/main" id="{D267D4C4-0C05-48C2-98E9-D680DE947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542" y="1357060"/>
            <a:ext cx="197500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sen3</a:t>
            </a:r>
            <a:r>
              <a:rPr lang="en-GB" altLang="it-IT" sz="2862" b="1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FF0000"/>
                </a:solidFill>
              </a:rPr>
              <a:t>t +</a:t>
            </a:r>
          </a:p>
        </p:txBody>
      </p:sp>
      <p:sp>
        <p:nvSpPr>
          <p:cNvPr id="18452" name="Rectangle 21">
            <a:extLst>
              <a:ext uri="{FF2B5EF4-FFF2-40B4-BE49-F238E27FC236}">
                <a16:creationId xmlns:a16="http://schemas.microsoft.com/office/drawing/2014/main" id="{A35AB2C6-9065-4228-9ED2-FA4B463EA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0" y="1344943"/>
            <a:ext cx="282317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sen5</a:t>
            </a:r>
            <a:r>
              <a:rPr lang="en-GB" altLang="it-IT" sz="2862" b="1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GB" altLang="it-IT" sz="2862" b="1">
                <a:solidFill>
                  <a:srgbClr val="FF0000"/>
                </a:solidFill>
              </a:rPr>
              <a:t>t + ....</a:t>
            </a:r>
          </a:p>
        </p:txBody>
      </p:sp>
      <p:sp>
        <p:nvSpPr>
          <p:cNvPr id="18453" name="Rectangle 22">
            <a:extLst>
              <a:ext uri="{FF2B5EF4-FFF2-40B4-BE49-F238E27FC236}">
                <a16:creationId xmlns:a16="http://schemas.microsoft.com/office/drawing/2014/main" id="{0CC580D7-DF3C-47CD-BED4-6015A4CFC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836" y="1248011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454" name="Rectangle 23">
            <a:extLst>
              <a:ext uri="{FF2B5EF4-FFF2-40B4-BE49-F238E27FC236}">
                <a16:creationId xmlns:a16="http://schemas.microsoft.com/office/drawing/2014/main" id="{201715D6-9510-4C03-BCE4-7DCCB5537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603" y="1526693"/>
            <a:ext cx="60583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18455" name="Line 24">
            <a:extLst>
              <a:ext uri="{FF2B5EF4-FFF2-40B4-BE49-F238E27FC236}">
                <a16:creationId xmlns:a16="http://schemas.microsoft.com/office/drawing/2014/main" id="{E355FF96-5D94-4E1F-B85B-F91377C13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8952" y="1647859"/>
            <a:ext cx="193866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56" name="Freeform 25">
            <a:extLst>
              <a:ext uri="{FF2B5EF4-FFF2-40B4-BE49-F238E27FC236}">
                <a16:creationId xmlns:a16="http://schemas.microsoft.com/office/drawing/2014/main" id="{2EAE8147-DA3F-4359-BB0A-6CCACDC78FE7}"/>
              </a:ext>
            </a:extLst>
          </p:cNvPr>
          <p:cNvSpPr>
            <a:spLocks/>
          </p:cNvSpPr>
          <p:nvPr/>
        </p:nvSpPr>
        <p:spPr bwMode="auto">
          <a:xfrm>
            <a:off x="4272451" y="1308594"/>
            <a:ext cx="146914" cy="619462"/>
          </a:xfrm>
          <a:custGeom>
            <a:avLst/>
            <a:gdLst>
              <a:gd name="T0" fmla="*/ 2147483647 w 97"/>
              <a:gd name="T1" fmla="*/ 0 h 409"/>
              <a:gd name="T2" fmla="*/ 0 w 97"/>
              <a:gd name="T3" fmla="*/ 0 h 409"/>
              <a:gd name="T4" fmla="*/ 0 w 97"/>
              <a:gd name="T5" fmla="*/ 2147483647 h 409"/>
              <a:gd name="T6" fmla="*/ 2147483647 w 97"/>
              <a:gd name="T7" fmla="*/ 2147483647 h 409"/>
              <a:gd name="T8" fmla="*/ 0 60000 65536"/>
              <a:gd name="T9" fmla="*/ 0 60000 65536"/>
              <a:gd name="T10" fmla="*/ 0 60000 65536"/>
              <a:gd name="T11" fmla="*/ 0 60000 65536"/>
              <a:gd name="T12" fmla="*/ 0 w 97"/>
              <a:gd name="T13" fmla="*/ 0 h 409"/>
              <a:gd name="T14" fmla="*/ 97 w 97"/>
              <a:gd name="T15" fmla="*/ 409 h 4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7" h="409">
                <a:moveTo>
                  <a:pt x="88" y="0"/>
                </a:moveTo>
                <a:lnTo>
                  <a:pt x="0" y="0"/>
                </a:lnTo>
                <a:lnTo>
                  <a:pt x="0" y="408"/>
                </a:lnTo>
                <a:lnTo>
                  <a:pt x="96" y="408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57" name="Rectangle 26">
            <a:extLst>
              <a:ext uri="{FF2B5EF4-FFF2-40B4-BE49-F238E27FC236}">
                <a16:creationId xmlns:a16="http://schemas.microsoft.com/office/drawing/2014/main" id="{30286894-4093-4D09-8540-F7C555262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511" y="1211661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458" name="Rectangle 27">
            <a:extLst>
              <a:ext uri="{FF2B5EF4-FFF2-40B4-BE49-F238E27FC236}">
                <a16:creationId xmlns:a16="http://schemas.microsoft.com/office/drawing/2014/main" id="{29B42653-3283-467D-94E9-CEE8D820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627" y="1563042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459" name="Line 28">
            <a:extLst>
              <a:ext uri="{FF2B5EF4-FFF2-40B4-BE49-F238E27FC236}">
                <a16:creationId xmlns:a16="http://schemas.microsoft.com/office/drawing/2014/main" id="{847B6716-1AE4-4C8A-BC95-65EC5ADA20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5860" y="1623625"/>
            <a:ext cx="157516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60" name="Rectangle 29">
            <a:extLst>
              <a:ext uri="{FF2B5EF4-FFF2-40B4-BE49-F238E27FC236}">
                <a16:creationId xmlns:a16="http://schemas.microsoft.com/office/drawing/2014/main" id="{A16C2817-E090-472B-A0E0-39DFFAAB1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118" y="1187428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461" name="Rectangle 30">
            <a:extLst>
              <a:ext uri="{FF2B5EF4-FFF2-40B4-BE49-F238E27FC236}">
                <a16:creationId xmlns:a16="http://schemas.microsoft.com/office/drawing/2014/main" id="{3CD4AF62-7574-4849-A51C-82167D8E5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7002" y="1538809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462" name="Line 31">
            <a:extLst>
              <a:ext uri="{FF2B5EF4-FFF2-40B4-BE49-F238E27FC236}">
                <a16:creationId xmlns:a16="http://schemas.microsoft.com/office/drawing/2014/main" id="{18BB4B87-B1D8-4E36-AF7F-87750C822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7585" y="1587276"/>
            <a:ext cx="16963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63" name="Freeform 32">
            <a:extLst>
              <a:ext uri="{FF2B5EF4-FFF2-40B4-BE49-F238E27FC236}">
                <a16:creationId xmlns:a16="http://schemas.microsoft.com/office/drawing/2014/main" id="{61D63BC7-F3BE-4C21-BD48-9A8931C8278D}"/>
              </a:ext>
            </a:extLst>
          </p:cNvPr>
          <p:cNvSpPr>
            <a:spLocks/>
          </p:cNvSpPr>
          <p:nvPr/>
        </p:nvSpPr>
        <p:spPr bwMode="auto">
          <a:xfrm>
            <a:off x="9615874" y="1284360"/>
            <a:ext cx="134798" cy="619462"/>
          </a:xfrm>
          <a:custGeom>
            <a:avLst/>
            <a:gdLst>
              <a:gd name="T0" fmla="*/ 0 w 89"/>
              <a:gd name="T1" fmla="*/ 0 h 409"/>
              <a:gd name="T2" fmla="*/ 2147483647 w 89"/>
              <a:gd name="T3" fmla="*/ 0 h 409"/>
              <a:gd name="T4" fmla="*/ 2147483647 w 89"/>
              <a:gd name="T5" fmla="*/ 2147483647 h 409"/>
              <a:gd name="T6" fmla="*/ 0 w 89"/>
              <a:gd name="T7" fmla="*/ 2147483647 h 409"/>
              <a:gd name="T8" fmla="*/ 0 60000 65536"/>
              <a:gd name="T9" fmla="*/ 0 60000 65536"/>
              <a:gd name="T10" fmla="*/ 0 60000 65536"/>
              <a:gd name="T11" fmla="*/ 0 60000 65536"/>
              <a:gd name="T12" fmla="*/ 0 w 89"/>
              <a:gd name="T13" fmla="*/ 0 h 409"/>
              <a:gd name="T14" fmla="*/ 89 w 89"/>
              <a:gd name="T15" fmla="*/ 409 h 4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9" h="409">
                <a:moveTo>
                  <a:pt x="0" y="0"/>
                </a:moveTo>
                <a:lnTo>
                  <a:pt x="88" y="0"/>
                </a:lnTo>
                <a:lnTo>
                  <a:pt x="88" y="408"/>
                </a:lnTo>
                <a:lnTo>
                  <a:pt x="0" y="408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64" name="Rectangle 33">
            <a:extLst>
              <a:ext uri="{FF2B5EF4-FFF2-40B4-BE49-F238E27FC236}">
                <a16:creationId xmlns:a16="http://schemas.microsoft.com/office/drawing/2014/main" id="{68A9ED3C-E16D-4F0D-96C3-EB48282A7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157" y="6034071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8465" name="Rectangle 34">
            <a:extLst>
              <a:ext uri="{FF2B5EF4-FFF2-40B4-BE49-F238E27FC236}">
                <a16:creationId xmlns:a16="http://schemas.microsoft.com/office/drawing/2014/main" id="{BF495CC8-5369-44FC-9646-043A16EFE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062" y="5852322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n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w</a:t>
            </a:r>
          </a:p>
        </p:txBody>
      </p:sp>
      <p:sp>
        <p:nvSpPr>
          <p:cNvPr id="18466" name="Rectangle 35">
            <a:extLst>
              <a:ext uri="{FF2B5EF4-FFF2-40B4-BE49-F238E27FC236}">
                <a16:creationId xmlns:a16="http://schemas.microsoft.com/office/drawing/2014/main" id="{F3F9E4BF-469A-4102-80DC-F374D2CC1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571" y="6203703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8467" name="Rectangle 36">
            <a:extLst>
              <a:ext uri="{FF2B5EF4-FFF2-40B4-BE49-F238E27FC236}">
                <a16:creationId xmlns:a16="http://schemas.microsoft.com/office/drawing/2014/main" id="{87A4C749-5E9E-4910-B79B-B11E2D6C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002" y="6191587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8468" name="Rectangle 37">
            <a:extLst>
              <a:ext uri="{FF2B5EF4-FFF2-40B4-BE49-F238E27FC236}">
                <a16:creationId xmlns:a16="http://schemas.microsoft.com/office/drawing/2014/main" id="{70EC92B7-5984-4C28-A46C-31C306DFD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550" y="6191587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8469" name="Rectangle 38">
            <a:extLst>
              <a:ext uri="{FF2B5EF4-FFF2-40B4-BE49-F238E27FC236}">
                <a16:creationId xmlns:a16="http://schemas.microsoft.com/office/drawing/2014/main" id="{8F29F80F-D34E-48F2-86F8-93653E1A2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747" y="6191587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8470" name="Rectangle 39">
            <a:extLst>
              <a:ext uri="{FF2B5EF4-FFF2-40B4-BE49-F238E27FC236}">
                <a16:creationId xmlns:a16="http://schemas.microsoft.com/office/drawing/2014/main" id="{76CB9441-F357-456D-AFE0-131468E76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179" y="6191587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8471" name="Rectangle 40">
            <a:extLst>
              <a:ext uri="{FF2B5EF4-FFF2-40B4-BE49-F238E27FC236}">
                <a16:creationId xmlns:a16="http://schemas.microsoft.com/office/drawing/2014/main" id="{B64506C5-4301-4ADA-ABE5-2EE7F4F38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610" y="6203703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8472" name="Rectangle 41">
            <a:extLst>
              <a:ext uri="{FF2B5EF4-FFF2-40B4-BE49-F238E27FC236}">
                <a16:creationId xmlns:a16="http://schemas.microsoft.com/office/drawing/2014/main" id="{FC26954B-3B0E-4A9A-BFAC-D673A1C67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041" y="6203703"/>
            <a:ext cx="436198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8473" name="Rectangle 42">
            <a:extLst>
              <a:ext uri="{FF2B5EF4-FFF2-40B4-BE49-F238E27FC236}">
                <a16:creationId xmlns:a16="http://schemas.microsoft.com/office/drawing/2014/main" id="{6DCD38AD-96DE-4B5D-817C-A3BE96827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822" y="6203703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8474" name="Rectangle 43">
            <a:extLst>
              <a:ext uri="{FF2B5EF4-FFF2-40B4-BE49-F238E27FC236}">
                <a16:creationId xmlns:a16="http://schemas.microsoft.com/office/drawing/2014/main" id="{532333CD-0F02-42EE-BD71-CACE1DCB8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8903" y="6191587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8475" name="Line 44">
            <a:extLst>
              <a:ext uri="{FF2B5EF4-FFF2-40B4-BE49-F238E27FC236}">
                <a16:creationId xmlns:a16="http://schemas.microsoft.com/office/drawing/2014/main" id="{E78D8BAA-D6B0-4068-8152-AED3F0E1DB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1461" y="1696325"/>
            <a:ext cx="0" cy="227792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76" name="Rectangle 45">
            <a:extLst>
              <a:ext uri="{FF2B5EF4-FFF2-40B4-BE49-F238E27FC236}">
                <a16:creationId xmlns:a16="http://schemas.microsoft.com/office/drawing/2014/main" id="{BCBB8DEC-F87A-422F-BA07-1AF685135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3352" y="2980685"/>
            <a:ext cx="496781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8477" name="Line 46">
            <a:extLst>
              <a:ext uri="{FF2B5EF4-FFF2-40B4-BE49-F238E27FC236}">
                <a16:creationId xmlns:a16="http://schemas.microsoft.com/office/drawing/2014/main" id="{1E83CF74-650C-491B-AD38-C769701EE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2779" y="3259367"/>
            <a:ext cx="542824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78" name="Rectangle 47">
            <a:extLst>
              <a:ext uri="{FF2B5EF4-FFF2-40B4-BE49-F238E27FC236}">
                <a16:creationId xmlns:a16="http://schemas.microsoft.com/office/drawing/2014/main" id="{037DA484-23AE-40C7-B62A-58AE73922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012" y="3162435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8479" name="Rectangle 48">
            <a:extLst>
              <a:ext uri="{FF2B5EF4-FFF2-40B4-BE49-F238E27FC236}">
                <a16:creationId xmlns:a16="http://schemas.microsoft.com/office/drawing/2014/main" id="{81FF6BEC-09C9-471F-A21C-4B8742548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277" y="1659975"/>
            <a:ext cx="78758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f(t)</a:t>
            </a:r>
          </a:p>
        </p:txBody>
      </p:sp>
      <p:sp>
        <p:nvSpPr>
          <p:cNvPr id="18480" name="Line 49">
            <a:extLst>
              <a:ext uri="{FF2B5EF4-FFF2-40B4-BE49-F238E27FC236}">
                <a16:creationId xmlns:a16="http://schemas.microsoft.com/office/drawing/2014/main" id="{07CF6FB2-A2EB-495D-96F0-2891E4DA67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1461" y="2786820"/>
            <a:ext cx="0" cy="47254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81" name="Line 50">
            <a:extLst>
              <a:ext uri="{FF2B5EF4-FFF2-40B4-BE49-F238E27FC236}">
                <a16:creationId xmlns:a16="http://schemas.microsoft.com/office/drawing/2014/main" id="{ABB77396-DA3E-4697-8E07-664627D53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3578" y="2786820"/>
            <a:ext cx="1054145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82" name="Line 51">
            <a:extLst>
              <a:ext uri="{FF2B5EF4-FFF2-40B4-BE49-F238E27FC236}">
                <a16:creationId xmlns:a16="http://schemas.microsoft.com/office/drawing/2014/main" id="{D42E8AE8-768E-4A6E-86A5-A08EEC6919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7723" y="2798937"/>
            <a:ext cx="0" cy="884512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83" name="Line 52">
            <a:extLst>
              <a:ext uri="{FF2B5EF4-FFF2-40B4-BE49-F238E27FC236}">
                <a16:creationId xmlns:a16="http://schemas.microsoft.com/office/drawing/2014/main" id="{4BA89663-7580-4596-B2A6-D9AD919F3C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3984" y="2798936"/>
            <a:ext cx="0" cy="932979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84" name="Line 53">
            <a:extLst>
              <a:ext uri="{FF2B5EF4-FFF2-40B4-BE49-F238E27FC236}">
                <a16:creationId xmlns:a16="http://schemas.microsoft.com/office/drawing/2014/main" id="{E5E63BFF-94D5-4941-9C96-FB31F2889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3984" y="2786820"/>
            <a:ext cx="1066261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85" name="Line 54">
            <a:extLst>
              <a:ext uri="{FF2B5EF4-FFF2-40B4-BE49-F238E27FC236}">
                <a16:creationId xmlns:a16="http://schemas.microsoft.com/office/drawing/2014/main" id="{D1978929-AD47-4CF7-83DD-7B2C89C393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2362" y="2798937"/>
            <a:ext cx="0" cy="884512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86" name="Line 55">
            <a:extLst>
              <a:ext uri="{FF2B5EF4-FFF2-40B4-BE49-F238E27FC236}">
                <a16:creationId xmlns:a16="http://schemas.microsoft.com/office/drawing/2014/main" id="{98B4EC86-99E1-4418-BCC4-230CC2A4F9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6189" y="4265046"/>
            <a:ext cx="0" cy="213252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87" name="Line 56">
            <a:extLst>
              <a:ext uri="{FF2B5EF4-FFF2-40B4-BE49-F238E27FC236}">
                <a16:creationId xmlns:a16="http://schemas.microsoft.com/office/drawing/2014/main" id="{AE6D447B-E072-4D12-872B-4FBEA805C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2691" y="6106770"/>
            <a:ext cx="5888671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88" name="Rectangle 57">
            <a:extLst>
              <a:ext uri="{FF2B5EF4-FFF2-40B4-BE49-F238E27FC236}">
                <a16:creationId xmlns:a16="http://schemas.microsoft.com/office/drawing/2014/main" id="{A852A7E5-42E1-4F77-A88E-19FB4808F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108" y="4131763"/>
            <a:ext cx="726996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A</a:t>
            </a:r>
          </a:p>
        </p:txBody>
      </p:sp>
      <p:grpSp>
        <p:nvGrpSpPr>
          <p:cNvPr id="18489" name="Group 62">
            <a:extLst>
              <a:ext uri="{FF2B5EF4-FFF2-40B4-BE49-F238E27FC236}">
                <a16:creationId xmlns:a16="http://schemas.microsoft.com/office/drawing/2014/main" id="{7C6E93F0-4119-4328-9C55-D388ED53C6FD}"/>
              </a:ext>
            </a:extLst>
          </p:cNvPr>
          <p:cNvGrpSpPr>
            <a:grpSpLocks/>
          </p:cNvGrpSpPr>
          <p:nvPr/>
        </p:nvGrpSpPr>
        <p:grpSpPr bwMode="auto">
          <a:xfrm>
            <a:off x="4139168" y="6106771"/>
            <a:ext cx="2750470" cy="109049"/>
            <a:chOff x="1712" y="4032"/>
            <a:chExt cx="1816" cy="72"/>
          </a:xfrm>
        </p:grpSpPr>
        <p:sp>
          <p:nvSpPr>
            <p:cNvPr id="18555" name="Line 58">
              <a:extLst>
                <a:ext uri="{FF2B5EF4-FFF2-40B4-BE49-F238E27FC236}">
                  <a16:creationId xmlns:a16="http://schemas.microsoft.com/office/drawing/2014/main" id="{349FA1BF-E7BD-4B07-B6A0-3178CF964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4032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56" name="Line 59">
              <a:extLst>
                <a:ext uri="{FF2B5EF4-FFF2-40B4-BE49-F238E27FC236}">
                  <a16:creationId xmlns:a16="http://schemas.microsoft.com/office/drawing/2014/main" id="{47AC72AF-F7DE-4F90-A8C3-F6691E1A41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2" y="4032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57" name="Line 60">
              <a:extLst>
                <a:ext uri="{FF2B5EF4-FFF2-40B4-BE49-F238E27FC236}">
                  <a16:creationId xmlns:a16="http://schemas.microsoft.com/office/drawing/2014/main" id="{82CAFBEE-15D0-4086-9737-057E5E21F1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0" y="4032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58" name="Line 61">
              <a:extLst>
                <a:ext uri="{FF2B5EF4-FFF2-40B4-BE49-F238E27FC236}">
                  <a16:creationId xmlns:a16="http://schemas.microsoft.com/office/drawing/2014/main" id="{535235B7-B7D3-443B-840A-4C77FB9C9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8" y="4032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18490" name="Group 67">
            <a:extLst>
              <a:ext uri="{FF2B5EF4-FFF2-40B4-BE49-F238E27FC236}">
                <a16:creationId xmlns:a16="http://schemas.microsoft.com/office/drawing/2014/main" id="{FF12C88A-CD7F-44CC-A3D5-A2F5C94C3E4F}"/>
              </a:ext>
            </a:extLst>
          </p:cNvPr>
          <p:cNvGrpSpPr>
            <a:grpSpLocks/>
          </p:cNvGrpSpPr>
          <p:nvPr/>
        </p:nvGrpSpPr>
        <p:grpSpPr bwMode="auto">
          <a:xfrm>
            <a:off x="3678737" y="6106771"/>
            <a:ext cx="2750470" cy="109049"/>
            <a:chOff x="1408" y="4032"/>
            <a:chExt cx="1816" cy="72"/>
          </a:xfrm>
        </p:grpSpPr>
        <p:sp>
          <p:nvSpPr>
            <p:cNvPr id="18551" name="Line 63">
              <a:extLst>
                <a:ext uri="{FF2B5EF4-FFF2-40B4-BE49-F238E27FC236}">
                  <a16:creationId xmlns:a16="http://schemas.microsoft.com/office/drawing/2014/main" id="{E77A1334-936A-4C21-943F-A55CC9F14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8" y="4032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52" name="Line 64">
              <a:extLst>
                <a:ext uri="{FF2B5EF4-FFF2-40B4-BE49-F238E27FC236}">
                  <a16:creationId xmlns:a16="http://schemas.microsoft.com/office/drawing/2014/main" id="{FEF9BB20-A1DF-47B5-B825-97E9FA055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4032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53" name="Line 65">
              <a:extLst>
                <a:ext uri="{FF2B5EF4-FFF2-40B4-BE49-F238E27FC236}">
                  <a16:creationId xmlns:a16="http://schemas.microsoft.com/office/drawing/2014/main" id="{B629C669-F2D5-42E0-BCF2-F728236DE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6" y="4032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54" name="Line 66">
              <a:extLst>
                <a:ext uri="{FF2B5EF4-FFF2-40B4-BE49-F238E27FC236}">
                  <a16:creationId xmlns:a16="http://schemas.microsoft.com/office/drawing/2014/main" id="{A1398FD9-58F7-4B50-8874-BF75C41214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4" y="4032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8491" name="Line 68">
            <a:extLst>
              <a:ext uri="{FF2B5EF4-FFF2-40B4-BE49-F238E27FC236}">
                <a16:creationId xmlns:a16="http://schemas.microsoft.com/office/drawing/2014/main" id="{764BB6FA-1F54-40BF-8F0F-65F70992BC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5836" y="6118887"/>
            <a:ext cx="0" cy="10904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92" name="Line 69">
            <a:extLst>
              <a:ext uri="{FF2B5EF4-FFF2-40B4-BE49-F238E27FC236}">
                <a16:creationId xmlns:a16="http://schemas.microsoft.com/office/drawing/2014/main" id="{F1E82CD8-9568-4045-BAB9-98CDFBB113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5606" y="3719799"/>
            <a:ext cx="1078378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93" name="Line 70">
            <a:extLst>
              <a:ext uri="{FF2B5EF4-FFF2-40B4-BE49-F238E27FC236}">
                <a16:creationId xmlns:a16="http://schemas.microsoft.com/office/drawing/2014/main" id="{D453C886-1C3B-4E85-B211-2EA2206E00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80740" y="2774703"/>
            <a:ext cx="0" cy="884512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94" name="Line 71">
            <a:extLst>
              <a:ext uri="{FF2B5EF4-FFF2-40B4-BE49-F238E27FC236}">
                <a16:creationId xmlns:a16="http://schemas.microsoft.com/office/drawing/2014/main" id="{5B79729E-984F-4D85-BE98-F6692E149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4479" y="3695565"/>
            <a:ext cx="1078378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95" name="Rectangle 72">
            <a:extLst>
              <a:ext uri="{FF2B5EF4-FFF2-40B4-BE49-F238E27FC236}">
                <a16:creationId xmlns:a16="http://schemas.microsoft.com/office/drawing/2014/main" id="{700BC9B7-AE44-4D67-9721-B8AF2E246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218" y="6094654"/>
            <a:ext cx="60583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8496" name="Freeform 73">
            <a:extLst>
              <a:ext uri="{FF2B5EF4-FFF2-40B4-BE49-F238E27FC236}">
                <a16:creationId xmlns:a16="http://schemas.microsoft.com/office/drawing/2014/main" id="{CB84DD7D-8B7A-425A-B0FB-CABB2468AC6A}"/>
              </a:ext>
            </a:extLst>
          </p:cNvPr>
          <p:cNvSpPr>
            <a:spLocks/>
          </p:cNvSpPr>
          <p:nvPr/>
        </p:nvSpPr>
        <p:spPr bwMode="auto">
          <a:xfrm>
            <a:off x="2091461" y="2544488"/>
            <a:ext cx="2085572" cy="1358575"/>
          </a:xfrm>
          <a:custGeom>
            <a:avLst/>
            <a:gdLst>
              <a:gd name="T0" fmla="*/ 0 w 1377"/>
              <a:gd name="T1" fmla="*/ 2147483647 h 897"/>
              <a:gd name="T2" fmla="*/ 2147483647 w 1377"/>
              <a:gd name="T3" fmla="*/ 2147483647 h 897"/>
              <a:gd name="T4" fmla="*/ 2147483647 w 1377"/>
              <a:gd name="T5" fmla="*/ 2147483647 h 897"/>
              <a:gd name="T6" fmla="*/ 2147483647 w 1377"/>
              <a:gd name="T7" fmla="*/ 2147483647 h 897"/>
              <a:gd name="T8" fmla="*/ 2147483647 w 1377"/>
              <a:gd name="T9" fmla="*/ 2147483647 h 897"/>
              <a:gd name="T10" fmla="*/ 2147483647 w 1377"/>
              <a:gd name="T11" fmla="*/ 2147483647 h 897"/>
              <a:gd name="T12" fmla="*/ 2147483647 w 1377"/>
              <a:gd name="T13" fmla="*/ 2147483647 h 897"/>
              <a:gd name="T14" fmla="*/ 2147483647 w 1377"/>
              <a:gd name="T15" fmla="*/ 0 h 897"/>
              <a:gd name="T16" fmla="*/ 2147483647 w 1377"/>
              <a:gd name="T17" fmla="*/ 0 h 897"/>
              <a:gd name="T18" fmla="*/ 2147483647 w 1377"/>
              <a:gd name="T19" fmla="*/ 2147483647 h 897"/>
              <a:gd name="T20" fmla="*/ 2147483647 w 1377"/>
              <a:gd name="T21" fmla="*/ 2147483647 h 897"/>
              <a:gd name="T22" fmla="*/ 2147483647 w 1377"/>
              <a:gd name="T23" fmla="*/ 2147483647 h 897"/>
              <a:gd name="T24" fmla="*/ 2147483647 w 1377"/>
              <a:gd name="T25" fmla="*/ 2147483647 h 897"/>
              <a:gd name="T26" fmla="*/ 2147483647 w 1377"/>
              <a:gd name="T27" fmla="*/ 2147483647 h 897"/>
              <a:gd name="T28" fmla="*/ 2147483647 w 1377"/>
              <a:gd name="T29" fmla="*/ 2147483647 h 897"/>
              <a:gd name="T30" fmla="*/ 2147483647 w 1377"/>
              <a:gd name="T31" fmla="*/ 2147483647 h 897"/>
              <a:gd name="T32" fmla="*/ 2147483647 w 1377"/>
              <a:gd name="T33" fmla="*/ 2147483647 h 897"/>
              <a:gd name="T34" fmla="*/ 2147483647 w 1377"/>
              <a:gd name="T35" fmla="*/ 2147483647 h 897"/>
              <a:gd name="T36" fmla="*/ 2147483647 w 1377"/>
              <a:gd name="T37" fmla="*/ 2147483647 h 897"/>
              <a:gd name="T38" fmla="*/ 2147483647 w 1377"/>
              <a:gd name="T39" fmla="*/ 2147483647 h 897"/>
              <a:gd name="T40" fmla="*/ 2147483647 w 1377"/>
              <a:gd name="T41" fmla="*/ 2147483647 h 897"/>
              <a:gd name="T42" fmla="*/ 2147483647 w 1377"/>
              <a:gd name="T43" fmla="*/ 2147483647 h 897"/>
              <a:gd name="T44" fmla="*/ 2147483647 w 1377"/>
              <a:gd name="T45" fmla="*/ 2147483647 h 897"/>
              <a:gd name="T46" fmla="*/ 2147483647 w 1377"/>
              <a:gd name="T47" fmla="*/ 2147483647 h 897"/>
              <a:gd name="T48" fmla="*/ 2147483647 w 1377"/>
              <a:gd name="T49" fmla="*/ 2147483647 h 897"/>
              <a:gd name="T50" fmla="*/ 2147483647 w 1377"/>
              <a:gd name="T51" fmla="*/ 2147483647 h 89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77"/>
              <a:gd name="T79" fmla="*/ 0 h 897"/>
              <a:gd name="T80" fmla="*/ 1377 w 1377"/>
              <a:gd name="T81" fmla="*/ 897 h 89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77" h="897">
                <a:moveTo>
                  <a:pt x="0" y="456"/>
                </a:moveTo>
                <a:lnTo>
                  <a:pt x="40" y="368"/>
                </a:lnTo>
                <a:lnTo>
                  <a:pt x="88" y="264"/>
                </a:lnTo>
                <a:lnTo>
                  <a:pt x="160" y="160"/>
                </a:lnTo>
                <a:lnTo>
                  <a:pt x="208" y="96"/>
                </a:lnTo>
                <a:lnTo>
                  <a:pt x="256" y="48"/>
                </a:lnTo>
                <a:lnTo>
                  <a:pt x="304" y="16"/>
                </a:lnTo>
                <a:lnTo>
                  <a:pt x="352" y="0"/>
                </a:lnTo>
                <a:lnTo>
                  <a:pt x="392" y="0"/>
                </a:lnTo>
                <a:lnTo>
                  <a:pt x="456" y="24"/>
                </a:lnTo>
                <a:lnTo>
                  <a:pt x="504" y="64"/>
                </a:lnTo>
                <a:lnTo>
                  <a:pt x="568" y="144"/>
                </a:lnTo>
                <a:lnTo>
                  <a:pt x="640" y="288"/>
                </a:lnTo>
                <a:lnTo>
                  <a:pt x="728" y="472"/>
                </a:lnTo>
                <a:lnTo>
                  <a:pt x="792" y="656"/>
                </a:lnTo>
                <a:lnTo>
                  <a:pt x="840" y="744"/>
                </a:lnTo>
                <a:lnTo>
                  <a:pt x="904" y="824"/>
                </a:lnTo>
                <a:lnTo>
                  <a:pt x="968" y="864"/>
                </a:lnTo>
                <a:lnTo>
                  <a:pt x="1024" y="888"/>
                </a:lnTo>
                <a:lnTo>
                  <a:pt x="1064" y="896"/>
                </a:lnTo>
                <a:lnTo>
                  <a:pt x="1112" y="888"/>
                </a:lnTo>
                <a:lnTo>
                  <a:pt x="1168" y="848"/>
                </a:lnTo>
                <a:lnTo>
                  <a:pt x="1224" y="776"/>
                </a:lnTo>
                <a:lnTo>
                  <a:pt x="1296" y="672"/>
                </a:lnTo>
                <a:lnTo>
                  <a:pt x="1336" y="576"/>
                </a:lnTo>
                <a:lnTo>
                  <a:pt x="1376" y="456"/>
                </a:lnTo>
              </a:path>
            </a:pathLst>
          </a:custGeom>
          <a:noFill/>
          <a:ln w="25400" cap="rnd">
            <a:solidFill>
              <a:srgbClr val="005A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97" name="Freeform 74">
            <a:extLst>
              <a:ext uri="{FF2B5EF4-FFF2-40B4-BE49-F238E27FC236}">
                <a16:creationId xmlns:a16="http://schemas.microsoft.com/office/drawing/2014/main" id="{85D854F5-BCEB-4C08-846A-4B9F441B3E10}"/>
              </a:ext>
            </a:extLst>
          </p:cNvPr>
          <p:cNvSpPr>
            <a:spLocks/>
          </p:cNvSpPr>
          <p:nvPr/>
        </p:nvSpPr>
        <p:spPr bwMode="auto">
          <a:xfrm>
            <a:off x="4199751" y="2568721"/>
            <a:ext cx="2085572" cy="1370692"/>
          </a:xfrm>
          <a:custGeom>
            <a:avLst/>
            <a:gdLst>
              <a:gd name="T0" fmla="*/ 0 w 1377"/>
              <a:gd name="T1" fmla="*/ 2147483647 h 905"/>
              <a:gd name="T2" fmla="*/ 2147483647 w 1377"/>
              <a:gd name="T3" fmla="*/ 2147483647 h 905"/>
              <a:gd name="T4" fmla="*/ 2147483647 w 1377"/>
              <a:gd name="T5" fmla="*/ 2147483647 h 905"/>
              <a:gd name="T6" fmla="*/ 2147483647 w 1377"/>
              <a:gd name="T7" fmla="*/ 2147483647 h 905"/>
              <a:gd name="T8" fmla="*/ 2147483647 w 1377"/>
              <a:gd name="T9" fmla="*/ 2147483647 h 905"/>
              <a:gd name="T10" fmla="*/ 2147483647 w 1377"/>
              <a:gd name="T11" fmla="*/ 2147483647 h 905"/>
              <a:gd name="T12" fmla="*/ 2147483647 w 1377"/>
              <a:gd name="T13" fmla="*/ 2147483647 h 905"/>
              <a:gd name="T14" fmla="*/ 2147483647 w 1377"/>
              <a:gd name="T15" fmla="*/ 0 h 905"/>
              <a:gd name="T16" fmla="*/ 2147483647 w 1377"/>
              <a:gd name="T17" fmla="*/ 0 h 905"/>
              <a:gd name="T18" fmla="*/ 2147483647 w 1377"/>
              <a:gd name="T19" fmla="*/ 2147483647 h 905"/>
              <a:gd name="T20" fmla="*/ 2147483647 w 1377"/>
              <a:gd name="T21" fmla="*/ 2147483647 h 905"/>
              <a:gd name="T22" fmla="*/ 2147483647 w 1377"/>
              <a:gd name="T23" fmla="*/ 2147483647 h 905"/>
              <a:gd name="T24" fmla="*/ 2147483647 w 1377"/>
              <a:gd name="T25" fmla="*/ 2147483647 h 905"/>
              <a:gd name="T26" fmla="*/ 2147483647 w 1377"/>
              <a:gd name="T27" fmla="*/ 2147483647 h 905"/>
              <a:gd name="T28" fmla="*/ 2147483647 w 1377"/>
              <a:gd name="T29" fmla="*/ 2147483647 h 905"/>
              <a:gd name="T30" fmla="*/ 2147483647 w 1377"/>
              <a:gd name="T31" fmla="*/ 2147483647 h 905"/>
              <a:gd name="T32" fmla="*/ 2147483647 w 1377"/>
              <a:gd name="T33" fmla="*/ 2147483647 h 905"/>
              <a:gd name="T34" fmla="*/ 2147483647 w 1377"/>
              <a:gd name="T35" fmla="*/ 2147483647 h 905"/>
              <a:gd name="T36" fmla="*/ 2147483647 w 1377"/>
              <a:gd name="T37" fmla="*/ 2147483647 h 905"/>
              <a:gd name="T38" fmla="*/ 2147483647 w 1377"/>
              <a:gd name="T39" fmla="*/ 2147483647 h 905"/>
              <a:gd name="T40" fmla="*/ 2147483647 w 1377"/>
              <a:gd name="T41" fmla="*/ 2147483647 h 905"/>
              <a:gd name="T42" fmla="*/ 2147483647 w 1377"/>
              <a:gd name="T43" fmla="*/ 2147483647 h 905"/>
              <a:gd name="T44" fmla="*/ 2147483647 w 1377"/>
              <a:gd name="T45" fmla="*/ 2147483647 h 905"/>
              <a:gd name="T46" fmla="*/ 2147483647 w 1377"/>
              <a:gd name="T47" fmla="*/ 2147483647 h 905"/>
              <a:gd name="T48" fmla="*/ 2147483647 w 1377"/>
              <a:gd name="T49" fmla="*/ 2147483647 h 905"/>
              <a:gd name="T50" fmla="*/ 2147483647 w 1377"/>
              <a:gd name="T51" fmla="*/ 2147483647 h 90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77"/>
              <a:gd name="T79" fmla="*/ 0 h 905"/>
              <a:gd name="T80" fmla="*/ 1377 w 1377"/>
              <a:gd name="T81" fmla="*/ 905 h 90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77" h="905">
                <a:moveTo>
                  <a:pt x="0" y="464"/>
                </a:moveTo>
                <a:lnTo>
                  <a:pt x="40" y="368"/>
                </a:lnTo>
                <a:lnTo>
                  <a:pt x="96" y="264"/>
                </a:lnTo>
                <a:lnTo>
                  <a:pt x="152" y="160"/>
                </a:lnTo>
                <a:lnTo>
                  <a:pt x="200" y="96"/>
                </a:lnTo>
                <a:lnTo>
                  <a:pt x="264" y="48"/>
                </a:lnTo>
                <a:lnTo>
                  <a:pt x="312" y="16"/>
                </a:lnTo>
                <a:lnTo>
                  <a:pt x="352" y="0"/>
                </a:lnTo>
                <a:lnTo>
                  <a:pt x="392" y="0"/>
                </a:lnTo>
                <a:lnTo>
                  <a:pt x="456" y="24"/>
                </a:lnTo>
                <a:lnTo>
                  <a:pt x="504" y="64"/>
                </a:lnTo>
                <a:lnTo>
                  <a:pt x="568" y="144"/>
                </a:lnTo>
                <a:lnTo>
                  <a:pt x="640" y="288"/>
                </a:lnTo>
                <a:lnTo>
                  <a:pt x="728" y="480"/>
                </a:lnTo>
                <a:lnTo>
                  <a:pt x="800" y="664"/>
                </a:lnTo>
                <a:lnTo>
                  <a:pt x="840" y="752"/>
                </a:lnTo>
                <a:lnTo>
                  <a:pt x="904" y="832"/>
                </a:lnTo>
                <a:lnTo>
                  <a:pt x="968" y="872"/>
                </a:lnTo>
                <a:lnTo>
                  <a:pt x="1024" y="896"/>
                </a:lnTo>
                <a:lnTo>
                  <a:pt x="1056" y="904"/>
                </a:lnTo>
                <a:lnTo>
                  <a:pt x="1104" y="896"/>
                </a:lnTo>
                <a:lnTo>
                  <a:pt x="1176" y="856"/>
                </a:lnTo>
                <a:lnTo>
                  <a:pt x="1232" y="784"/>
                </a:lnTo>
                <a:lnTo>
                  <a:pt x="1288" y="680"/>
                </a:lnTo>
                <a:lnTo>
                  <a:pt x="1336" y="584"/>
                </a:lnTo>
                <a:lnTo>
                  <a:pt x="1376" y="464"/>
                </a:lnTo>
              </a:path>
            </a:pathLst>
          </a:custGeom>
          <a:noFill/>
          <a:ln w="25400" cap="rnd">
            <a:solidFill>
              <a:srgbClr val="005A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98" name="Line 75">
            <a:extLst>
              <a:ext uri="{FF2B5EF4-FFF2-40B4-BE49-F238E27FC236}">
                <a16:creationId xmlns:a16="http://schemas.microsoft.com/office/drawing/2014/main" id="{5D3FB76F-861A-4DDE-9708-10C718D3FF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8737" y="4313512"/>
            <a:ext cx="0" cy="1793258"/>
          </a:xfrm>
          <a:prstGeom prst="line">
            <a:avLst/>
          </a:prstGeom>
          <a:noFill/>
          <a:ln w="101600">
            <a:solidFill>
              <a:srgbClr val="005A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499" name="Rectangle 76">
            <a:extLst>
              <a:ext uri="{FF2B5EF4-FFF2-40B4-BE49-F238E27FC236}">
                <a16:creationId xmlns:a16="http://schemas.microsoft.com/office/drawing/2014/main" id="{B346F803-CE19-427A-8DDB-39C5B3CEA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2970" y="4265046"/>
            <a:ext cx="61794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500" name="Freeform 77">
            <a:extLst>
              <a:ext uri="{FF2B5EF4-FFF2-40B4-BE49-F238E27FC236}">
                <a16:creationId xmlns:a16="http://schemas.microsoft.com/office/drawing/2014/main" id="{0A421622-F178-47BF-9856-B92B09C126E2}"/>
              </a:ext>
            </a:extLst>
          </p:cNvPr>
          <p:cNvSpPr>
            <a:spLocks/>
          </p:cNvSpPr>
          <p:nvPr/>
        </p:nvSpPr>
        <p:spPr bwMode="auto">
          <a:xfrm>
            <a:off x="2091461" y="3053385"/>
            <a:ext cx="680045" cy="365013"/>
          </a:xfrm>
          <a:custGeom>
            <a:avLst/>
            <a:gdLst>
              <a:gd name="T0" fmla="*/ 0 w 449"/>
              <a:gd name="T1" fmla="*/ 2147483647 h 241"/>
              <a:gd name="T2" fmla="*/ 2147483647 w 449"/>
              <a:gd name="T3" fmla="*/ 2147483647 h 241"/>
              <a:gd name="T4" fmla="*/ 2147483647 w 449"/>
              <a:gd name="T5" fmla="*/ 2147483647 h 241"/>
              <a:gd name="T6" fmla="*/ 2147483647 w 449"/>
              <a:gd name="T7" fmla="*/ 2147483647 h 241"/>
              <a:gd name="T8" fmla="*/ 2147483647 w 449"/>
              <a:gd name="T9" fmla="*/ 2147483647 h 241"/>
              <a:gd name="T10" fmla="*/ 2147483647 w 449"/>
              <a:gd name="T11" fmla="*/ 2147483647 h 241"/>
              <a:gd name="T12" fmla="*/ 2147483647 w 449"/>
              <a:gd name="T13" fmla="*/ 2147483647 h 241"/>
              <a:gd name="T14" fmla="*/ 2147483647 w 449"/>
              <a:gd name="T15" fmla="*/ 0 h 241"/>
              <a:gd name="T16" fmla="*/ 2147483647 w 449"/>
              <a:gd name="T17" fmla="*/ 0 h 241"/>
              <a:gd name="T18" fmla="*/ 2147483647 w 449"/>
              <a:gd name="T19" fmla="*/ 2147483647 h 241"/>
              <a:gd name="T20" fmla="*/ 2147483647 w 449"/>
              <a:gd name="T21" fmla="*/ 2147483647 h 241"/>
              <a:gd name="T22" fmla="*/ 2147483647 w 449"/>
              <a:gd name="T23" fmla="*/ 2147483647 h 241"/>
              <a:gd name="T24" fmla="*/ 2147483647 w 449"/>
              <a:gd name="T25" fmla="*/ 2147483647 h 241"/>
              <a:gd name="T26" fmla="*/ 2147483647 w 449"/>
              <a:gd name="T27" fmla="*/ 2147483647 h 241"/>
              <a:gd name="T28" fmla="*/ 2147483647 w 449"/>
              <a:gd name="T29" fmla="*/ 2147483647 h 241"/>
              <a:gd name="T30" fmla="*/ 2147483647 w 449"/>
              <a:gd name="T31" fmla="*/ 2147483647 h 241"/>
              <a:gd name="T32" fmla="*/ 2147483647 w 449"/>
              <a:gd name="T33" fmla="*/ 2147483647 h 241"/>
              <a:gd name="T34" fmla="*/ 2147483647 w 449"/>
              <a:gd name="T35" fmla="*/ 2147483647 h 241"/>
              <a:gd name="T36" fmla="*/ 2147483647 w 449"/>
              <a:gd name="T37" fmla="*/ 2147483647 h 241"/>
              <a:gd name="T38" fmla="*/ 2147483647 w 449"/>
              <a:gd name="T39" fmla="*/ 2147483647 h 241"/>
              <a:gd name="T40" fmla="*/ 2147483647 w 449"/>
              <a:gd name="T41" fmla="*/ 2147483647 h 241"/>
              <a:gd name="T42" fmla="*/ 2147483647 w 449"/>
              <a:gd name="T43" fmla="*/ 2147483647 h 241"/>
              <a:gd name="T44" fmla="*/ 2147483647 w 449"/>
              <a:gd name="T45" fmla="*/ 2147483647 h 241"/>
              <a:gd name="T46" fmla="*/ 2147483647 w 449"/>
              <a:gd name="T47" fmla="*/ 2147483647 h 241"/>
              <a:gd name="T48" fmla="*/ 2147483647 w 449"/>
              <a:gd name="T49" fmla="*/ 2147483647 h 241"/>
              <a:gd name="T50" fmla="*/ 2147483647 w 449"/>
              <a:gd name="T51" fmla="*/ 2147483647 h 2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49"/>
              <a:gd name="T79" fmla="*/ 0 h 241"/>
              <a:gd name="T80" fmla="*/ 449 w 449"/>
              <a:gd name="T81" fmla="*/ 241 h 24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49" h="241">
                <a:moveTo>
                  <a:pt x="0" y="120"/>
                </a:moveTo>
                <a:lnTo>
                  <a:pt x="16" y="104"/>
                </a:lnTo>
                <a:lnTo>
                  <a:pt x="32" y="64"/>
                </a:lnTo>
                <a:lnTo>
                  <a:pt x="56" y="40"/>
                </a:lnTo>
                <a:lnTo>
                  <a:pt x="64" y="24"/>
                </a:lnTo>
                <a:lnTo>
                  <a:pt x="80" y="16"/>
                </a:lnTo>
                <a:lnTo>
                  <a:pt x="96" y="8"/>
                </a:lnTo>
                <a:lnTo>
                  <a:pt x="112" y="0"/>
                </a:lnTo>
                <a:lnTo>
                  <a:pt x="128" y="0"/>
                </a:lnTo>
                <a:lnTo>
                  <a:pt x="144" y="8"/>
                </a:lnTo>
                <a:lnTo>
                  <a:pt x="160" y="16"/>
                </a:lnTo>
                <a:lnTo>
                  <a:pt x="184" y="32"/>
                </a:lnTo>
                <a:lnTo>
                  <a:pt x="200" y="72"/>
                </a:lnTo>
                <a:lnTo>
                  <a:pt x="240" y="120"/>
                </a:lnTo>
                <a:lnTo>
                  <a:pt x="264" y="176"/>
                </a:lnTo>
                <a:lnTo>
                  <a:pt x="280" y="192"/>
                </a:lnTo>
                <a:lnTo>
                  <a:pt x="304" y="224"/>
                </a:lnTo>
                <a:lnTo>
                  <a:pt x="312" y="232"/>
                </a:lnTo>
                <a:lnTo>
                  <a:pt x="336" y="240"/>
                </a:lnTo>
                <a:lnTo>
                  <a:pt x="344" y="240"/>
                </a:lnTo>
                <a:lnTo>
                  <a:pt x="368" y="240"/>
                </a:lnTo>
                <a:lnTo>
                  <a:pt x="384" y="232"/>
                </a:lnTo>
                <a:lnTo>
                  <a:pt x="400" y="208"/>
                </a:lnTo>
                <a:lnTo>
                  <a:pt x="424" y="184"/>
                </a:lnTo>
                <a:lnTo>
                  <a:pt x="432" y="152"/>
                </a:lnTo>
                <a:lnTo>
                  <a:pt x="448" y="120"/>
                </a:lnTo>
              </a:path>
            </a:pathLst>
          </a:custGeom>
          <a:noFill/>
          <a:ln w="25400" cap="rnd">
            <a:solidFill>
              <a:srgbClr val="0E55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501" name="Freeform 78">
            <a:extLst>
              <a:ext uri="{FF2B5EF4-FFF2-40B4-BE49-F238E27FC236}">
                <a16:creationId xmlns:a16="http://schemas.microsoft.com/office/drawing/2014/main" id="{490DC3E9-9F51-49CC-9588-B8E5024C83A0}"/>
              </a:ext>
            </a:extLst>
          </p:cNvPr>
          <p:cNvSpPr>
            <a:spLocks/>
          </p:cNvSpPr>
          <p:nvPr/>
        </p:nvSpPr>
        <p:spPr bwMode="auto">
          <a:xfrm>
            <a:off x="2757874" y="3065502"/>
            <a:ext cx="728512" cy="365013"/>
          </a:xfrm>
          <a:custGeom>
            <a:avLst/>
            <a:gdLst>
              <a:gd name="T0" fmla="*/ 0 w 481"/>
              <a:gd name="T1" fmla="*/ 2147483647 h 241"/>
              <a:gd name="T2" fmla="*/ 2147483647 w 481"/>
              <a:gd name="T3" fmla="*/ 2147483647 h 241"/>
              <a:gd name="T4" fmla="*/ 2147483647 w 481"/>
              <a:gd name="T5" fmla="*/ 2147483647 h 241"/>
              <a:gd name="T6" fmla="*/ 2147483647 w 481"/>
              <a:gd name="T7" fmla="*/ 2147483647 h 241"/>
              <a:gd name="T8" fmla="*/ 2147483647 w 481"/>
              <a:gd name="T9" fmla="*/ 2147483647 h 241"/>
              <a:gd name="T10" fmla="*/ 2147483647 w 481"/>
              <a:gd name="T11" fmla="*/ 2147483647 h 241"/>
              <a:gd name="T12" fmla="*/ 2147483647 w 481"/>
              <a:gd name="T13" fmla="*/ 0 h 241"/>
              <a:gd name="T14" fmla="*/ 2147483647 w 481"/>
              <a:gd name="T15" fmla="*/ 0 h 241"/>
              <a:gd name="T16" fmla="*/ 2147483647 w 481"/>
              <a:gd name="T17" fmla="*/ 0 h 241"/>
              <a:gd name="T18" fmla="*/ 2147483647 w 481"/>
              <a:gd name="T19" fmla="*/ 0 h 241"/>
              <a:gd name="T20" fmla="*/ 2147483647 w 481"/>
              <a:gd name="T21" fmla="*/ 2147483647 h 241"/>
              <a:gd name="T22" fmla="*/ 2147483647 w 481"/>
              <a:gd name="T23" fmla="*/ 2147483647 h 241"/>
              <a:gd name="T24" fmla="*/ 2147483647 w 481"/>
              <a:gd name="T25" fmla="*/ 2147483647 h 241"/>
              <a:gd name="T26" fmla="*/ 2147483647 w 481"/>
              <a:gd name="T27" fmla="*/ 2147483647 h 241"/>
              <a:gd name="T28" fmla="*/ 2147483647 w 481"/>
              <a:gd name="T29" fmla="*/ 2147483647 h 241"/>
              <a:gd name="T30" fmla="*/ 2147483647 w 481"/>
              <a:gd name="T31" fmla="*/ 2147483647 h 241"/>
              <a:gd name="T32" fmla="*/ 2147483647 w 481"/>
              <a:gd name="T33" fmla="*/ 2147483647 h 241"/>
              <a:gd name="T34" fmla="*/ 2147483647 w 481"/>
              <a:gd name="T35" fmla="*/ 2147483647 h 241"/>
              <a:gd name="T36" fmla="*/ 2147483647 w 481"/>
              <a:gd name="T37" fmla="*/ 2147483647 h 241"/>
              <a:gd name="T38" fmla="*/ 2147483647 w 481"/>
              <a:gd name="T39" fmla="*/ 2147483647 h 241"/>
              <a:gd name="T40" fmla="*/ 2147483647 w 481"/>
              <a:gd name="T41" fmla="*/ 2147483647 h 241"/>
              <a:gd name="T42" fmla="*/ 2147483647 w 481"/>
              <a:gd name="T43" fmla="*/ 2147483647 h 241"/>
              <a:gd name="T44" fmla="*/ 2147483647 w 481"/>
              <a:gd name="T45" fmla="*/ 2147483647 h 241"/>
              <a:gd name="T46" fmla="*/ 2147483647 w 481"/>
              <a:gd name="T47" fmla="*/ 2147483647 h 241"/>
              <a:gd name="T48" fmla="*/ 2147483647 w 481"/>
              <a:gd name="T49" fmla="*/ 2147483647 h 241"/>
              <a:gd name="T50" fmla="*/ 2147483647 w 481"/>
              <a:gd name="T51" fmla="*/ 2147483647 h 2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81"/>
              <a:gd name="T79" fmla="*/ 0 h 241"/>
              <a:gd name="T80" fmla="*/ 481 w 481"/>
              <a:gd name="T81" fmla="*/ 241 h 24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81" h="241">
                <a:moveTo>
                  <a:pt x="0" y="120"/>
                </a:moveTo>
                <a:lnTo>
                  <a:pt x="16" y="96"/>
                </a:lnTo>
                <a:lnTo>
                  <a:pt x="32" y="64"/>
                </a:lnTo>
                <a:lnTo>
                  <a:pt x="56" y="40"/>
                </a:lnTo>
                <a:lnTo>
                  <a:pt x="72" y="24"/>
                </a:lnTo>
                <a:lnTo>
                  <a:pt x="88" y="8"/>
                </a:lnTo>
                <a:lnTo>
                  <a:pt x="104" y="0"/>
                </a:lnTo>
                <a:lnTo>
                  <a:pt x="112" y="0"/>
                </a:lnTo>
                <a:lnTo>
                  <a:pt x="144" y="0"/>
                </a:lnTo>
                <a:lnTo>
                  <a:pt x="160" y="0"/>
                </a:lnTo>
                <a:lnTo>
                  <a:pt x="184" y="16"/>
                </a:lnTo>
                <a:lnTo>
                  <a:pt x="200" y="32"/>
                </a:lnTo>
                <a:lnTo>
                  <a:pt x="224" y="72"/>
                </a:lnTo>
                <a:lnTo>
                  <a:pt x="256" y="128"/>
                </a:lnTo>
                <a:lnTo>
                  <a:pt x="280" y="176"/>
                </a:lnTo>
                <a:lnTo>
                  <a:pt x="296" y="192"/>
                </a:lnTo>
                <a:lnTo>
                  <a:pt x="312" y="224"/>
                </a:lnTo>
                <a:lnTo>
                  <a:pt x="336" y="232"/>
                </a:lnTo>
                <a:lnTo>
                  <a:pt x="352" y="240"/>
                </a:lnTo>
                <a:lnTo>
                  <a:pt x="384" y="240"/>
                </a:lnTo>
                <a:lnTo>
                  <a:pt x="392" y="240"/>
                </a:lnTo>
                <a:lnTo>
                  <a:pt x="416" y="232"/>
                </a:lnTo>
                <a:lnTo>
                  <a:pt x="432" y="208"/>
                </a:lnTo>
                <a:lnTo>
                  <a:pt x="456" y="184"/>
                </a:lnTo>
                <a:lnTo>
                  <a:pt x="464" y="152"/>
                </a:lnTo>
                <a:lnTo>
                  <a:pt x="480" y="120"/>
                </a:lnTo>
              </a:path>
            </a:pathLst>
          </a:custGeom>
          <a:noFill/>
          <a:ln w="25400" cap="rnd">
            <a:solidFill>
              <a:srgbClr val="0E55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502" name="Freeform 79">
            <a:extLst>
              <a:ext uri="{FF2B5EF4-FFF2-40B4-BE49-F238E27FC236}">
                <a16:creationId xmlns:a16="http://schemas.microsoft.com/office/drawing/2014/main" id="{5432D812-2AEA-4A7B-A432-9B8588A85D0B}"/>
              </a:ext>
            </a:extLst>
          </p:cNvPr>
          <p:cNvSpPr>
            <a:spLocks/>
          </p:cNvSpPr>
          <p:nvPr/>
        </p:nvSpPr>
        <p:spPr bwMode="auto">
          <a:xfrm>
            <a:off x="3472754" y="3065502"/>
            <a:ext cx="716395" cy="377130"/>
          </a:xfrm>
          <a:custGeom>
            <a:avLst/>
            <a:gdLst>
              <a:gd name="T0" fmla="*/ 0 w 473"/>
              <a:gd name="T1" fmla="*/ 2147483647 h 249"/>
              <a:gd name="T2" fmla="*/ 2147483647 w 473"/>
              <a:gd name="T3" fmla="*/ 2147483647 h 249"/>
              <a:gd name="T4" fmla="*/ 2147483647 w 473"/>
              <a:gd name="T5" fmla="*/ 2147483647 h 249"/>
              <a:gd name="T6" fmla="*/ 2147483647 w 473"/>
              <a:gd name="T7" fmla="*/ 2147483647 h 249"/>
              <a:gd name="T8" fmla="*/ 2147483647 w 473"/>
              <a:gd name="T9" fmla="*/ 2147483647 h 249"/>
              <a:gd name="T10" fmla="*/ 2147483647 w 473"/>
              <a:gd name="T11" fmla="*/ 2147483647 h 249"/>
              <a:gd name="T12" fmla="*/ 2147483647 w 473"/>
              <a:gd name="T13" fmla="*/ 2147483647 h 249"/>
              <a:gd name="T14" fmla="*/ 2147483647 w 473"/>
              <a:gd name="T15" fmla="*/ 0 h 249"/>
              <a:gd name="T16" fmla="*/ 2147483647 w 473"/>
              <a:gd name="T17" fmla="*/ 0 h 249"/>
              <a:gd name="T18" fmla="*/ 2147483647 w 473"/>
              <a:gd name="T19" fmla="*/ 2147483647 h 249"/>
              <a:gd name="T20" fmla="*/ 2147483647 w 473"/>
              <a:gd name="T21" fmla="*/ 2147483647 h 249"/>
              <a:gd name="T22" fmla="*/ 2147483647 w 473"/>
              <a:gd name="T23" fmla="*/ 2147483647 h 249"/>
              <a:gd name="T24" fmla="*/ 2147483647 w 473"/>
              <a:gd name="T25" fmla="*/ 2147483647 h 249"/>
              <a:gd name="T26" fmla="*/ 2147483647 w 473"/>
              <a:gd name="T27" fmla="*/ 2147483647 h 249"/>
              <a:gd name="T28" fmla="*/ 2147483647 w 473"/>
              <a:gd name="T29" fmla="*/ 2147483647 h 249"/>
              <a:gd name="T30" fmla="*/ 2147483647 w 473"/>
              <a:gd name="T31" fmla="*/ 2147483647 h 249"/>
              <a:gd name="T32" fmla="*/ 2147483647 w 473"/>
              <a:gd name="T33" fmla="*/ 2147483647 h 249"/>
              <a:gd name="T34" fmla="*/ 2147483647 w 473"/>
              <a:gd name="T35" fmla="*/ 2147483647 h 249"/>
              <a:gd name="T36" fmla="*/ 2147483647 w 473"/>
              <a:gd name="T37" fmla="*/ 2147483647 h 249"/>
              <a:gd name="T38" fmla="*/ 2147483647 w 473"/>
              <a:gd name="T39" fmla="*/ 2147483647 h 249"/>
              <a:gd name="T40" fmla="*/ 2147483647 w 473"/>
              <a:gd name="T41" fmla="*/ 2147483647 h 249"/>
              <a:gd name="T42" fmla="*/ 2147483647 w 473"/>
              <a:gd name="T43" fmla="*/ 2147483647 h 249"/>
              <a:gd name="T44" fmla="*/ 2147483647 w 473"/>
              <a:gd name="T45" fmla="*/ 2147483647 h 249"/>
              <a:gd name="T46" fmla="*/ 2147483647 w 473"/>
              <a:gd name="T47" fmla="*/ 2147483647 h 249"/>
              <a:gd name="T48" fmla="*/ 2147483647 w 473"/>
              <a:gd name="T49" fmla="*/ 2147483647 h 249"/>
              <a:gd name="T50" fmla="*/ 2147483647 w 473"/>
              <a:gd name="T51" fmla="*/ 2147483647 h 24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73"/>
              <a:gd name="T79" fmla="*/ 0 h 249"/>
              <a:gd name="T80" fmla="*/ 473 w 473"/>
              <a:gd name="T81" fmla="*/ 249 h 24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73" h="249">
                <a:moveTo>
                  <a:pt x="0" y="136"/>
                </a:moveTo>
                <a:lnTo>
                  <a:pt x="16" y="104"/>
                </a:lnTo>
                <a:lnTo>
                  <a:pt x="32" y="72"/>
                </a:lnTo>
                <a:lnTo>
                  <a:pt x="56" y="48"/>
                </a:lnTo>
                <a:lnTo>
                  <a:pt x="72" y="24"/>
                </a:lnTo>
                <a:lnTo>
                  <a:pt x="80" y="16"/>
                </a:lnTo>
                <a:lnTo>
                  <a:pt x="96" y="8"/>
                </a:lnTo>
                <a:lnTo>
                  <a:pt x="112" y="0"/>
                </a:lnTo>
                <a:lnTo>
                  <a:pt x="136" y="0"/>
                </a:lnTo>
                <a:lnTo>
                  <a:pt x="152" y="8"/>
                </a:lnTo>
                <a:lnTo>
                  <a:pt x="160" y="16"/>
                </a:lnTo>
                <a:lnTo>
                  <a:pt x="184" y="40"/>
                </a:lnTo>
                <a:lnTo>
                  <a:pt x="216" y="80"/>
                </a:lnTo>
                <a:lnTo>
                  <a:pt x="248" y="136"/>
                </a:lnTo>
                <a:lnTo>
                  <a:pt x="272" y="192"/>
                </a:lnTo>
                <a:lnTo>
                  <a:pt x="296" y="208"/>
                </a:lnTo>
                <a:lnTo>
                  <a:pt x="312" y="232"/>
                </a:lnTo>
                <a:lnTo>
                  <a:pt x="328" y="240"/>
                </a:lnTo>
                <a:lnTo>
                  <a:pt x="352" y="248"/>
                </a:lnTo>
                <a:lnTo>
                  <a:pt x="360" y="248"/>
                </a:lnTo>
                <a:lnTo>
                  <a:pt x="384" y="248"/>
                </a:lnTo>
                <a:lnTo>
                  <a:pt x="400" y="240"/>
                </a:lnTo>
                <a:lnTo>
                  <a:pt x="416" y="216"/>
                </a:lnTo>
                <a:lnTo>
                  <a:pt x="432" y="192"/>
                </a:lnTo>
                <a:lnTo>
                  <a:pt x="456" y="160"/>
                </a:lnTo>
                <a:lnTo>
                  <a:pt x="472" y="136"/>
                </a:lnTo>
              </a:path>
            </a:pathLst>
          </a:custGeom>
          <a:noFill/>
          <a:ln w="25400" cap="rnd">
            <a:solidFill>
              <a:srgbClr val="0E55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grpSp>
        <p:nvGrpSpPr>
          <p:cNvPr id="18503" name="Group 83">
            <a:extLst>
              <a:ext uri="{FF2B5EF4-FFF2-40B4-BE49-F238E27FC236}">
                <a16:creationId xmlns:a16="http://schemas.microsoft.com/office/drawing/2014/main" id="{D5525C80-C9F0-4B5F-807C-694E46DDB155}"/>
              </a:ext>
            </a:extLst>
          </p:cNvPr>
          <p:cNvGrpSpPr>
            <a:grpSpLocks/>
          </p:cNvGrpSpPr>
          <p:nvPr/>
        </p:nvGrpSpPr>
        <p:grpSpPr bwMode="auto">
          <a:xfrm>
            <a:off x="4199751" y="3053385"/>
            <a:ext cx="2085572" cy="377130"/>
            <a:chOff x="1752" y="2016"/>
            <a:chExt cx="1377" cy="249"/>
          </a:xfrm>
        </p:grpSpPr>
        <p:sp>
          <p:nvSpPr>
            <p:cNvPr id="18548" name="Freeform 80">
              <a:extLst>
                <a:ext uri="{FF2B5EF4-FFF2-40B4-BE49-F238E27FC236}">
                  <a16:creationId xmlns:a16="http://schemas.microsoft.com/office/drawing/2014/main" id="{16FBF0CE-419F-4F40-875D-435781720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" y="2016"/>
              <a:ext cx="465" cy="241"/>
            </a:xfrm>
            <a:custGeom>
              <a:avLst/>
              <a:gdLst>
                <a:gd name="T0" fmla="*/ 0 w 465"/>
                <a:gd name="T1" fmla="*/ 120 h 241"/>
                <a:gd name="T2" fmla="*/ 16 w 465"/>
                <a:gd name="T3" fmla="*/ 104 h 241"/>
                <a:gd name="T4" fmla="*/ 32 w 465"/>
                <a:gd name="T5" fmla="*/ 64 h 241"/>
                <a:gd name="T6" fmla="*/ 56 w 465"/>
                <a:gd name="T7" fmla="*/ 40 h 241"/>
                <a:gd name="T8" fmla="*/ 64 w 465"/>
                <a:gd name="T9" fmla="*/ 24 h 241"/>
                <a:gd name="T10" fmla="*/ 80 w 465"/>
                <a:gd name="T11" fmla="*/ 16 h 241"/>
                <a:gd name="T12" fmla="*/ 104 w 465"/>
                <a:gd name="T13" fmla="*/ 8 h 241"/>
                <a:gd name="T14" fmla="*/ 120 w 465"/>
                <a:gd name="T15" fmla="*/ 0 h 241"/>
                <a:gd name="T16" fmla="*/ 136 w 465"/>
                <a:gd name="T17" fmla="*/ 0 h 241"/>
                <a:gd name="T18" fmla="*/ 152 w 465"/>
                <a:gd name="T19" fmla="*/ 8 h 241"/>
                <a:gd name="T20" fmla="*/ 168 w 465"/>
                <a:gd name="T21" fmla="*/ 16 h 241"/>
                <a:gd name="T22" fmla="*/ 184 w 465"/>
                <a:gd name="T23" fmla="*/ 32 h 241"/>
                <a:gd name="T24" fmla="*/ 200 w 465"/>
                <a:gd name="T25" fmla="*/ 72 h 241"/>
                <a:gd name="T26" fmla="*/ 240 w 465"/>
                <a:gd name="T27" fmla="*/ 120 h 241"/>
                <a:gd name="T28" fmla="*/ 264 w 465"/>
                <a:gd name="T29" fmla="*/ 176 h 241"/>
                <a:gd name="T30" fmla="*/ 280 w 465"/>
                <a:gd name="T31" fmla="*/ 192 h 241"/>
                <a:gd name="T32" fmla="*/ 312 w 465"/>
                <a:gd name="T33" fmla="*/ 224 h 241"/>
                <a:gd name="T34" fmla="*/ 320 w 465"/>
                <a:gd name="T35" fmla="*/ 232 h 241"/>
                <a:gd name="T36" fmla="*/ 352 w 465"/>
                <a:gd name="T37" fmla="*/ 240 h 241"/>
                <a:gd name="T38" fmla="*/ 360 w 465"/>
                <a:gd name="T39" fmla="*/ 240 h 241"/>
                <a:gd name="T40" fmla="*/ 384 w 465"/>
                <a:gd name="T41" fmla="*/ 240 h 241"/>
                <a:gd name="T42" fmla="*/ 400 w 465"/>
                <a:gd name="T43" fmla="*/ 232 h 241"/>
                <a:gd name="T44" fmla="*/ 416 w 465"/>
                <a:gd name="T45" fmla="*/ 208 h 241"/>
                <a:gd name="T46" fmla="*/ 440 w 465"/>
                <a:gd name="T47" fmla="*/ 184 h 241"/>
                <a:gd name="T48" fmla="*/ 448 w 465"/>
                <a:gd name="T49" fmla="*/ 152 h 241"/>
                <a:gd name="T50" fmla="*/ 464 w 465"/>
                <a:gd name="T51" fmla="*/ 120 h 2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65"/>
                <a:gd name="T79" fmla="*/ 0 h 241"/>
                <a:gd name="T80" fmla="*/ 465 w 465"/>
                <a:gd name="T81" fmla="*/ 241 h 2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65" h="241">
                  <a:moveTo>
                    <a:pt x="0" y="120"/>
                  </a:moveTo>
                  <a:lnTo>
                    <a:pt x="16" y="104"/>
                  </a:lnTo>
                  <a:lnTo>
                    <a:pt x="32" y="64"/>
                  </a:lnTo>
                  <a:lnTo>
                    <a:pt x="56" y="40"/>
                  </a:lnTo>
                  <a:lnTo>
                    <a:pt x="64" y="24"/>
                  </a:lnTo>
                  <a:lnTo>
                    <a:pt x="80" y="16"/>
                  </a:lnTo>
                  <a:lnTo>
                    <a:pt x="104" y="8"/>
                  </a:lnTo>
                  <a:lnTo>
                    <a:pt x="120" y="0"/>
                  </a:lnTo>
                  <a:lnTo>
                    <a:pt x="136" y="0"/>
                  </a:lnTo>
                  <a:lnTo>
                    <a:pt x="152" y="8"/>
                  </a:lnTo>
                  <a:lnTo>
                    <a:pt x="168" y="16"/>
                  </a:lnTo>
                  <a:lnTo>
                    <a:pt x="184" y="32"/>
                  </a:lnTo>
                  <a:lnTo>
                    <a:pt x="200" y="72"/>
                  </a:lnTo>
                  <a:lnTo>
                    <a:pt x="240" y="120"/>
                  </a:lnTo>
                  <a:lnTo>
                    <a:pt x="264" y="176"/>
                  </a:lnTo>
                  <a:lnTo>
                    <a:pt x="280" y="192"/>
                  </a:lnTo>
                  <a:lnTo>
                    <a:pt x="312" y="224"/>
                  </a:lnTo>
                  <a:lnTo>
                    <a:pt x="320" y="232"/>
                  </a:lnTo>
                  <a:lnTo>
                    <a:pt x="352" y="240"/>
                  </a:lnTo>
                  <a:lnTo>
                    <a:pt x="360" y="240"/>
                  </a:lnTo>
                  <a:lnTo>
                    <a:pt x="384" y="240"/>
                  </a:lnTo>
                  <a:lnTo>
                    <a:pt x="400" y="232"/>
                  </a:lnTo>
                  <a:lnTo>
                    <a:pt x="416" y="208"/>
                  </a:lnTo>
                  <a:lnTo>
                    <a:pt x="440" y="184"/>
                  </a:lnTo>
                  <a:lnTo>
                    <a:pt x="448" y="152"/>
                  </a:lnTo>
                  <a:lnTo>
                    <a:pt x="464" y="120"/>
                  </a:lnTo>
                </a:path>
              </a:pathLst>
            </a:custGeom>
            <a:noFill/>
            <a:ln w="25400" cap="rnd">
              <a:solidFill>
                <a:srgbClr val="0E5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49" name="Freeform 81">
              <a:extLst>
                <a:ext uri="{FF2B5EF4-FFF2-40B4-BE49-F238E27FC236}">
                  <a16:creationId xmlns:a16="http://schemas.microsoft.com/office/drawing/2014/main" id="{EC566EC2-1CBD-4518-9FA4-4A28E7BD7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8" y="2024"/>
              <a:ext cx="457" cy="241"/>
            </a:xfrm>
            <a:custGeom>
              <a:avLst/>
              <a:gdLst>
                <a:gd name="T0" fmla="*/ 0 w 457"/>
                <a:gd name="T1" fmla="*/ 120 h 241"/>
                <a:gd name="T2" fmla="*/ 16 w 457"/>
                <a:gd name="T3" fmla="*/ 96 h 241"/>
                <a:gd name="T4" fmla="*/ 32 w 457"/>
                <a:gd name="T5" fmla="*/ 64 h 241"/>
                <a:gd name="T6" fmla="*/ 64 w 457"/>
                <a:gd name="T7" fmla="*/ 40 h 241"/>
                <a:gd name="T8" fmla="*/ 72 w 457"/>
                <a:gd name="T9" fmla="*/ 24 h 241"/>
                <a:gd name="T10" fmla="*/ 88 w 457"/>
                <a:gd name="T11" fmla="*/ 8 h 241"/>
                <a:gd name="T12" fmla="*/ 104 w 457"/>
                <a:gd name="T13" fmla="*/ 0 h 241"/>
                <a:gd name="T14" fmla="*/ 112 w 457"/>
                <a:gd name="T15" fmla="*/ 0 h 241"/>
                <a:gd name="T16" fmla="*/ 128 w 457"/>
                <a:gd name="T17" fmla="*/ 0 h 241"/>
                <a:gd name="T18" fmla="*/ 144 w 457"/>
                <a:gd name="T19" fmla="*/ 0 h 241"/>
                <a:gd name="T20" fmla="*/ 168 w 457"/>
                <a:gd name="T21" fmla="*/ 16 h 241"/>
                <a:gd name="T22" fmla="*/ 184 w 457"/>
                <a:gd name="T23" fmla="*/ 32 h 241"/>
                <a:gd name="T24" fmla="*/ 208 w 457"/>
                <a:gd name="T25" fmla="*/ 72 h 241"/>
                <a:gd name="T26" fmla="*/ 248 w 457"/>
                <a:gd name="T27" fmla="*/ 128 h 241"/>
                <a:gd name="T28" fmla="*/ 272 w 457"/>
                <a:gd name="T29" fmla="*/ 176 h 241"/>
                <a:gd name="T30" fmla="*/ 288 w 457"/>
                <a:gd name="T31" fmla="*/ 192 h 241"/>
                <a:gd name="T32" fmla="*/ 304 w 457"/>
                <a:gd name="T33" fmla="*/ 224 h 241"/>
                <a:gd name="T34" fmla="*/ 328 w 457"/>
                <a:gd name="T35" fmla="*/ 232 h 241"/>
                <a:gd name="T36" fmla="*/ 344 w 457"/>
                <a:gd name="T37" fmla="*/ 240 h 241"/>
                <a:gd name="T38" fmla="*/ 360 w 457"/>
                <a:gd name="T39" fmla="*/ 240 h 241"/>
                <a:gd name="T40" fmla="*/ 368 w 457"/>
                <a:gd name="T41" fmla="*/ 240 h 241"/>
                <a:gd name="T42" fmla="*/ 392 w 457"/>
                <a:gd name="T43" fmla="*/ 232 h 241"/>
                <a:gd name="T44" fmla="*/ 408 w 457"/>
                <a:gd name="T45" fmla="*/ 208 h 241"/>
                <a:gd name="T46" fmla="*/ 424 w 457"/>
                <a:gd name="T47" fmla="*/ 184 h 241"/>
                <a:gd name="T48" fmla="*/ 440 w 457"/>
                <a:gd name="T49" fmla="*/ 152 h 241"/>
                <a:gd name="T50" fmla="*/ 456 w 457"/>
                <a:gd name="T51" fmla="*/ 120 h 2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7"/>
                <a:gd name="T79" fmla="*/ 0 h 241"/>
                <a:gd name="T80" fmla="*/ 457 w 457"/>
                <a:gd name="T81" fmla="*/ 241 h 2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7" h="241">
                  <a:moveTo>
                    <a:pt x="0" y="120"/>
                  </a:moveTo>
                  <a:lnTo>
                    <a:pt x="16" y="96"/>
                  </a:lnTo>
                  <a:lnTo>
                    <a:pt x="32" y="64"/>
                  </a:lnTo>
                  <a:lnTo>
                    <a:pt x="64" y="40"/>
                  </a:lnTo>
                  <a:lnTo>
                    <a:pt x="72" y="24"/>
                  </a:lnTo>
                  <a:lnTo>
                    <a:pt x="88" y="8"/>
                  </a:lnTo>
                  <a:lnTo>
                    <a:pt x="104" y="0"/>
                  </a:lnTo>
                  <a:lnTo>
                    <a:pt x="112" y="0"/>
                  </a:lnTo>
                  <a:lnTo>
                    <a:pt x="128" y="0"/>
                  </a:lnTo>
                  <a:lnTo>
                    <a:pt x="144" y="0"/>
                  </a:lnTo>
                  <a:lnTo>
                    <a:pt x="168" y="16"/>
                  </a:lnTo>
                  <a:lnTo>
                    <a:pt x="184" y="32"/>
                  </a:lnTo>
                  <a:lnTo>
                    <a:pt x="208" y="72"/>
                  </a:lnTo>
                  <a:lnTo>
                    <a:pt x="248" y="128"/>
                  </a:lnTo>
                  <a:lnTo>
                    <a:pt x="272" y="176"/>
                  </a:lnTo>
                  <a:lnTo>
                    <a:pt x="288" y="192"/>
                  </a:lnTo>
                  <a:lnTo>
                    <a:pt x="304" y="224"/>
                  </a:lnTo>
                  <a:lnTo>
                    <a:pt x="328" y="232"/>
                  </a:lnTo>
                  <a:lnTo>
                    <a:pt x="344" y="240"/>
                  </a:lnTo>
                  <a:lnTo>
                    <a:pt x="360" y="240"/>
                  </a:lnTo>
                  <a:lnTo>
                    <a:pt x="368" y="240"/>
                  </a:lnTo>
                  <a:lnTo>
                    <a:pt x="392" y="232"/>
                  </a:lnTo>
                  <a:lnTo>
                    <a:pt x="408" y="208"/>
                  </a:lnTo>
                  <a:lnTo>
                    <a:pt x="424" y="184"/>
                  </a:lnTo>
                  <a:lnTo>
                    <a:pt x="440" y="152"/>
                  </a:lnTo>
                  <a:lnTo>
                    <a:pt x="456" y="120"/>
                  </a:lnTo>
                </a:path>
              </a:pathLst>
            </a:custGeom>
            <a:noFill/>
            <a:ln w="25400" cap="rnd">
              <a:solidFill>
                <a:srgbClr val="0E5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50" name="Freeform 82">
              <a:extLst>
                <a:ext uri="{FF2B5EF4-FFF2-40B4-BE49-F238E27FC236}">
                  <a16:creationId xmlns:a16="http://schemas.microsoft.com/office/drawing/2014/main" id="{56A606D6-6F39-47A1-9FAB-0363BFCD5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024"/>
              <a:ext cx="465" cy="241"/>
            </a:xfrm>
            <a:custGeom>
              <a:avLst/>
              <a:gdLst>
                <a:gd name="T0" fmla="*/ 0 w 465"/>
                <a:gd name="T1" fmla="*/ 128 h 241"/>
                <a:gd name="T2" fmla="*/ 16 w 465"/>
                <a:gd name="T3" fmla="*/ 104 h 241"/>
                <a:gd name="T4" fmla="*/ 32 w 465"/>
                <a:gd name="T5" fmla="*/ 72 h 241"/>
                <a:gd name="T6" fmla="*/ 48 w 465"/>
                <a:gd name="T7" fmla="*/ 48 h 241"/>
                <a:gd name="T8" fmla="*/ 64 w 465"/>
                <a:gd name="T9" fmla="*/ 24 h 241"/>
                <a:gd name="T10" fmla="*/ 80 w 465"/>
                <a:gd name="T11" fmla="*/ 16 h 241"/>
                <a:gd name="T12" fmla="*/ 96 w 465"/>
                <a:gd name="T13" fmla="*/ 8 h 241"/>
                <a:gd name="T14" fmla="*/ 112 w 465"/>
                <a:gd name="T15" fmla="*/ 0 h 241"/>
                <a:gd name="T16" fmla="*/ 136 w 465"/>
                <a:gd name="T17" fmla="*/ 0 h 241"/>
                <a:gd name="T18" fmla="*/ 152 w 465"/>
                <a:gd name="T19" fmla="*/ 8 h 241"/>
                <a:gd name="T20" fmla="*/ 160 w 465"/>
                <a:gd name="T21" fmla="*/ 16 h 241"/>
                <a:gd name="T22" fmla="*/ 192 w 465"/>
                <a:gd name="T23" fmla="*/ 40 h 241"/>
                <a:gd name="T24" fmla="*/ 216 w 465"/>
                <a:gd name="T25" fmla="*/ 80 h 241"/>
                <a:gd name="T26" fmla="*/ 256 w 465"/>
                <a:gd name="T27" fmla="*/ 128 h 241"/>
                <a:gd name="T28" fmla="*/ 280 w 465"/>
                <a:gd name="T29" fmla="*/ 184 h 241"/>
                <a:gd name="T30" fmla="*/ 296 w 465"/>
                <a:gd name="T31" fmla="*/ 200 h 241"/>
                <a:gd name="T32" fmla="*/ 304 w 465"/>
                <a:gd name="T33" fmla="*/ 224 h 241"/>
                <a:gd name="T34" fmla="*/ 320 w 465"/>
                <a:gd name="T35" fmla="*/ 232 h 241"/>
                <a:gd name="T36" fmla="*/ 344 w 465"/>
                <a:gd name="T37" fmla="*/ 240 h 241"/>
                <a:gd name="T38" fmla="*/ 352 w 465"/>
                <a:gd name="T39" fmla="*/ 240 h 241"/>
                <a:gd name="T40" fmla="*/ 368 w 465"/>
                <a:gd name="T41" fmla="*/ 240 h 241"/>
                <a:gd name="T42" fmla="*/ 400 w 465"/>
                <a:gd name="T43" fmla="*/ 232 h 241"/>
                <a:gd name="T44" fmla="*/ 416 w 465"/>
                <a:gd name="T45" fmla="*/ 208 h 241"/>
                <a:gd name="T46" fmla="*/ 432 w 465"/>
                <a:gd name="T47" fmla="*/ 184 h 241"/>
                <a:gd name="T48" fmla="*/ 448 w 465"/>
                <a:gd name="T49" fmla="*/ 152 h 241"/>
                <a:gd name="T50" fmla="*/ 464 w 465"/>
                <a:gd name="T51" fmla="*/ 128 h 2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65"/>
                <a:gd name="T79" fmla="*/ 0 h 241"/>
                <a:gd name="T80" fmla="*/ 465 w 465"/>
                <a:gd name="T81" fmla="*/ 241 h 2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65" h="241">
                  <a:moveTo>
                    <a:pt x="0" y="128"/>
                  </a:moveTo>
                  <a:lnTo>
                    <a:pt x="16" y="104"/>
                  </a:lnTo>
                  <a:lnTo>
                    <a:pt x="32" y="72"/>
                  </a:lnTo>
                  <a:lnTo>
                    <a:pt x="48" y="48"/>
                  </a:lnTo>
                  <a:lnTo>
                    <a:pt x="64" y="24"/>
                  </a:lnTo>
                  <a:lnTo>
                    <a:pt x="80" y="16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36" y="0"/>
                  </a:lnTo>
                  <a:lnTo>
                    <a:pt x="152" y="8"/>
                  </a:lnTo>
                  <a:lnTo>
                    <a:pt x="160" y="16"/>
                  </a:lnTo>
                  <a:lnTo>
                    <a:pt x="192" y="40"/>
                  </a:lnTo>
                  <a:lnTo>
                    <a:pt x="216" y="80"/>
                  </a:lnTo>
                  <a:lnTo>
                    <a:pt x="256" y="128"/>
                  </a:lnTo>
                  <a:lnTo>
                    <a:pt x="280" y="184"/>
                  </a:lnTo>
                  <a:lnTo>
                    <a:pt x="296" y="200"/>
                  </a:lnTo>
                  <a:lnTo>
                    <a:pt x="304" y="224"/>
                  </a:lnTo>
                  <a:lnTo>
                    <a:pt x="320" y="232"/>
                  </a:lnTo>
                  <a:lnTo>
                    <a:pt x="344" y="240"/>
                  </a:lnTo>
                  <a:lnTo>
                    <a:pt x="352" y="240"/>
                  </a:lnTo>
                  <a:lnTo>
                    <a:pt x="368" y="240"/>
                  </a:lnTo>
                  <a:lnTo>
                    <a:pt x="400" y="232"/>
                  </a:lnTo>
                  <a:lnTo>
                    <a:pt x="416" y="208"/>
                  </a:lnTo>
                  <a:lnTo>
                    <a:pt x="432" y="184"/>
                  </a:lnTo>
                  <a:lnTo>
                    <a:pt x="448" y="152"/>
                  </a:lnTo>
                  <a:lnTo>
                    <a:pt x="464" y="128"/>
                  </a:lnTo>
                </a:path>
              </a:pathLst>
            </a:custGeom>
            <a:noFill/>
            <a:ln w="25400" cap="rnd">
              <a:solidFill>
                <a:srgbClr val="0E5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8504" name="Line 84">
            <a:extLst>
              <a:ext uri="{FF2B5EF4-FFF2-40B4-BE49-F238E27FC236}">
                <a16:creationId xmlns:a16="http://schemas.microsoft.com/office/drawing/2014/main" id="{D9539CEE-90B2-4060-B61E-EBA986B072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9599" y="5452473"/>
            <a:ext cx="0" cy="654297"/>
          </a:xfrm>
          <a:prstGeom prst="line">
            <a:avLst/>
          </a:prstGeom>
          <a:noFill/>
          <a:ln w="101600">
            <a:solidFill>
              <a:srgbClr val="0E55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505" name="Rectangle 85">
            <a:extLst>
              <a:ext uri="{FF2B5EF4-FFF2-40B4-BE49-F238E27FC236}">
                <a16:creationId xmlns:a16="http://schemas.microsoft.com/office/drawing/2014/main" id="{A20FFEE5-6F1E-4468-A55F-6BC4A590B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383" y="4846643"/>
            <a:ext cx="811813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1/3</a:t>
            </a:r>
          </a:p>
        </p:txBody>
      </p:sp>
      <p:grpSp>
        <p:nvGrpSpPr>
          <p:cNvPr id="18506" name="Group 89">
            <a:extLst>
              <a:ext uri="{FF2B5EF4-FFF2-40B4-BE49-F238E27FC236}">
                <a16:creationId xmlns:a16="http://schemas.microsoft.com/office/drawing/2014/main" id="{51A4C264-3C2A-4214-8688-C5F4EE35F821}"/>
              </a:ext>
            </a:extLst>
          </p:cNvPr>
          <p:cNvGrpSpPr>
            <a:grpSpLocks/>
          </p:cNvGrpSpPr>
          <p:nvPr/>
        </p:nvGrpSpPr>
        <p:grpSpPr bwMode="auto">
          <a:xfrm>
            <a:off x="2091461" y="3126085"/>
            <a:ext cx="1249526" cy="219614"/>
            <a:chOff x="360" y="2064"/>
            <a:chExt cx="825" cy="145"/>
          </a:xfrm>
        </p:grpSpPr>
        <p:sp>
          <p:nvSpPr>
            <p:cNvPr id="18545" name="Freeform 86">
              <a:extLst>
                <a:ext uri="{FF2B5EF4-FFF2-40B4-BE49-F238E27FC236}">
                  <a16:creationId xmlns:a16="http://schemas.microsoft.com/office/drawing/2014/main" id="{804BF62B-A2C4-4A62-8A31-892142166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2064"/>
              <a:ext cx="273" cy="145"/>
            </a:xfrm>
            <a:custGeom>
              <a:avLst/>
              <a:gdLst>
                <a:gd name="T0" fmla="*/ 0 w 273"/>
                <a:gd name="T1" fmla="*/ 72 h 145"/>
                <a:gd name="T2" fmla="*/ 8 w 273"/>
                <a:gd name="T3" fmla="*/ 64 h 145"/>
                <a:gd name="T4" fmla="*/ 16 w 273"/>
                <a:gd name="T5" fmla="*/ 40 h 145"/>
                <a:gd name="T6" fmla="*/ 32 w 273"/>
                <a:gd name="T7" fmla="*/ 24 h 145"/>
                <a:gd name="T8" fmla="*/ 40 w 273"/>
                <a:gd name="T9" fmla="*/ 16 h 145"/>
                <a:gd name="T10" fmla="*/ 48 w 273"/>
                <a:gd name="T11" fmla="*/ 16 h 145"/>
                <a:gd name="T12" fmla="*/ 56 w 273"/>
                <a:gd name="T13" fmla="*/ 8 h 145"/>
                <a:gd name="T14" fmla="*/ 64 w 273"/>
                <a:gd name="T15" fmla="*/ 0 h 145"/>
                <a:gd name="T16" fmla="*/ 80 w 273"/>
                <a:gd name="T17" fmla="*/ 0 h 145"/>
                <a:gd name="T18" fmla="*/ 88 w 273"/>
                <a:gd name="T19" fmla="*/ 8 h 145"/>
                <a:gd name="T20" fmla="*/ 96 w 273"/>
                <a:gd name="T21" fmla="*/ 16 h 145"/>
                <a:gd name="T22" fmla="*/ 112 w 273"/>
                <a:gd name="T23" fmla="*/ 24 h 145"/>
                <a:gd name="T24" fmla="*/ 120 w 273"/>
                <a:gd name="T25" fmla="*/ 40 h 145"/>
                <a:gd name="T26" fmla="*/ 152 w 273"/>
                <a:gd name="T27" fmla="*/ 72 h 145"/>
                <a:gd name="T28" fmla="*/ 160 w 273"/>
                <a:gd name="T29" fmla="*/ 104 h 145"/>
                <a:gd name="T30" fmla="*/ 176 w 273"/>
                <a:gd name="T31" fmla="*/ 120 h 145"/>
                <a:gd name="T32" fmla="*/ 184 w 273"/>
                <a:gd name="T33" fmla="*/ 136 h 145"/>
                <a:gd name="T34" fmla="*/ 192 w 273"/>
                <a:gd name="T35" fmla="*/ 136 h 145"/>
                <a:gd name="T36" fmla="*/ 208 w 273"/>
                <a:gd name="T37" fmla="*/ 144 h 145"/>
                <a:gd name="T38" fmla="*/ 224 w 273"/>
                <a:gd name="T39" fmla="*/ 144 h 145"/>
                <a:gd name="T40" fmla="*/ 232 w 273"/>
                <a:gd name="T41" fmla="*/ 136 h 145"/>
                <a:gd name="T42" fmla="*/ 248 w 273"/>
                <a:gd name="T43" fmla="*/ 128 h 145"/>
                <a:gd name="T44" fmla="*/ 256 w 273"/>
                <a:gd name="T45" fmla="*/ 112 h 145"/>
                <a:gd name="T46" fmla="*/ 264 w 273"/>
                <a:gd name="T47" fmla="*/ 96 h 145"/>
                <a:gd name="T48" fmla="*/ 272 w 273"/>
                <a:gd name="T49" fmla="*/ 72 h 1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3"/>
                <a:gd name="T76" fmla="*/ 0 h 145"/>
                <a:gd name="T77" fmla="*/ 273 w 273"/>
                <a:gd name="T78" fmla="*/ 145 h 1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3" h="145">
                  <a:moveTo>
                    <a:pt x="0" y="72"/>
                  </a:moveTo>
                  <a:lnTo>
                    <a:pt x="8" y="64"/>
                  </a:lnTo>
                  <a:lnTo>
                    <a:pt x="16" y="40"/>
                  </a:lnTo>
                  <a:lnTo>
                    <a:pt x="32" y="24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88" y="8"/>
                  </a:lnTo>
                  <a:lnTo>
                    <a:pt x="96" y="16"/>
                  </a:lnTo>
                  <a:lnTo>
                    <a:pt x="112" y="24"/>
                  </a:lnTo>
                  <a:lnTo>
                    <a:pt x="120" y="40"/>
                  </a:lnTo>
                  <a:lnTo>
                    <a:pt x="152" y="72"/>
                  </a:lnTo>
                  <a:lnTo>
                    <a:pt x="160" y="104"/>
                  </a:lnTo>
                  <a:lnTo>
                    <a:pt x="176" y="120"/>
                  </a:lnTo>
                  <a:lnTo>
                    <a:pt x="184" y="136"/>
                  </a:lnTo>
                  <a:lnTo>
                    <a:pt x="192" y="136"/>
                  </a:lnTo>
                  <a:lnTo>
                    <a:pt x="208" y="144"/>
                  </a:lnTo>
                  <a:lnTo>
                    <a:pt x="224" y="144"/>
                  </a:lnTo>
                  <a:lnTo>
                    <a:pt x="232" y="136"/>
                  </a:lnTo>
                  <a:lnTo>
                    <a:pt x="248" y="128"/>
                  </a:lnTo>
                  <a:lnTo>
                    <a:pt x="256" y="112"/>
                  </a:lnTo>
                  <a:lnTo>
                    <a:pt x="264" y="96"/>
                  </a:lnTo>
                  <a:lnTo>
                    <a:pt x="272" y="72"/>
                  </a:lnTo>
                </a:path>
              </a:pathLst>
            </a:custGeom>
            <a:noFill/>
            <a:ln w="25400" cap="rnd">
              <a:solidFill>
                <a:srgbClr val="8F1EE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46" name="Freeform 87">
              <a:extLst>
                <a:ext uri="{FF2B5EF4-FFF2-40B4-BE49-F238E27FC236}">
                  <a16:creationId xmlns:a16="http://schemas.microsoft.com/office/drawing/2014/main" id="{64A3EB9F-1060-4820-B895-3D8685607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" y="2072"/>
              <a:ext cx="281" cy="137"/>
            </a:xfrm>
            <a:custGeom>
              <a:avLst/>
              <a:gdLst>
                <a:gd name="T0" fmla="*/ 0 w 281"/>
                <a:gd name="T1" fmla="*/ 72 h 137"/>
                <a:gd name="T2" fmla="*/ 8 w 281"/>
                <a:gd name="T3" fmla="*/ 56 h 137"/>
                <a:gd name="T4" fmla="*/ 16 w 281"/>
                <a:gd name="T5" fmla="*/ 32 h 137"/>
                <a:gd name="T6" fmla="*/ 32 w 281"/>
                <a:gd name="T7" fmla="*/ 16 h 137"/>
                <a:gd name="T8" fmla="*/ 40 w 281"/>
                <a:gd name="T9" fmla="*/ 16 h 137"/>
                <a:gd name="T10" fmla="*/ 48 w 281"/>
                <a:gd name="T11" fmla="*/ 8 h 137"/>
                <a:gd name="T12" fmla="*/ 56 w 281"/>
                <a:gd name="T13" fmla="*/ 0 h 137"/>
                <a:gd name="T14" fmla="*/ 72 w 281"/>
                <a:gd name="T15" fmla="*/ 0 h 137"/>
                <a:gd name="T16" fmla="*/ 80 w 281"/>
                <a:gd name="T17" fmla="*/ 0 h 137"/>
                <a:gd name="T18" fmla="*/ 96 w 281"/>
                <a:gd name="T19" fmla="*/ 0 h 137"/>
                <a:gd name="T20" fmla="*/ 104 w 281"/>
                <a:gd name="T21" fmla="*/ 8 h 137"/>
                <a:gd name="T22" fmla="*/ 120 w 281"/>
                <a:gd name="T23" fmla="*/ 16 h 137"/>
                <a:gd name="T24" fmla="*/ 128 w 281"/>
                <a:gd name="T25" fmla="*/ 40 h 137"/>
                <a:gd name="T26" fmla="*/ 152 w 281"/>
                <a:gd name="T27" fmla="*/ 72 h 137"/>
                <a:gd name="T28" fmla="*/ 168 w 281"/>
                <a:gd name="T29" fmla="*/ 104 h 137"/>
                <a:gd name="T30" fmla="*/ 176 w 281"/>
                <a:gd name="T31" fmla="*/ 112 h 137"/>
                <a:gd name="T32" fmla="*/ 184 w 281"/>
                <a:gd name="T33" fmla="*/ 128 h 137"/>
                <a:gd name="T34" fmla="*/ 200 w 281"/>
                <a:gd name="T35" fmla="*/ 136 h 137"/>
                <a:gd name="T36" fmla="*/ 208 w 281"/>
                <a:gd name="T37" fmla="*/ 136 h 137"/>
                <a:gd name="T38" fmla="*/ 224 w 281"/>
                <a:gd name="T39" fmla="*/ 136 h 137"/>
                <a:gd name="T40" fmla="*/ 240 w 281"/>
                <a:gd name="T41" fmla="*/ 136 h 137"/>
                <a:gd name="T42" fmla="*/ 248 w 281"/>
                <a:gd name="T43" fmla="*/ 120 h 137"/>
                <a:gd name="T44" fmla="*/ 264 w 281"/>
                <a:gd name="T45" fmla="*/ 112 h 137"/>
                <a:gd name="T46" fmla="*/ 272 w 281"/>
                <a:gd name="T47" fmla="*/ 88 h 137"/>
                <a:gd name="T48" fmla="*/ 280 w 281"/>
                <a:gd name="T49" fmla="*/ 72 h 1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81"/>
                <a:gd name="T76" fmla="*/ 0 h 137"/>
                <a:gd name="T77" fmla="*/ 281 w 281"/>
                <a:gd name="T78" fmla="*/ 137 h 13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81" h="137">
                  <a:moveTo>
                    <a:pt x="0" y="72"/>
                  </a:moveTo>
                  <a:lnTo>
                    <a:pt x="8" y="56"/>
                  </a:lnTo>
                  <a:lnTo>
                    <a:pt x="16" y="32"/>
                  </a:lnTo>
                  <a:lnTo>
                    <a:pt x="32" y="16"/>
                  </a:lnTo>
                  <a:lnTo>
                    <a:pt x="40" y="16"/>
                  </a:lnTo>
                  <a:lnTo>
                    <a:pt x="48" y="8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96" y="0"/>
                  </a:lnTo>
                  <a:lnTo>
                    <a:pt x="104" y="8"/>
                  </a:lnTo>
                  <a:lnTo>
                    <a:pt x="120" y="16"/>
                  </a:lnTo>
                  <a:lnTo>
                    <a:pt x="128" y="40"/>
                  </a:lnTo>
                  <a:lnTo>
                    <a:pt x="152" y="72"/>
                  </a:lnTo>
                  <a:lnTo>
                    <a:pt x="168" y="104"/>
                  </a:lnTo>
                  <a:lnTo>
                    <a:pt x="176" y="112"/>
                  </a:lnTo>
                  <a:lnTo>
                    <a:pt x="184" y="128"/>
                  </a:lnTo>
                  <a:lnTo>
                    <a:pt x="200" y="136"/>
                  </a:lnTo>
                  <a:lnTo>
                    <a:pt x="208" y="13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48" y="120"/>
                  </a:lnTo>
                  <a:lnTo>
                    <a:pt x="264" y="112"/>
                  </a:lnTo>
                  <a:lnTo>
                    <a:pt x="272" y="88"/>
                  </a:lnTo>
                  <a:lnTo>
                    <a:pt x="280" y="72"/>
                  </a:lnTo>
                </a:path>
              </a:pathLst>
            </a:custGeom>
            <a:noFill/>
            <a:ln w="25400" cap="rnd">
              <a:solidFill>
                <a:srgbClr val="8F1EE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47" name="Freeform 88">
              <a:extLst>
                <a:ext uri="{FF2B5EF4-FFF2-40B4-BE49-F238E27FC236}">
                  <a16:creationId xmlns:a16="http://schemas.microsoft.com/office/drawing/2014/main" id="{676AB0F6-39A6-4B08-94D9-B86F8055D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2072"/>
              <a:ext cx="273" cy="137"/>
            </a:xfrm>
            <a:custGeom>
              <a:avLst/>
              <a:gdLst>
                <a:gd name="T0" fmla="*/ 0 w 273"/>
                <a:gd name="T1" fmla="*/ 72 h 137"/>
                <a:gd name="T2" fmla="*/ 8 w 273"/>
                <a:gd name="T3" fmla="*/ 56 h 137"/>
                <a:gd name="T4" fmla="*/ 16 w 273"/>
                <a:gd name="T5" fmla="*/ 40 h 137"/>
                <a:gd name="T6" fmla="*/ 32 w 273"/>
                <a:gd name="T7" fmla="*/ 24 h 137"/>
                <a:gd name="T8" fmla="*/ 40 w 273"/>
                <a:gd name="T9" fmla="*/ 16 h 137"/>
                <a:gd name="T10" fmla="*/ 48 w 273"/>
                <a:gd name="T11" fmla="*/ 8 h 137"/>
                <a:gd name="T12" fmla="*/ 56 w 273"/>
                <a:gd name="T13" fmla="*/ 8 h 137"/>
                <a:gd name="T14" fmla="*/ 64 w 273"/>
                <a:gd name="T15" fmla="*/ 0 h 137"/>
                <a:gd name="T16" fmla="*/ 80 w 273"/>
                <a:gd name="T17" fmla="*/ 0 h 137"/>
                <a:gd name="T18" fmla="*/ 88 w 273"/>
                <a:gd name="T19" fmla="*/ 8 h 137"/>
                <a:gd name="T20" fmla="*/ 104 w 273"/>
                <a:gd name="T21" fmla="*/ 16 h 137"/>
                <a:gd name="T22" fmla="*/ 120 w 273"/>
                <a:gd name="T23" fmla="*/ 48 h 137"/>
                <a:gd name="T24" fmla="*/ 136 w 273"/>
                <a:gd name="T25" fmla="*/ 72 h 137"/>
                <a:gd name="T26" fmla="*/ 160 w 273"/>
                <a:gd name="T27" fmla="*/ 112 h 137"/>
                <a:gd name="T28" fmla="*/ 168 w 273"/>
                <a:gd name="T29" fmla="*/ 120 h 137"/>
                <a:gd name="T30" fmla="*/ 184 w 273"/>
                <a:gd name="T31" fmla="*/ 128 h 137"/>
                <a:gd name="T32" fmla="*/ 192 w 273"/>
                <a:gd name="T33" fmla="*/ 136 h 137"/>
                <a:gd name="T34" fmla="*/ 208 w 273"/>
                <a:gd name="T35" fmla="*/ 136 h 137"/>
                <a:gd name="T36" fmla="*/ 216 w 273"/>
                <a:gd name="T37" fmla="*/ 136 h 137"/>
                <a:gd name="T38" fmla="*/ 232 w 273"/>
                <a:gd name="T39" fmla="*/ 136 h 137"/>
                <a:gd name="T40" fmla="*/ 240 w 273"/>
                <a:gd name="T41" fmla="*/ 120 h 137"/>
                <a:gd name="T42" fmla="*/ 256 w 273"/>
                <a:gd name="T43" fmla="*/ 112 h 137"/>
                <a:gd name="T44" fmla="*/ 264 w 273"/>
                <a:gd name="T45" fmla="*/ 88 h 137"/>
                <a:gd name="T46" fmla="*/ 272 w 273"/>
                <a:gd name="T47" fmla="*/ 72 h 13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73"/>
                <a:gd name="T73" fmla="*/ 0 h 137"/>
                <a:gd name="T74" fmla="*/ 273 w 273"/>
                <a:gd name="T75" fmla="*/ 137 h 13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73" h="137">
                  <a:moveTo>
                    <a:pt x="0" y="72"/>
                  </a:moveTo>
                  <a:lnTo>
                    <a:pt x="8" y="56"/>
                  </a:lnTo>
                  <a:lnTo>
                    <a:pt x="16" y="40"/>
                  </a:lnTo>
                  <a:lnTo>
                    <a:pt x="32" y="24"/>
                  </a:lnTo>
                  <a:lnTo>
                    <a:pt x="40" y="16"/>
                  </a:lnTo>
                  <a:lnTo>
                    <a:pt x="48" y="8"/>
                  </a:lnTo>
                  <a:lnTo>
                    <a:pt x="56" y="8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88" y="8"/>
                  </a:lnTo>
                  <a:lnTo>
                    <a:pt x="104" y="16"/>
                  </a:lnTo>
                  <a:lnTo>
                    <a:pt x="120" y="48"/>
                  </a:lnTo>
                  <a:lnTo>
                    <a:pt x="136" y="72"/>
                  </a:lnTo>
                  <a:lnTo>
                    <a:pt x="160" y="112"/>
                  </a:lnTo>
                  <a:lnTo>
                    <a:pt x="168" y="120"/>
                  </a:lnTo>
                  <a:lnTo>
                    <a:pt x="184" y="128"/>
                  </a:lnTo>
                  <a:lnTo>
                    <a:pt x="192" y="136"/>
                  </a:lnTo>
                  <a:lnTo>
                    <a:pt x="208" y="136"/>
                  </a:lnTo>
                  <a:lnTo>
                    <a:pt x="216" y="136"/>
                  </a:lnTo>
                  <a:lnTo>
                    <a:pt x="232" y="136"/>
                  </a:lnTo>
                  <a:lnTo>
                    <a:pt x="240" y="120"/>
                  </a:lnTo>
                  <a:lnTo>
                    <a:pt x="256" y="112"/>
                  </a:lnTo>
                  <a:lnTo>
                    <a:pt x="264" y="88"/>
                  </a:lnTo>
                  <a:lnTo>
                    <a:pt x="272" y="72"/>
                  </a:lnTo>
                </a:path>
              </a:pathLst>
            </a:custGeom>
            <a:noFill/>
            <a:ln w="25400" cap="rnd">
              <a:solidFill>
                <a:srgbClr val="8F1EE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18507" name="Group 92">
            <a:extLst>
              <a:ext uri="{FF2B5EF4-FFF2-40B4-BE49-F238E27FC236}">
                <a16:creationId xmlns:a16="http://schemas.microsoft.com/office/drawing/2014/main" id="{512BB06D-9D4F-4E1C-803A-7E47C5532E56}"/>
              </a:ext>
            </a:extLst>
          </p:cNvPr>
          <p:cNvGrpSpPr>
            <a:grpSpLocks/>
          </p:cNvGrpSpPr>
          <p:nvPr/>
        </p:nvGrpSpPr>
        <p:grpSpPr bwMode="auto">
          <a:xfrm>
            <a:off x="3327355" y="3138201"/>
            <a:ext cx="873911" cy="219614"/>
            <a:chOff x="1176" y="2072"/>
            <a:chExt cx="577" cy="145"/>
          </a:xfrm>
        </p:grpSpPr>
        <p:sp>
          <p:nvSpPr>
            <p:cNvPr id="18543" name="Freeform 90">
              <a:extLst>
                <a:ext uri="{FF2B5EF4-FFF2-40B4-BE49-F238E27FC236}">
                  <a16:creationId xmlns:a16="http://schemas.microsoft.com/office/drawing/2014/main" id="{679B3D5F-7BA8-4637-842D-1AAECACBB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" y="2072"/>
              <a:ext cx="297" cy="137"/>
            </a:xfrm>
            <a:custGeom>
              <a:avLst/>
              <a:gdLst>
                <a:gd name="T0" fmla="*/ 0 w 297"/>
                <a:gd name="T1" fmla="*/ 72 h 137"/>
                <a:gd name="T2" fmla="*/ 8 w 297"/>
                <a:gd name="T3" fmla="*/ 56 h 137"/>
                <a:gd name="T4" fmla="*/ 24 w 297"/>
                <a:gd name="T5" fmla="*/ 32 h 137"/>
                <a:gd name="T6" fmla="*/ 32 w 297"/>
                <a:gd name="T7" fmla="*/ 16 h 137"/>
                <a:gd name="T8" fmla="*/ 48 w 297"/>
                <a:gd name="T9" fmla="*/ 16 h 137"/>
                <a:gd name="T10" fmla="*/ 56 w 297"/>
                <a:gd name="T11" fmla="*/ 8 h 137"/>
                <a:gd name="T12" fmla="*/ 64 w 297"/>
                <a:gd name="T13" fmla="*/ 8 h 137"/>
                <a:gd name="T14" fmla="*/ 80 w 297"/>
                <a:gd name="T15" fmla="*/ 0 h 137"/>
                <a:gd name="T16" fmla="*/ 88 w 297"/>
                <a:gd name="T17" fmla="*/ 0 h 137"/>
                <a:gd name="T18" fmla="*/ 96 w 297"/>
                <a:gd name="T19" fmla="*/ 8 h 137"/>
                <a:gd name="T20" fmla="*/ 104 w 297"/>
                <a:gd name="T21" fmla="*/ 8 h 137"/>
                <a:gd name="T22" fmla="*/ 120 w 297"/>
                <a:gd name="T23" fmla="*/ 16 h 137"/>
                <a:gd name="T24" fmla="*/ 136 w 297"/>
                <a:gd name="T25" fmla="*/ 40 h 137"/>
                <a:gd name="T26" fmla="*/ 152 w 297"/>
                <a:gd name="T27" fmla="*/ 72 h 137"/>
                <a:gd name="T28" fmla="*/ 160 w 297"/>
                <a:gd name="T29" fmla="*/ 104 h 137"/>
                <a:gd name="T30" fmla="*/ 176 w 297"/>
                <a:gd name="T31" fmla="*/ 112 h 137"/>
                <a:gd name="T32" fmla="*/ 184 w 297"/>
                <a:gd name="T33" fmla="*/ 128 h 137"/>
                <a:gd name="T34" fmla="*/ 192 w 297"/>
                <a:gd name="T35" fmla="*/ 136 h 137"/>
                <a:gd name="T36" fmla="*/ 224 w 297"/>
                <a:gd name="T37" fmla="*/ 136 h 137"/>
                <a:gd name="T38" fmla="*/ 232 w 297"/>
                <a:gd name="T39" fmla="*/ 136 h 137"/>
                <a:gd name="T40" fmla="*/ 240 w 297"/>
                <a:gd name="T41" fmla="*/ 136 h 137"/>
                <a:gd name="T42" fmla="*/ 256 w 297"/>
                <a:gd name="T43" fmla="*/ 136 h 137"/>
                <a:gd name="T44" fmla="*/ 264 w 297"/>
                <a:gd name="T45" fmla="*/ 120 h 137"/>
                <a:gd name="T46" fmla="*/ 280 w 297"/>
                <a:gd name="T47" fmla="*/ 112 h 137"/>
                <a:gd name="T48" fmla="*/ 280 w 297"/>
                <a:gd name="T49" fmla="*/ 88 h 137"/>
                <a:gd name="T50" fmla="*/ 296 w 297"/>
                <a:gd name="T51" fmla="*/ 72 h 1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97"/>
                <a:gd name="T79" fmla="*/ 0 h 137"/>
                <a:gd name="T80" fmla="*/ 297 w 297"/>
                <a:gd name="T81" fmla="*/ 137 h 1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97" h="137">
                  <a:moveTo>
                    <a:pt x="0" y="72"/>
                  </a:moveTo>
                  <a:lnTo>
                    <a:pt x="8" y="56"/>
                  </a:lnTo>
                  <a:lnTo>
                    <a:pt x="24" y="32"/>
                  </a:lnTo>
                  <a:lnTo>
                    <a:pt x="32" y="16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64" y="8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8"/>
                  </a:lnTo>
                  <a:lnTo>
                    <a:pt x="104" y="8"/>
                  </a:lnTo>
                  <a:lnTo>
                    <a:pt x="120" y="16"/>
                  </a:lnTo>
                  <a:lnTo>
                    <a:pt x="136" y="40"/>
                  </a:lnTo>
                  <a:lnTo>
                    <a:pt x="152" y="72"/>
                  </a:lnTo>
                  <a:lnTo>
                    <a:pt x="160" y="104"/>
                  </a:lnTo>
                  <a:lnTo>
                    <a:pt x="176" y="112"/>
                  </a:lnTo>
                  <a:lnTo>
                    <a:pt x="184" y="128"/>
                  </a:lnTo>
                  <a:lnTo>
                    <a:pt x="192" y="136"/>
                  </a:lnTo>
                  <a:lnTo>
                    <a:pt x="224" y="136"/>
                  </a:lnTo>
                  <a:lnTo>
                    <a:pt x="232" y="136"/>
                  </a:lnTo>
                  <a:lnTo>
                    <a:pt x="240" y="136"/>
                  </a:lnTo>
                  <a:lnTo>
                    <a:pt x="256" y="136"/>
                  </a:lnTo>
                  <a:lnTo>
                    <a:pt x="264" y="120"/>
                  </a:lnTo>
                  <a:lnTo>
                    <a:pt x="280" y="112"/>
                  </a:lnTo>
                  <a:lnTo>
                    <a:pt x="280" y="88"/>
                  </a:lnTo>
                  <a:lnTo>
                    <a:pt x="296" y="72"/>
                  </a:lnTo>
                </a:path>
              </a:pathLst>
            </a:custGeom>
            <a:noFill/>
            <a:ln w="25400" cap="rnd">
              <a:solidFill>
                <a:srgbClr val="8F1EE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44" name="Freeform 91">
              <a:extLst>
                <a:ext uri="{FF2B5EF4-FFF2-40B4-BE49-F238E27FC236}">
                  <a16:creationId xmlns:a16="http://schemas.microsoft.com/office/drawing/2014/main" id="{46986615-D05A-4CD3-93DF-6A6894473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2080"/>
              <a:ext cx="281" cy="137"/>
            </a:xfrm>
            <a:custGeom>
              <a:avLst/>
              <a:gdLst>
                <a:gd name="T0" fmla="*/ 0 w 281"/>
                <a:gd name="T1" fmla="*/ 64 h 137"/>
                <a:gd name="T2" fmla="*/ 8 w 281"/>
                <a:gd name="T3" fmla="*/ 48 h 137"/>
                <a:gd name="T4" fmla="*/ 16 w 281"/>
                <a:gd name="T5" fmla="*/ 32 h 137"/>
                <a:gd name="T6" fmla="*/ 32 w 281"/>
                <a:gd name="T7" fmla="*/ 16 h 137"/>
                <a:gd name="T8" fmla="*/ 40 w 281"/>
                <a:gd name="T9" fmla="*/ 8 h 137"/>
                <a:gd name="T10" fmla="*/ 48 w 281"/>
                <a:gd name="T11" fmla="*/ 0 h 137"/>
                <a:gd name="T12" fmla="*/ 64 w 281"/>
                <a:gd name="T13" fmla="*/ 0 h 137"/>
                <a:gd name="T14" fmla="*/ 72 w 281"/>
                <a:gd name="T15" fmla="*/ 0 h 137"/>
                <a:gd name="T16" fmla="*/ 96 w 281"/>
                <a:gd name="T17" fmla="*/ 0 h 137"/>
                <a:gd name="T18" fmla="*/ 104 w 281"/>
                <a:gd name="T19" fmla="*/ 8 h 137"/>
                <a:gd name="T20" fmla="*/ 120 w 281"/>
                <a:gd name="T21" fmla="*/ 8 h 137"/>
                <a:gd name="T22" fmla="*/ 128 w 281"/>
                <a:gd name="T23" fmla="*/ 40 h 137"/>
                <a:gd name="T24" fmla="*/ 144 w 281"/>
                <a:gd name="T25" fmla="*/ 72 h 137"/>
                <a:gd name="T26" fmla="*/ 152 w 281"/>
                <a:gd name="T27" fmla="*/ 104 h 137"/>
                <a:gd name="T28" fmla="*/ 168 w 281"/>
                <a:gd name="T29" fmla="*/ 112 h 137"/>
                <a:gd name="T30" fmla="*/ 184 w 281"/>
                <a:gd name="T31" fmla="*/ 128 h 137"/>
                <a:gd name="T32" fmla="*/ 192 w 281"/>
                <a:gd name="T33" fmla="*/ 128 h 137"/>
                <a:gd name="T34" fmla="*/ 208 w 281"/>
                <a:gd name="T35" fmla="*/ 136 h 137"/>
                <a:gd name="T36" fmla="*/ 216 w 281"/>
                <a:gd name="T37" fmla="*/ 136 h 137"/>
                <a:gd name="T38" fmla="*/ 232 w 281"/>
                <a:gd name="T39" fmla="*/ 128 h 137"/>
                <a:gd name="T40" fmla="*/ 240 w 281"/>
                <a:gd name="T41" fmla="*/ 120 h 137"/>
                <a:gd name="T42" fmla="*/ 264 w 281"/>
                <a:gd name="T43" fmla="*/ 104 h 137"/>
                <a:gd name="T44" fmla="*/ 272 w 281"/>
                <a:gd name="T45" fmla="*/ 80 h 137"/>
                <a:gd name="T46" fmla="*/ 280 w 281"/>
                <a:gd name="T47" fmla="*/ 64 h 13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1"/>
                <a:gd name="T73" fmla="*/ 0 h 137"/>
                <a:gd name="T74" fmla="*/ 281 w 281"/>
                <a:gd name="T75" fmla="*/ 137 h 13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1" h="137">
                  <a:moveTo>
                    <a:pt x="0" y="64"/>
                  </a:moveTo>
                  <a:lnTo>
                    <a:pt x="8" y="48"/>
                  </a:lnTo>
                  <a:lnTo>
                    <a:pt x="16" y="32"/>
                  </a:lnTo>
                  <a:lnTo>
                    <a:pt x="32" y="16"/>
                  </a:lnTo>
                  <a:lnTo>
                    <a:pt x="40" y="8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04" y="8"/>
                  </a:lnTo>
                  <a:lnTo>
                    <a:pt x="120" y="8"/>
                  </a:lnTo>
                  <a:lnTo>
                    <a:pt x="128" y="40"/>
                  </a:lnTo>
                  <a:lnTo>
                    <a:pt x="144" y="72"/>
                  </a:lnTo>
                  <a:lnTo>
                    <a:pt x="152" y="104"/>
                  </a:lnTo>
                  <a:lnTo>
                    <a:pt x="168" y="112"/>
                  </a:lnTo>
                  <a:lnTo>
                    <a:pt x="184" y="128"/>
                  </a:lnTo>
                  <a:lnTo>
                    <a:pt x="192" y="128"/>
                  </a:lnTo>
                  <a:lnTo>
                    <a:pt x="208" y="136"/>
                  </a:lnTo>
                  <a:lnTo>
                    <a:pt x="216" y="136"/>
                  </a:lnTo>
                  <a:lnTo>
                    <a:pt x="232" y="12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72" y="80"/>
                  </a:lnTo>
                  <a:lnTo>
                    <a:pt x="280" y="64"/>
                  </a:lnTo>
                </a:path>
              </a:pathLst>
            </a:custGeom>
            <a:noFill/>
            <a:ln w="25400" cap="rnd">
              <a:solidFill>
                <a:srgbClr val="8F1EE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18508" name="Group 100">
            <a:extLst>
              <a:ext uri="{FF2B5EF4-FFF2-40B4-BE49-F238E27FC236}">
                <a16:creationId xmlns:a16="http://schemas.microsoft.com/office/drawing/2014/main" id="{4C62B66C-92F0-4733-A970-6781E5B41B76}"/>
              </a:ext>
            </a:extLst>
          </p:cNvPr>
          <p:cNvGrpSpPr>
            <a:grpSpLocks/>
          </p:cNvGrpSpPr>
          <p:nvPr/>
        </p:nvGrpSpPr>
        <p:grpSpPr bwMode="auto">
          <a:xfrm>
            <a:off x="4248218" y="3126085"/>
            <a:ext cx="2061338" cy="231731"/>
            <a:chOff x="1784" y="2064"/>
            <a:chExt cx="1361" cy="153"/>
          </a:xfrm>
        </p:grpSpPr>
        <p:grpSp>
          <p:nvGrpSpPr>
            <p:cNvPr id="18536" name="Group 96">
              <a:extLst>
                <a:ext uri="{FF2B5EF4-FFF2-40B4-BE49-F238E27FC236}">
                  <a16:creationId xmlns:a16="http://schemas.microsoft.com/office/drawing/2014/main" id="{6B7258AA-B4E7-4CA5-BC37-D6782866B2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" y="2064"/>
              <a:ext cx="817" cy="145"/>
              <a:chOff x="1784" y="2064"/>
              <a:chExt cx="817" cy="145"/>
            </a:xfrm>
          </p:grpSpPr>
          <p:sp>
            <p:nvSpPr>
              <p:cNvPr id="18540" name="Freeform 93">
                <a:extLst>
                  <a:ext uri="{FF2B5EF4-FFF2-40B4-BE49-F238E27FC236}">
                    <a16:creationId xmlns:a16="http://schemas.microsoft.com/office/drawing/2014/main" id="{BC2C338B-E80A-4104-AC82-DD20F6951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4" y="2064"/>
                <a:ext cx="265" cy="145"/>
              </a:xfrm>
              <a:custGeom>
                <a:avLst/>
                <a:gdLst>
                  <a:gd name="T0" fmla="*/ 0 w 265"/>
                  <a:gd name="T1" fmla="*/ 72 h 145"/>
                  <a:gd name="T2" fmla="*/ 8 w 265"/>
                  <a:gd name="T3" fmla="*/ 64 h 145"/>
                  <a:gd name="T4" fmla="*/ 16 w 265"/>
                  <a:gd name="T5" fmla="*/ 40 h 145"/>
                  <a:gd name="T6" fmla="*/ 32 w 265"/>
                  <a:gd name="T7" fmla="*/ 24 h 145"/>
                  <a:gd name="T8" fmla="*/ 40 w 265"/>
                  <a:gd name="T9" fmla="*/ 16 h 145"/>
                  <a:gd name="T10" fmla="*/ 48 w 265"/>
                  <a:gd name="T11" fmla="*/ 16 h 145"/>
                  <a:gd name="T12" fmla="*/ 56 w 265"/>
                  <a:gd name="T13" fmla="*/ 8 h 145"/>
                  <a:gd name="T14" fmla="*/ 64 w 265"/>
                  <a:gd name="T15" fmla="*/ 0 h 145"/>
                  <a:gd name="T16" fmla="*/ 80 w 265"/>
                  <a:gd name="T17" fmla="*/ 0 h 145"/>
                  <a:gd name="T18" fmla="*/ 88 w 265"/>
                  <a:gd name="T19" fmla="*/ 8 h 145"/>
                  <a:gd name="T20" fmla="*/ 96 w 265"/>
                  <a:gd name="T21" fmla="*/ 16 h 145"/>
                  <a:gd name="T22" fmla="*/ 112 w 265"/>
                  <a:gd name="T23" fmla="*/ 24 h 145"/>
                  <a:gd name="T24" fmla="*/ 120 w 265"/>
                  <a:gd name="T25" fmla="*/ 40 h 145"/>
                  <a:gd name="T26" fmla="*/ 152 w 265"/>
                  <a:gd name="T27" fmla="*/ 72 h 145"/>
                  <a:gd name="T28" fmla="*/ 160 w 265"/>
                  <a:gd name="T29" fmla="*/ 104 h 145"/>
                  <a:gd name="T30" fmla="*/ 176 w 265"/>
                  <a:gd name="T31" fmla="*/ 120 h 145"/>
                  <a:gd name="T32" fmla="*/ 176 w 265"/>
                  <a:gd name="T33" fmla="*/ 136 h 145"/>
                  <a:gd name="T34" fmla="*/ 184 w 265"/>
                  <a:gd name="T35" fmla="*/ 136 h 145"/>
                  <a:gd name="T36" fmla="*/ 200 w 265"/>
                  <a:gd name="T37" fmla="*/ 144 h 145"/>
                  <a:gd name="T38" fmla="*/ 216 w 265"/>
                  <a:gd name="T39" fmla="*/ 144 h 145"/>
                  <a:gd name="T40" fmla="*/ 224 w 265"/>
                  <a:gd name="T41" fmla="*/ 136 h 145"/>
                  <a:gd name="T42" fmla="*/ 240 w 265"/>
                  <a:gd name="T43" fmla="*/ 128 h 145"/>
                  <a:gd name="T44" fmla="*/ 248 w 265"/>
                  <a:gd name="T45" fmla="*/ 112 h 145"/>
                  <a:gd name="T46" fmla="*/ 256 w 265"/>
                  <a:gd name="T47" fmla="*/ 96 h 145"/>
                  <a:gd name="T48" fmla="*/ 264 w 265"/>
                  <a:gd name="T49" fmla="*/ 72 h 14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65"/>
                  <a:gd name="T76" fmla="*/ 0 h 145"/>
                  <a:gd name="T77" fmla="*/ 265 w 265"/>
                  <a:gd name="T78" fmla="*/ 145 h 14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65" h="145">
                    <a:moveTo>
                      <a:pt x="0" y="72"/>
                    </a:moveTo>
                    <a:lnTo>
                      <a:pt x="8" y="64"/>
                    </a:lnTo>
                    <a:lnTo>
                      <a:pt x="16" y="40"/>
                    </a:lnTo>
                    <a:lnTo>
                      <a:pt x="32" y="24"/>
                    </a:lnTo>
                    <a:lnTo>
                      <a:pt x="40" y="16"/>
                    </a:lnTo>
                    <a:lnTo>
                      <a:pt x="48" y="16"/>
                    </a:lnTo>
                    <a:lnTo>
                      <a:pt x="56" y="8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88" y="8"/>
                    </a:lnTo>
                    <a:lnTo>
                      <a:pt x="96" y="16"/>
                    </a:lnTo>
                    <a:lnTo>
                      <a:pt x="112" y="24"/>
                    </a:lnTo>
                    <a:lnTo>
                      <a:pt x="120" y="40"/>
                    </a:lnTo>
                    <a:lnTo>
                      <a:pt x="152" y="72"/>
                    </a:lnTo>
                    <a:lnTo>
                      <a:pt x="160" y="104"/>
                    </a:lnTo>
                    <a:lnTo>
                      <a:pt x="176" y="120"/>
                    </a:lnTo>
                    <a:lnTo>
                      <a:pt x="176" y="136"/>
                    </a:lnTo>
                    <a:lnTo>
                      <a:pt x="184" y="136"/>
                    </a:lnTo>
                    <a:lnTo>
                      <a:pt x="200" y="144"/>
                    </a:lnTo>
                    <a:lnTo>
                      <a:pt x="216" y="144"/>
                    </a:lnTo>
                    <a:lnTo>
                      <a:pt x="224" y="136"/>
                    </a:lnTo>
                    <a:lnTo>
                      <a:pt x="240" y="128"/>
                    </a:lnTo>
                    <a:lnTo>
                      <a:pt x="248" y="112"/>
                    </a:lnTo>
                    <a:lnTo>
                      <a:pt x="256" y="96"/>
                    </a:lnTo>
                    <a:lnTo>
                      <a:pt x="264" y="72"/>
                    </a:lnTo>
                  </a:path>
                </a:pathLst>
              </a:custGeom>
              <a:noFill/>
              <a:ln w="25400" cap="rnd">
                <a:solidFill>
                  <a:srgbClr val="8F1E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8541" name="Freeform 94">
                <a:extLst>
                  <a:ext uri="{FF2B5EF4-FFF2-40B4-BE49-F238E27FC236}">
                    <a16:creationId xmlns:a16="http://schemas.microsoft.com/office/drawing/2014/main" id="{C7DC3509-A422-4FBE-BAEB-99CFDE4D1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" y="2072"/>
                <a:ext cx="281" cy="137"/>
              </a:xfrm>
              <a:custGeom>
                <a:avLst/>
                <a:gdLst>
                  <a:gd name="T0" fmla="*/ 0 w 281"/>
                  <a:gd name="T1" fmla="*/ 72 h 137"/>
                  <a:gd name="T2" fmla="*/ 8 w 281"/>
                  <a:gd name="T3" fmla="*/ 56 h 137"/>
                  <a:gd name="T4" fmla="*/ 16 w 281"/>
                  <a:gd name="T5" fmla="*/ 32 h 137"/>
                  <a:gd name="T6" fmla="*/ 32 w 281"/>
                  <a:gd name="T7" fmla="*/ 16 h 137"/>
                  <a:gd name="T8" fmla="*/ 40 w 281"/>
                  <a:gd name="T9" fmla="*/ 16 h 137"/>
                  <a:gd name="T10" fmla="*/ 48 w 281"/>
                  <a:gd name="T11" fmla="*/ 8 h 137"/>
                  <a:gd name="T12" fmla="*/ 56 w 281"/>
                  <a:gd name="T13" fmla="*/ 0 h 137"/>
                  <a:gd name="T14" fmla="*/ 72 w 281"/>
                  <a:gd name="T15" fmla="*/ 0 h 137"/>
                  <a:gd name="T16" fmla="*/ 88 w 281"/>
                  <a:gd name="T17" fmla="*/ 0 h 137"/>
                  <a:gd name="T18" fmla="*/ 104 w 281"/>
                  <a:gd name="T19" fmla="*/ 0 h 137"/>
                  <a:gd name="T20" fmla="*/ 112 w 281"/>
                  <a:gd name="T21" fmla="*/ 8 h 137"/>
                  <a:gd name="T22" fmla="*/ 128 w 281"/>
                  <a:gd name="T23" fmla="*/ 16 h 137"/>
                  <a:gd name="T24" fmla="*/ 136 w 281"/>
                  <a:gd name="T25" fmla="*/ 40 h 137"/>
                  <a:gd name="T26" fmla="*/ 160 w 281"/>
                  <a:gd name="T27" fmla="*/ 72 h 137"/>
                  <a:gd name="T28" fmla="*/ 176 w 281"/>
                  <a:gd name="T29" fmla="*/ 104 h 137"/>
                  <a:gd name="T30" fmla="*/ 184 w 281"/>
                  <a:gd name="T31" fmla="*/ 112 h 137"/>
                  <a:gd name="T32" fmla="*/ 192 w 281"/>
                  <a:gd name="T33" fmla="*/ 128 h 137"/>
                  <a:gd name="T34" fmla="*/ 208 w 281"/>
                  <a:gd name="T35" fmla="*/ 136 h 137"/>
                  <a:gd name="T36" fmla="*/ 216 w 281"/>
                  <a:gd name="T37" fmla="*/ 136 h 137"/>
                  <a:gd name="T38" fmla="*/ 232 w 281"/>
                  <a:gd name="T39" fmla="*/ 136 h 137"/>
                  <a:gd name="T40" fmla="*/ 248 w 281"/>
                  <a:gd name="T41" fmla="*/ 136 h 137"/>
                  <a:gd name="T42" fmla="*/ 256 w 281"/>
                  <a:gd name="T43" fmla="*/ 120 h 137"/>
                  <a:gd name="T44" fmla="*/ 264 w 281"/>
                  <a:gd name="T45" fmla="*/ 112 h 137"/>
                  <a:gd name="T46" fmla="*/ 272 w 281"/>
                  <a:gd name="T47" fmla="*/ 88 h 137"/>
                  <a:gd name="T48" fmla="*/ 280 w 281"/>
                  <a:gd name="T49" fmla="*/ 72 h 1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81"/>
                  <a:gd name="T76" fmla="*/ 0 h 137"/>
                  <a:gd name="T77" fmla="*/ 281 w 281"/>
                  <a:gd name="T78" fmla="*/ 137 h 13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81" h="137">
                    <a:moveTo>
                      <a:pt x="0" y="72"/>
                    </a:moveTo>
                    <a:lnTo>
                      <a:pt x="8" y="56"/>
                    </a:lnTo>
                    <a:lnTo>
                      <a:pt x="16" y="32"/>
                    </a:lnTo>
                    <a:lnTo>
                      <a:pt x="32" y="16"/>
                    </a:lnTo>
                    <a:lnTo>
                      <a:pt x="40" y="16"/>
                    </a:lnTo>
                    <a:lnTo>
                      <a:pt x="48" y="8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88" y="0"/>
                    </a:lnTo>
                    <a:lnTo>
                      <a:pt x="104" y="0"/>
                    </a:lnTo>
                    <a:lnTo>
                      <a:pt x="112" y="8"/>
                    </a:lnTo>
                    <a:lnTo>
                      <a:pt x="128" y="16"/>
                    </a:lnTo>
                    <a:lnTo>
                      <a:pt x="136" y="40"/>
                    </a:lnTo>
                    <a:lnTo>
                      <a:pt x="160" y="72"/>
                    </a:lnTo>
                    <a:lnTo>
                      <a:pt x="176" y="104"/>
                    </a:lnTo>
                    <a:lnTo>
                      <a:pt x="184" y="112"/>
                    </a:lnTo>
                    <a:lnTo>
                      <a:pt x="192" y="128"/>
                    </a:lnTo>
                    <a:lnTo>
                      <a:pt x="208" y="136"/>
                    </a:lnTo>
                    <a:lnTo>
                      <a:pt x="216" y="136"/>
                    </a:lnTo>
                    <a:lnTo>
                      <a:pt x="232" y="136"/>
                    </a:lnTo>
                    <a:lnTo>
                      <a:pt x="248" y="136"/>
                    </a:lnTo>
                    <a:lnTo>
                      <a:pt x="256" y="120"/>
                    </a:lnTo>
                    <a:lnTo>
                      <a:pt x="264" y="112"/>
                    </a:lnTo>
                    <a:lnTo>
                      <a:pt x="272" y="88"/>
                    </a:lnTo>
                    <a:lnTo>
                      <a:pt x="280" y="72"/>
                    </a:lnTo>
                  </a:path>
                </a:pathLst>
              </a:custGeom>
              <a:noFill/>
              <a:ln w="25400" cap="rnd">
                <a:solidFill>
                  <a:srgbClr val="8F1E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8542" name="Freeform 95">
                <a:extLst>
                  <a:ext uri="{FF2B5EF4-FFF2-40B4-BE49-F238E27FC236}">
                    <a16:creationId xmlns:a16="http://schemas.microsoft.com/office/drawing/2014/main" id="{F1F9B58F-23E5-4DFF-B83A-274D49BA4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2072"/>
                <a:ext cx="273" cy="137"/>
              </a:xfrm>
              <a:custGeom>
                <a:avLst/>
                <a:gdLst>
                  <a:gd name="T0" fmla="*/ 0 w 273"/>
                  <a:gd name="T1" fmla="*/ 72 h 137"/>
                  <a:gd name="T2" fmla="*/ 8 w 273"/>
                  <a:gd name="T3" fmla="*/ 56 h 137"/>
                  <a:gd name="T4" fmla="*/ 16 w 273"/>
                  <a:gd name="T5" fmla="*/ 40 h 137"/>
                  <a:gd name="T6" fmla="*/ 32 w 273"/>
                  <a:gd name="T7" fmla="*/ 24 h 137"/>
                  <a:gd name="T8" fmla="*/ 40 w 273"/>
                  <a:gd name="T9" fmla="*/ 16 h 137"/>
                  <a:gd name="T10" fmla="*/ 48 w 273"/>
                  <a:gd name="T11" fmla="*/ 8 h 137"/>
                  <a:gd name="T12" fmla="*/ 56 w 273"/>
                  <a:gd name="T13" fmla="*/ 8 h 137"/>
                  <a:gd name="T14" fmla="*/ 64 w 273"/>
                  <a:gd name="T15" fmla="*/ 0 h 137"/>
                  <a:gd name="T16" fmla="*/ 80 w 273"/>
                  <a:gd name="T17" fmla="*/ 0 h 137"/>
                  <a:gd name="T18" fmla="*/ 88 w 273"/>
                  <a:gd name="T19" fmla="*/ 8 h 137"/>
                  <a:gd name="T20" fmla="*/ 104 w 273"/>
                  <a:gd name="T21" fmla="*/ 16 h 137"/>
                  <a:gd name="T22" fmla="*/ 120 w 273"/>
                  <a:gd name="T23" fmla="*/ 48 h 137"/>
                  <a:gd name="T24" fmla="*/ 144 w 273"/>
                  <a:gd name="T25" fmla="*/ 72 h 137"/>
                  <a:gd name="T26" fmla="*/ 160 w 273"/>
                  <a:gd name="T27" fmla="*/ 112 h 137"/>
                  <a:gd name="T28" fmla="*/ 168 w 273"/>
                  <a:gd name="T29" fmla="*/ 120 h 137"/>
                  <a:gd name="T30" fmla="*/ 184 w 273"/>
                  <a:gd name="T31" fmla="*/ 128 h 137"/>
                  <a:gd name="T32" fmla="*/ 192 w 273"/>
                  <a:gd name="T33" fmla="*/ 136 h 137"/>
                  <a:gd name="T34" fmla="*/ 208 w 273"/>
                  <a:gd name="T35" fmla="*/ 136 h 137"/>
                  <a:gd name="T36" fmla="*/ 216 w 273"/>
                  <a:gd name="T37" fmla="*/ 136 h 137"/>
                  <a:gd name="T38" fmla="*/ 232 w 273"/>
                  <a:gd name="T39" fmla="*/ 136 h 137"/>
                  <a:gd name="T40" fmla="*/ 240 w 273"/>
                  <a:gd name="T41" fmla="*/ 120 h 137"/>
                  <a:gd name="T42" fmla="*/ 256 w 273"/>
                  <a:gd name="T43" fmla="*/ 112 h 137"/>
                  <a:gd name="T44" fmla="*/ 264 w 273"/>
                  <a:gd name="T45" fmla="*/ 88 h 137"/>
                  <a:gd name="T46" fmla="*/ 272 w 273"/>
                  <a:gd name="T47" fmla="*/ 72 h 1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3"/>
                  <a:gd name="T73" fmla="*/ 0 h 137"/>
                  <a:gd name="T74" fmla="*/ 273 w 273"/>
                  <a:gd name="T75" fmla="*/ 137 h 1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3" h="137">
                    <a:moveTo>
                      <a:pt x="0" y="72"/>
                    </a:moveTo>
                    <a:lnTo>
                      <a:pt x="8" y="56"/>
                    </a:lnTo>
                    <a:lnTo>
                      <a:pt x="16" y="40"/>
                    </a:lnTo>
                    <a:lnTo>
                      <a:pt x="32" y="24"/>
                    </a:lnTo>
                    <a:lnTo>
                      <a:pt x="40" y="16"/>
                    </a:lnTo>
                    <a:lnTo>
                      <a:pt x="48" y="8"/>
                    </a:lnTo>
                    <a:lnTo>
                      <a:pt x="56" y="8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88" y="8"/>
                    </a:lnTo>
                    <a:lnTo>
                      <a:pt x="104" y="16"/>
                    </a:lnTo>
                    <a:lnTo>
                      <a:pt x="120" y="48"/>
                    </a:lnTo>
                    <a:lnTo>
                      <a:pt x="144" y="72"/>
                    </a:lnTo>
                    <a:lnTo>
                      <a:pt x="160" y="112"/>
                    </a:lnTo>
                    <a:lnTo>
                      <a:pt x="168" y="120"/>
                    </a:lnTo>
                    <a:lnTo>
                      <a:pt x="184" y="128"/>
                    </a:lnTo>
                    <a:lnTo>
                      <a:pt x="192" y="136"/>
                    </a:lnTo>
                    <a:lnTo>
                      <a:pt x="208" y="136"/>
                    </a:lnTo>
                    <a:lnTo>
                      <a:pt x="216" y="136"/>
                    </a:lnTo>
                    <a:lnTo>
                      <a:pt x="232" y="136"/>
                    </a:lnTo>
                    <a:lnTo>
                      <a:pt x="240" y="120"/>
                    </a:lnTo>
                    <a:lnTo>
                      <a:pt x="256" y="112"/>
                    </a:lnTo>
                    <a:lnTo>
                      <a:pt x="264" y="88"/>
                    </a:lnTo>
                    <a:lnTo>
                      <a:pt x="272" y="72"/>
                    </a:lnTo>
                  </a:path>
                </a:pathLst>
              </a:custGeom>
              <a:noFill/>
              <a:ln w="25400" cap="rnd">
                <a:solidFill>
                  <a:srgbClr val="8F1E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18537" name="Group 99">
              <a:extLst>
                <a:ext uri="{FF2B5EF4-FFF2-40B4-BE49-F238E27FC236}">
                  <a16:creationId xmlns:a16="http://schemas.microsoft.com/office/drawing/2014/main" id="{333536A1-D940-4A7F-B14F-92AF89A43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0" y="2072"/>
              <a:ext cx="545" cy="145"/>
              <a:chOff x="2600" y="2072"/>
              <a:chExt cx="545" cy="145"/>
            </a:xfrm>
          </p:grpSpPr>
          <p:sp>
            <p:nvSpPr>
              <p:cNvPr id="18538" name="Freeform 97">
                <a:extLst>
                  <a:ext uri="{FF2B5EF4-FFF2-40B4-BE49-F238E27FC236}">
                    <a16:creationId xmlns:a16="http://schemas.microsoft.com/office/drawing/2014/main" id="{414AA3A1-DC2F-4E1B-A953-F0C7AFAE0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2072"/>
                <a:ext cx="281" cy="137"/>
              </a:xfrm>
              <a:custGeom>
                <a:avLst/>
                <a:gdLst>
                  <a:gd name="T0" fmla="*/ 0 w 281"/>
                  <a:gd name="T1" fmla="*/ 72 h 137"/>
                  <a:gd name="T2" fmla="*/ 8 w 281"/>
                  <a:gd name="T3" fmla="*/ 56 h 137"/>
                  <a:gd name="T4" fmla="*/ 24 w 281"/>
                  <a:gd name="T5" fmla="*/ 32 h 137"/>
                  <a:gd name="T6" fmla="*/ 32 w 281"/>
                  <a:gd name="T7" fmla="*/ 16 h 137"/>
                  <a:gd name="T8" fmla="*/ 40 w 281"/>
                  <a:gd name="T9" fmla="*/ 16 h 137"/>
                  <a:gd name="T10" fmla="*/ 40 w 281"/>
                  <a:gd name="T11" fmla="*/ 8 h 137"/>
                  <a:gd name="T12" fmla="*/ 48 w 281"/>
                  <a:gd name="T13" fmla="*/ 8 h 137"/>
                  <a:gd name="T14" fmla="*/ 64 w 281"/>
                  <a:gd name="T15" fmla="*/ 0 h 137"/>
                  <a:gd name="T16" fmla="*/ 72 w 281"/>
                  <a:gd name="T17" fmla="*/ 0 h 137"/>
                  <a:gd name="T18" fmla="*/ 80 w 281"/>
                  <a:gd name="T19" fmla="*/ 8 h 137"/>
                  <a:gd name="T20" fmla="*/ 88 w 281"/>
                  <a:gd name="T21" fmla="*/ 8 h 137"/>
                  <a:gd name="T22" fmla="*/ 104 w 281"/>
                  <a:gd name="T23" fmla="*/ 16 h 137"/>
                  <a:gd name="T24" fmla="*/ 112 w 281"/>
                  <a:gd name="T25" fmla="*/ 40 h 137"/>
                  <a:gd name="T26" fmla="*/ 144 w 281"/>
                  <a:gd name="T27" fmla="*/ 72 h 137"/>
                  <a:gd name="T28" fmla="*/ 152 w 281"/>
                  <a:gd name="T29" fmla="*/ 104 h 137"/>
                  <a:gd name="T30" fmla="*/ 168 w 281"/>
                  <a:gd name="T31" fmla="*/ 112 h 137"/>
                  <a:gd name="T32" fmla="*/ 176 w 281"/>
                  <a:gd name="T33" fmla="*/ 128 h 137"/>
                  <a:gd name="T34" fmla="*/ 184 w 281"/>
                  <a:gd name="T35" fmla="*/ 136 h 137"/>
                  <a:gd name="T36" fmla="*/ 208 w 281"/>
                  <a:gd name="T37" fmla="*/ 136 h 137"/>
                  <a:gd name="T38" fmla="*/ 224 w 281"/>
                  <a:gd name="T39" fmla="*/ 136 h 137"/>
                  <a:gd name="T40" fmla="*/ 232 w 281"/>
                  <a:gd name="T41" fmla="*/ 136 h 137"/>
                  <a:gd name="T42" fmla="*/ 248 w 281"/>
                  <a:gd name="T43" fmla="*/ 136 h 137"/>
                  <a:gd name="T44" fmla="*/ 256 w 281"/>
                  <a:gd name="T45" fmla="*/ 120 h 137"/>
                  <a:gd name="T46" fmla="*/ 272 w 281"/>
                  <a:gd name="T47" fmla="*/ 112 h 137"/>
                  <a:gd name="T48" fmla="*/ 272 w 281"/>
                  <a:gd name="T49" fmla="*/ 88 h 137"/>
                  <a:gd name="T50" fmla="*/ 280 w 281"/>
                  <a:gd name="T51" fmla="*/ 72 h 1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81"/>
                  <a:gd name="T79" fmla="*/ 0 h 137"/>
                  <a:gd name="T80" fmla="*/ 281 w 281"/>
                  <a:gd name="T81" fmla="*/ 137 h 13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81" h="137">
                    <a:moveTo>
                      <a:pt x="0" y="72"/>
                    </a:moveTo>
                    <a:lnTo>
                      <a:pt x="8" y="56"/>
                    </a:lnTo>
                    <a:lnTo>
                      <a:pt x="24" y="32"/>
                    </a:lnTo>
                    <a:lnTo>
                      <a:pt x="32" y="16"/>
                    </a:lnTo>
                    <a:lnTo>
                      <a:pt x="40" y="16"/>
                    </a:lnTo>
                    <a:lnTo>
                      <a:pt x="40" y="8"/>
                    </a:lnTo>
                    <a:lnTo>
                      <a:pt x="48" y="8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0" y="8"/>
                    </a:lnTo>
                    <a:lnTo>
                      <a:pt x="88" y="8"/>
                    </a:lnTo>
                    <a:lnTo>
                      <a:pt x="104" y="16"/>
                    </a:lnTo>
                    <a:lnTo>
                      <a:pt x="112" y="40"/>
                    </a:lnTo>
                    <a:lnTo>
                      <a:pt x="144" y="72"/>
                    </a:lnTo>
                    <a:lnTo>
                      <a:pt x="152" y="104"/>
                    </a:lnTo>
                    <a:lnTo>
                      <a:pt x="168" y="112"/>
                    </a:lnTo>
                    <a:lnTo>
                      <a:pt x="176" y="128"/>
                    </a:lnTo>
                    <a:lnTo>
                      <a:pt x="184" y="136"/>
                    </a:lnTo>
                    <a:lnTo>
                      <a:pt x="208" y="136"/>
                    </a:lnTo>
                    <a:lnTo>
                      <a:pt x="224" y="136"/>
                    </a:lnTo>
                    <a:lnTo>
                      <a:pt x="232" y="136"/>
                    </a:lnTo>
                    <a:lnTo>
                      <a:pt x="248" y="136"/>
                    </a:lnTo>
                    <a:lnTo>
                      <a:pt x="256" y="120"/>
                    </a:lnTo>
                    <a:lnTo>
                      <a:pt x="272" y="112"/>
                    </a:lnTo>
                    <a:lnTo>
                      <a:pt x="272" y="88"/>
                    </a:lnTo>
                    <a:lnTo>
                      <a:pt x="280" y="72"/>
                    </a:lnTo>
                  </a:path>
                </a:pathLst>
              </a:custGeom>
              <a:noFill/>
              <a:ln w="25400" cap="rnd">
                <a:solidFill>
                  <a:srgbClr val="8F1E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18539" name="Freeform 98">
                <a:extLst>
                  <a:ext uri="{FF2B5EF4-FFF2-40B4-BE49-F238E27FC236}">
                    <a16:creationId xmlns:a16="http://schemas.microsoft.com/office/drawing/2014/main" id="{DF265A8C-FBB6-437C-A911-2D97CB583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080"/>
                <a:ext cx="265" cy="137"/>
              </a:xfrm>
              <a:custGeom>
                <a:avLst/>
                <a:gdLst>
                  <a:gd name="T0" fmla="*/ 0 w 265"/>
                  <a:gd name="T1" fmla="*/ 64 h 137"/>
                  <a:gd name="T2" fmla="*/ 8 w 265"/>
                  <a:gd name="T3" fmla="*/ 48 h 137"/>
                  <a:gd name="T4" fmla="*/ 16 w 265"/>
                  <a:gd name="T5" fmla="*/ 32 h 137"/>
                  <a:gd name="T6" fmla="*/ 32 w 265"/>
                  <a:gd name="T7" fmla="*/ 16 h 137"/>
                  <a:gd name="T8" fmla="*/ 40 w 265"/>
                  <a:gd name="T9" fmla="*/ 8 h 137"/>
                  <a:gd name="T10" fmla="*/ 48 w 265"/>
                  <a:gd name="T11" fmla="*/ 0 h 137"/>
                  <a:gd name="T12" fmla="*/ 64 w 265"/>
                  <a:gd name="T13" fmla="*/ 0 h 137"/>
                  <a:gd name="T14" fmla="*/ 72 w 265"/>
                  <a:gd name="T15" fmla="*/ 0 h 137"/>
                  <a:gd name="T16" fmla="*/ 88 w 265"/>
                  <a:gd name="T17" fmla="*/ 0 h 137"/>
                  <a:gd name="T18" fmla="*/ 96 w 265"/>
                  <a:gd name="T19" fmla="*/ 8 h 137"/>
                  <a:gd name="T20" fmla="*/ 104 w 265"/>
                  <a:gd name="T21" fmla="*/ 8 h 137"/>
                  <a:gd name="T22" fmla="*/ 112 w 265"/>
                  <a:gd name="T23" fmla="*/ 40 h 137"/>
                  <a:gd name="T24" fmla="*/ 136 w 265"/>
                  <a:gd name="T25" fmla="*/ 72 h 137"/>
                  <a:gd name="T26" fmla="*/ 152 w 265"/>
                  <a:gd name="T27" fmla="*/ 104 h 137"/>
                  <a:gd name="T28" fmla="*/ 160 w 265"/>
                  <a:gd name="T29" fmla="*/ 112 h 137"/>
                  <a:gd name="T30" fmla="*/ 176 w 265"/>
                  <a:gd name="T31" fmla="*/ 128 h 137"/>
                  <a:gd name="T32" fmla="*/ 184 w 265"/>
                  <a:gd name="T33" fmla="*/ 128 h 137"/>
                  <a:gd name="T34" fmla="*/ 200 w 265"/>
                  <a:gd name="T35" fmla="*/ 136 h 137"/>
                  <a:gd name="T36" fmla="*/ 208 w 265"/>
                  <a:gd name="T37" fmla="*/ 136 h 137"/>
                  <a:gd name="T38" fmla="*/ 224 w 265"/>
                  <a:gd name="T39" fmla="*/ 128 h 137"/>
                  <a:gd name="T40" fmla="*/ 232 w 265"/>
                  <a:gd name="T41" fmla="*/ 120 h 137"/>
                  <a:gd name="T42" fmla="*/ 248 w 265"/>
                  <a:gd name="T43" fmla="*/ 104 h 137"/>
                  <a:gd name="T44" fmla="*/ 256 w 265"/>
                  <a:gd name="T45" fmla="*/ 80 h 137"/>
                  <a:gd name="T46" fmla="*/ 264 w 265"/>
                  <a:gd name="T47" fmla="*/ 64 h 13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65"/>
                  <a:gd name="T73" fmla="*/ 0 h 137"/>
                  <a:gd name="T74" fmla="*/ 265 w 265"/>
                  <a:gd name="T75" fmla="*/ 137 h 13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65" h="137">
                    <a:moveTo>
                      <a:pt x="0" y="64"/>
                    </a:moveTo>
                    <a:lnTo>
                      <a:pt x="8" y="48"/>
                    </a:lnTo>
                    <a:lnTo>
                      <a:pt x="16" y="32"/>
                    </a:lnTo>
                    <a:lnTo>
                      <a:pt x="32" y="16"/>
                    </a:lnTo>
                    <a:lnTo>
                      <a:pt x="40" y="8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8" y="0"/>
                    </a:lnTo>
                    <a:lnTo>
                      <a:pt x="96" y="8"/>
                    </a:lnTo>
                    <a:lnTo>
                      <a:pt x="104" y="8"/>
                    </a:lnTo>
                    <a:lnTo>
                      <a:pt x="112" y="40"/>
                    </a:lnTo>
                    <a:lnTo>
                      <a:pt x="136" y="72"/>
                    </a:lnTo>
                    <a:lnTo>
                      <a:pt x="152" y="104"/>
                    </a:lnTo>
                    <a:lnTo>
                      <a:pt x="160" y="112"/>
                    </a:lnTo>
                    <a:lnTo>
                      <a:pt x="176" y="128"/>
                    </a:lnTo>
                    <a:lnTo>
                      <a:pt x="184" y="128"/>
                    </a:lnTo>
                    <a:lnTo>
                      <a:pt x="200" y="136"/>
                    </a:lnTo>
                    <a:lnTo>
                      <a:pt x="208" y="136"/>
                    </a:lnTo>
                    <a:lnTo>
                      <a:pt x="224" y="128"/>
                    </a:lnTo>
                    <a:lnTo>
                      <a:pt x="232" y="120"/>
                    </a:lnTo>
                    <a:lnTo>
                      <a:pt x="248" y="104"/>
                    </a:lnTo>
                    <a:lnTo>
                      <a:pt x="256" y="80"/>
                    </a:lnTo>
                    <a:lnTo>
                      <a:pt x="264" y="64"/>
                    </a:lnTo>
                  </a:path>
                </a:pathLst>
              </a:custGeom>
              <a:noFill/>
              <a:ln w="25400" cap="rnd">
                <a:solidFill>
                  <a:srgbClr val="8F1E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717"/>
              </a:p>
            </p:txBody>
          </p:sp>
        </p:grpSp>
      </p:grpSp>
      <p:sp>
        <p:nvSpPr>
          <p:cNvPr id="18509" name="Line 101">
            <a:extLst>
              <a:ext uri="{FF2B5EF4-FFF2-40B4-BE49-F238E27FC236}">
                <a16:creationId xmlns:a16="http://schemas.microsoft.com/office/drawing/2014/main" id="{62A99B09-2C03-4C09-8D69-1E3A34D86D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8345" y="5682689"/>
            <a:ext cx="0" cy="424081"/>
          </a:xfrm>
          <a:prstGeom prst="line">
            <a:avLst/>
          </a:prstGeom>
          <a:noFill/>
          <a:ln w="101600">
            <a:solidFill>
              <a:srgbClr val="5F14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510" name="Rectangle 102">
            <a:extLst>
              <a:ext uri="{FF2B5EF4-FFF2-40B4-BE49-F238E27FC236}">
                <a16:creationId xmlns:a16="http://schemas.microsoft.com/office/drawing/2014/main" id="{1558D8B9-7D04-4774-B170-DEBF69543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6012" y="5137442"/>
            <a:ext cx="811813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1/5</a:t>
            </a:r>
          </a:p>
        </p:txBody>
      </p:sp>
      <p:grpSp>
        <p:nvGrpSpPr>
          <p:cNvPr id="18511" name="Group 105">
            <a:extLst>
              <a:ext uri="{FF2B5EF4-FFF2-40B4-BE49-F238E27FC236}">
                <a16:creationId xmlns:a16="http://schemas.microsoft.com/office/drawing/2014/main" id="{8F609CE0-805B-437F-9D44-AC125FDD427A}"/>
              </a:ext>
            </a:extLst>
          </p:cNvPr>
          <p:cNvGrpSpPr>
            <a:grpSpLocks/>
          </p:cNvGrpSpPr>
          <p:nvPr/>
        </p:nvGrpSpPr>
        <p:grpSpPr bwMode="auto">
          <a:xfrm>
            <a:off x="2079345" y="2508138"/>
            <a:ext cx="1079893" cy="716395"/>
            <a:chOff x="352" y="1656"/>
            <a:chExt cx="713" cy="473"/>
          </a:xfrm>
        </p:grpSpPr>
        <p:sp>
          <p:nvSpPr>
            <p:cNvPr id="18534" name="Freeform 103">
              <a:extLst>
                <a:ext uri="{FF2B5EF4-FFF2-40B4-BE49-F238E27FC236}">
                  <a16:creationId xmlns:a16="http://schemas.microsoft.com/office/drawing/2014/main" id="{5CC0EA2B-2826-4B5F-B3FC-9263881F8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" y="1656"/>
              <a:ext cx="369" cy="473"/>
            </a:xfrm>
            <a:custGeom>
              <a:avLst/>
              <a:gdLst>
                <a:gd name="T0" fmla="*/ 0 w 369"/>
                <a:gd name="T1" fmla="*/ 472 h 473"/>
                <a:gd name="T2" fmla="*/ 24 w 369"/>
                <a:gd name="T3" fmla="*/ 336 h 473"/>
                <a:gd name="T4" fmla="*/ 56 w 369"/>
                <a:gd name="T5" fmla="*/ 200 h 473"/>
                <a:gd name="T6" fmla="*/ 88 w 369"/>
                <a:gd name="T7" fmla="*/ 88 h 473"/>
                <a:gd name="T8" fmla="*/ 112 w 369"/>
                <a:gd name="T9" fmla="*/ 40 h 473"/>
                <a:gd name="T10" fmla="*/ 136 w 369"/>
                <a:gd name="T11" fmla="*/ 8 h 473"/>
                <a:gd name="T12" fmla="*/ 144 w 369"/>
                <a:gd name="T13" fmla="*/ 0 h 473"/>
                <a:gd name="T14" fmla="*/ 160 w 369"/>
                <a:gd name="T15" fmla="*/ 0 h 473"/>
                <a:gd name="T16" fmla="*/ 184 w 369"/>
                <a:gd name="T17" fmla="*/ 8 h 473"/>
                <a:gd name="T18" fmla="*/ 192 w 369"/>
                <a:gd name="T19" fmla="*/ 32 h 473"/>
                <a:gd name="T20" fmla="*/ 208 w 369"/>
                <a:gd name="T21" fmla="*/ 104 h 473"/>
                <a:gd name="T22" fmla="*/ 216 w 369"/>
                <a:gd name="T23" fmla="*/ 152 h 473"/>
                <a:gd name="T24" fmla="*/ 224 w 369"/>
                <a:gd name="T25" fmla="*/ 184 h 473"/>
                <a:gd name="T26" fmla="*/ 232 w 369"/>
                <a:gd name="T27" fmla="*/ 200 h 473"/>
                <a:gd name="T28" fmla="*/ 248 w 369"/>
                <a:gd name="T29" fmla="*/ 224 h 473"/>
                <a:gd name="T30" fmla="*/ 264 w 369"/>
                <a:gd name="T31" fmla="*/ 224 h 473"/>
                <a:gd name="T32" fmla="*/ 280 w 369"/>
                <a:gd name="T33" fmla="*/ 216 h 473"/>
                <a:gd name="T34" fmla="*/ 296 w 369"/>
                <a:gd name="T35" fmla="*/ 192 h 473"/>
                <a:gd name="T36" fmla="*/ 304 w 369"/>
                <a:gd name="T37" fmla="*/ 176 h 473"/>
                <a:gd name="T38" fmla="*/ 320 w 369"/>
                <a:gd name="T39" fmla="*/ 152 h 473"/>
                <a:gd name="T40" fmla="*/ 336 w 369"/>
                <a:gd name="T41" fmla="*/ 136 h 473"/>
                <a:gd name="T42" fmla="*/ 352 w 369"/>
                <a:gd name="T43" fmla="*/ 128 h 473"/>
                <a:gd name="T44" fmla="*/ 360 w 369"/>
                <a:gd name="T45" fmla="*/ 128 h 473"/>
                <a:gd name="T46" fmla="*/ 368 w 369"/>
                <a:gd name="T47" fmla="*/ 128 h 4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9"/>
                <a:gd name="T73" fmla="*/ 0 h 473"/>
                <a:gd name="T74" fmla="*/ 369 w 369"/>
                <a:gd name="T75" fmla="*/ 473 h 47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9" h="473">
                  <a:moveTo>
                    <a:pt x="0" y="472"/>
                  </a:moveTo>
                  <a:lnTo>
                    <a:pt x="24" y="336"/>
                  </a:lnTo>
                  <a:lnTo>
                    <a:pt x="56" y="200"/>
                  </a:lnTo>
                  <a:lnTo>
                    <a:pt x="88" y="88"/>
                  </a:lnTo>
                  <a:lnTo>
                    <a:pt x="112" y="40"/>
                  </a:lnTo>
                  <a:lnTo>
                    <a:pt x="136" y="8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84" y="8"/>
                  </a:lnTo>
                  <a:lnTo>
                    <a:pt x="192" y="32"/>
                  </a:lnTo>
                  <a:lnTo>
                    <a:pt x="208" y="104"/>
                  </a:lnTo>
                  <a:lnTo>
                    <a:pt x="216" y="152"/>
                  </a:lnTo>
                  <a:lnTo>
                    <a:pt x="224" y="184"/>
                  </a:lnTo>
                  <a:lnTo>
                    <a:pt x="232" y="200"/>
                  </a:lnTo>
                  <a:lnTo>
                    <a:pt x="248" y="224"/>
                  </a:lnTo>
                  <a:lnTo>
                    <a:pt x="264" y="224"/>
                  </a:lnTo>
                  <a:lnTo>
                    <a:pt x="280" y="216"/>
                  </a:lnTo>
                  <a:lnTo>
                    <a:pt x="296" y="192"/>
                  </a:lnTo>
                  <a:lnTo>
                    <a:pt x="304" y="176"/>
                  </a:lnTo>
                  <a:lnTo>
                    <a:pt x="320" y="152"/>
                  </a:lnTo>
                  <a:lnTo>
                    <a:pt x="336" y="136"/>
                  </a:lnTo>
                  <a:lnTo>
                    <a:pt x="352" y="128"/>
                  </a:lnTo>
                  <a:lnTo>
                    <a:pt x="360" y="128"/>
                  </a:lnTo>
                  <a:lnTo>
                    <a:pt x="368" y="128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35" name="Freeform 104">
              <a:extLst>
                <a:ext uri="{FF2B5EF4-FFF2-40B4-BE49-F238E27FC236}">
                  <a16:creationId xmlns:a16="http://schemas.microsoft.com/office/drawing/2014/main" id="{EE804D84-39E3-408B-BDD7-799E86AD0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" y="1656"/>
              <a:ext cx="361" cy="473"/>
            </a:xfrm>
            <a:custGeom>
              <a:avLst/>
              <a:gdLst>
                <a:gd name="T0" fmla="*/ 360 w 361"/>
                <a:gd name="T1" fmla="*/ 472 h 473"/>
                <a:gd name="T2" fmla="*/ 336 w 361"/>
                <a:gd name="T3" fmla="*/ 336 h 473"/>
                <a:gd name="T4" fmla="*/ 304 w 361"/>
                <a:gd name="T5" fmla="*/ 200 h 473"/>
                <a:gd name="T6" fmla="*/ 280 w 361"/>
                <a:gd name="T7" fmla="*/ 88 h 473"/>
                <a:gd name="T8" fmla="*/ 256 w 361"/>
                <a:gd name="T9" fmla="*/ 40 h 473"/>
                <a:gd name="T10" fmla="*/ 232 w 361"/>
                <a:gd name="T11" fmla="*/ 8 h 473"/>
                <a:gd name="T12" fmla="*/ 224 w 361"/>
                <a:gd name="T13" fmla="*/ 0 h 473"/>
                <a:gd name="T14" fmla="*/ 208 w 361"/>
                <a:gd name="T15" fmla="*/ 0 h 473"/>
                <a:gd name="T16" fmla="*/ 192 w 361"/>
                <a:gd name="T17" fmla="*/ 8 h 473"/>
                <a:gd name="T18" fmla="*/ 168 w 361"/>
                <a:gd name="T19" fmla="*/ 32 h 473"/>
                <a:gd name="T20" fmla="*/ 152 w 361"/>
                <a:gd name="T21" fmla="*/ 104 h 473"/>
                <a:gd name="T22" fmla="*/ 144 w 361"/>
                <a:gd name="T23" fmla="*/ 152 h 473"/>
                <a:gd name="T24" fmla="*/ 136 w 361"/>
                <a:gd name="T25" fmla="*/ 184 h 473"/>
                <a:gd name="T26" fmla="*/ 128 w 361"/>
                <a:gd name="T27" fmla="*/ 200 h 473"/>
                <a:gd name="T28" fmla="*/ 112 w 361"/>
                <a:gd name="T29" fmla="*/ 224 h 473"/>
                <a:gd name="T30" fmla="*/ 96 w 361"/>
                <a:gd name="T31" fmla="*/ 224 h 473"/>
                <a:gd name="T32" fmla="*/ 88 w 361"/>
                <a:gd name="T33" fmla="*/ 216 h 473"/>
                <a:gd name="T34" fmla="*/ 72 w 361"/>
                <a:gd name="T35" fmla="*/ 192 h 473"/>
                <a:gd name="T36" fmla="*/ 64 w 361"/>
                <a:gd name="T37" fmla="*/ 176 h 473"/>
                <a:gd name="T38" fmla="*/ 48 w 361"/>
                <a:gd name="T39" fmla="*/ 152 h 473"/>
                <a:gd name="T40" fmla="*/ 32 w 361"/>
                <a:gd name="T41" fmla="*/ 136 h 473"/>
                <a:gd name="T42" fmla="*/ 16 w 361"/>
                <a:gd name="T43" fmla="*/ 128 h 473"/>
                <a:gd name="T44" fmla="*/ 8 w 361"/>
                <a:gd name="T45" fmla="*/ 128 h 473"/>
                <a:gd name="T46" fmla="*/ 0 w 361"/>
                <a:gd name="T47" fmla="*/ 128 h 4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1"/>
                <a:gd name="T73" fmla="*/ 0 h 473"/>
                <a:gd name="T74" fmla="*/ 361 w 361"/>
                <a:gd name="T75" fmla="*/ 473 h 47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1" h="473">
                  <a:moveTo>
                    <a:pt x="360" y="472"/>
                  </a:moveTo>
                  <a:lnTo>
                    <a:pt x="336" y="336"/>
                  </a:lnTo>
                  <a:lnTo>
                    <a:pt x="304" y="200"/>
                  </a:lnTo>
                  <a:lnTo>
                    <a:pt x="280" y="88"/>
                  </a:lnTo>
                  <a:lnTo>
                    <a:pt x="256" y="40"/>
                  </a:lnTo>
                  <a:lnTo>
                    <a:pt x="232" y="8"/>
                  </a:lnTo>
                  <a:lnTo>
                    <a:pt x="224" y="0"/>
                  </a:lnTo>
                  <a:lnTo>
                    <a:pt x="208" y="0"/>
                  </a:lnTo>
                  <a:lnTo>
                    <a:pt x="192" y="8"/>
                  </a:lnTo>
                  <a:lnTo>
                    <a:pt x="168" y="32"/>
                  </a:lnTo>
                  <a:lnTo>
                    <a:pt x="152" y="104"/>
                  </a:lnTo>
                  <a:lnTo>
                    <a:pt x="144" y="152"/>
                  </a:lnTo>
                  <a:lnTo>
                    <a:pt x="136" y="184"/>
                  </a:lnTo>
                  <a:lnTo>
                    <a:pt x="128" y="200"/>
                  </a:lnTo>
                  <a:lnTo>
                    <a:pt x="112" y="224"/>
                  </a:lnTo>
                  <a:lnTo>
                    <a:pt x="96" y="224"/>
                  </a:lnTo>
                  <a:lnTo>
                    <a:pt x="88" y="216"/>
                  </a:lnTo>
                  <a:lnTo>
                    <a:pt x="72" y="192"/>
                  </a:lnTo>
                  <a:lnTo>
                    <a:pt x="64" y="176"/>
                  </a:lnTo>
                  <a:lnTo>
                    <a:pt x="48" y="152"/>
                  </a:lnTo>
                  <a:lnTo>
                    <a:pt x="32" y="136"/>
                  </a:lnTo>
                  <a:lnTo>
                    <a:pt x="16" y="128"/>
                  </a:lnTo>
                  <a:lnTo>
                    <a:pt x="8" y="128"/>
                  </a:lnTo>
                  <a:lnTo>
                    <a:pt x="0" y="128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18512" name="Group 108">
            <a:extLst>
              <a:ext uri="{FF2B5EF4-FFF2-40B4-BE49-F238E27FC236}">
                <a16:creationId xmlns:a16="http://schemas.microsoft.com/office/drawing/2014/main" id="{F22F66A3-359B-49FA-AFBC-7D72CB76FD23}"/>
              </a:ext>
            </a:extLst>
          </p:cNvPr>
          <p:cNvGrpSpPr>
            <a:grpSpLocks/>
          </p:cNvGrpSpPr>
          <p:nvPr/>
        </p:nvGrpSpPr>
        <p:grpSpPr bwMode="auto">
          <a:xfrm>
            <a:off x="3145606" y="3235134"/>
            <a:ext cx="1079893" cy="704278"/>
            <a:chOff x="1056" y="2136"/>
            <a:chExt cx="713" cy="465"/>
          </a:xfrm>
        </p:grpSpPr>
        <p:sp>
          <p:nvSpPr>
            <p:cNvPr id="18532" name="Freeform 106">
              <a:extLst>
                <a:ext uri="{FF2B5EF4-FFF2-40B4-BE49-F238E27FC236}">
                  <a16:creationId xmlns:a16="http://schemas.microsoft.com/office/drawing/2014/main" id="{55116508-9194-41A7-968C-59E5F5B89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2136"/>
              <a:ext cx="369" cy="465"/>
            </a:xfrm>
            <a:custGeom>
              <a:avLst/>
              <a:gdLst>
                <a:gd name="T0" fmla="*/ 0 w 369"/>
                <a:gd name="T1" fmla="*/ 0 h 465"/>
                <a:gd name="T2" fmla="*/ 24 w 369"/>
                <a:gd name="T3" fmla="*/ 128 h 465"/>
                <a:gd name="T4" fmla="*/ 56 w 369"/>
                <a:gd name="T5" fmla="*/ 264 h 465"/>
                <a:gd name="T6" fmla="*/ 88 w 369"/>
                <a:gd name="T7" fmla="*/ 376 h 465"/>
                <a:gd name="T8" fmla="*/ 120 w 369"/>
                <a:gd name="T9" fmla="*/ 424 h 465"/>
                <a:gd name="T10" fmla="*/ 144 w 369"/>
                <a:gd name="T11" fmla="*/ 456 h 465"/>
                <a:gd name="T12" fmla="*/ 152 w 369"/>
                <a:gd name="T13" fmla="*/ 464 h 465"/>
                <a:gd name="T14" fmla="*/ 160 w 369"/>
                <a:gd name="T15" fmla="*/ 464 h 465"/>
                <a:gd name="T16" fmla="*/ 176 w 369"/>
                <a:gd name="T17" fmla="*/ 456 h 465"/>
                <a:gd name="T18" fmla="*/ 184 w 369"/>
                <a:gd name="T19" fmla="*/ 432 h 465"/>
                <a:gd name="T20" fmla="*/ 208 w 369"/>
                <a:gd name="T21" fmla="*/ 360 h 465"/>
                <a:gd name="T22" fmla="*/ 216 w 369"/>
                <a:gd name="T23" fmla="*/ 312 h 465"/>
                <a:gd name="T24" fmla="*/ 224 w 369"/>
                <a:gd name="T25" fmla="*/ 280 h 465"/>
                <a:gd name="T26" fmla="*/ 232 w 369"/>
                <a:gd name="T27" fmla="*/ 264 h 465"/>
                <a:gd name="T28" fmla="*/ 248 w 369"/>
                <a:gd name="T29" fmla="*/ 240 h 465"/>
                <a:gd name="T30" fmla="*/ 256 w 369"/>
                <a:gd name="T31" fmla="*/ 240 h 465"/>
                <a:gd name="T32" fmla="*/ 280 w 369"/>
                <a:gd name="T33" fmla="*/ 248 h 465"/>
                <a:gd name="T34" fmla="*/ 296 w 369"/>
                <a:gd name="T35" fmla="*/ 272 h 465"/>
                <a:gd name="T36" fmla="*/ 304 w 369"/>
                <a:gd name="T37" fmla="*/ 288 h 465"/>
                <a:gd name="T38" fmla="*/ 320 w 369"/>
                <a:gd name="T39" fmla="*/ 312 h 465"/>
                <a:gd name="T40" fmla="*/ 336 w 369"/>
                <a:gd name="T41" fmla="*/ 328 h 465"/>
                <a:gd name="T42" fmla="*/ 360 w 369"/>
                <a:gd name="T43" fmla="*/ 336 h 465"/>
                <a:gd name="T44" fmla="*/ 368 w 369"/>
                <a:gd name="T45" fmla="*/ 336 h 4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9"/>
                <a:gd name="T70" fmla="*/ 0 h 465"/>
                <a:gd name="T71" fmla="*/ 369 w 369"/>
                <a:gd name="T72" fmla="*/ 465 h 46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9" h="465">
                  <a:moveTo>
                    <a:pt x="0" y="0"/>
                  </a:moveTo>
                  <a:lnTo>
                    <a:pt x="24" y="128"/>
                  </a:lnTo>
                  <a:lnTo>
                    <a:pt x="56" y="264"/>
                  </a:lnTo>
                  <a:lnTo>
                    <a:pt x="88" y="376"/>
                  </a:lnTo>
                  <a:lnTo>
                    <a:pt x="120" y="424"/>
                  </a:lnTo>
                  <a:lnTo>
                    <a:pt x="144" y="456"/>
                  </a:lnTo>
                  <a:lnTo>
                    <a:pt x="152" y="464"/>
                  </a:lnTo>
                  <a:lnTo>
                    <a:pt x="160" y="464"/>
                  </a:lnTo>
                  <a:lnTo>
                    <a:pt x="176" y="456"/>
                  </a:lnTo>
                  <a:lnTo>
                    <a:pt x="184" y="432"/>
                  </a:lnTo>
                  <a:lnTo>
                    <a:pt x="208" y="360"/>
                  </a:lnTo>
                  <a:lnTo>
                    <a:pt x="216" y="312"/>
                  </a:lnTo>
                  <a:lnTo>
                    <a:pt x="224" y="280"/>
                  </a:lnTo>
                  <a:lnTo>
                    <a:pt x="232" y="264"/>
                  </a:lnTo>
                  <a:lnTo>
                    <a:pt x="248" y="240"/>
                  </a:lnTo>
                  <a:lnTo>
                    <a:pt x="256" y="240"/>
                  </a:lnTo>
                  <a:lnTo>
                    <a:pt x="280" y="248"/>
                  </a:lnTo>
                  <a:lnTo>
                    <a:pt x="296" y="272"/>
                  </a:lnTo>
                  <a:lnTo>
                    <a:pt x="304" y="288"/>
                  </a:lnTo>
                  <a:lnTo>
                    <a:pt x="320" y="312"/>
                  </a:lnTo>
                  <a:lnTo>
                    <a:pt x="336" y="328"/>
                  </a:lnTo>
                  <a:lnTo>
                    <a:pt x="360" y="336"/>
                  </a:lnTo>
                  <a:lnTo>
                    <a:pt x="368" y="336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33" name="Freeform 107">
              <a:extLst>
                <a:ext uri="{FF2B5EF4-FFF2-40B4-BE49-F238E27FC236}">
                  <a16:creationId xmlns:a16="http://schemas.microsoft.com/office/drawing/2014/main" id="{C37A4CA9-2A92-4A77-B964-2351EED9F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" y="2136"/>
              <a:ext cx="353" cy="465"/>
            </a:xfrm>
            <a:custGeom>
              <a:avLst/>
              <a:gdLst>
                <a:gd name="T0" fmla="*/ 352 w 353"/>
                <a:gd name="T1" fmla="*/ 0 h 465"/>
                <a:gd name="T2" fmla="*/ 328 w 353"/>
                <a:gd name="T3" fmla="*/ 128 h 465"/>
                <a:gd name="T4" fmla="*/ 296 w 353"/>
                <a:gd name="T5" fmla="*/ 264 h 465"/>
                <a:gd name="T6" fmla="*/ 272 w 353"/>
                <a:gd name="T7" fmla="*/ 376 h 465"/>
                <a:gd name="T8" fmla="*/ 248 w 353"/>
                <a:gd name="T9" fmla="*/ 424 h 465"/>
                <a:gd name="T10" fmla="*/ 216 w 353"/>
                <a:gd name="T11" fmla="*/ 456 h 465"/>
                <a:gd name="T12" fmla="*/ 208 w 353"/>
                <a:gd name="T13" fmla="*/ 464 h 465"/>
                <a:gd name="T14" fmla="*/ 200 w 353"/>
                <a:gd name="T15" fmla="*/ 464 h 465"/>
                <a:gd name="T16" fmla="*/ 184 w 353"/>
                <a:gd name="T17" fmla="*/ 456 h 465"/>
                <a:gd name="T18" fmla="*/ 168 w 353"/>
                <a:gd name="T19" fmla="*/ 432 h 465"/>
                <a:gd name="T20" fmla="*/ 144 w 353"/>
                <a:gd name="T21" fmla="*/ 360 h 465"/>
                <a:gd name="T22" fmla="*/ 136 w 353"/>
                <a:gd name="T23" fmla="*/ 312 h 465"/>
                <a:gd name="T24" fmla="*/ 128 w 353"/>
                <a:gd name="T25" fmla="*/ 280 h 465"/>
                <a:gd name="T26" fmla="*/ 120 w 353"/>
                <a:gd name="T27" fmla="*/ 264 h 465"/>
                <a:gd name="T28" fmla="*/ 104 w 353"/>
                <a:gd name="T29" fmla="*/ 240 h 465"/>
                <a:gd name="T30" fmla="*/ 96 w 353"/>
                <a:gd name="T31" fmla="*/ 240 h 465"/>
                <a:gd name="T32" fmla="*/ 88 w 353"/>
                <a:gd name="T33" fmla="*/ 248 h 465"/>
                <a:gd name="T34" fmla="*/ 64 w 353"/>
                <a:gd name="T35" fmla="*/ 272 h 465"/>
                <a:gd name="T36" fmla="*/ 56 w 353"/>
                <a:gd name="T37" fmla="*/ 288 h 465"/>
                <a:gd name="T38" fmla="*/ 40 w 353"/>
                <a:gd name="T39" fmla="*/ 312 h 465"/>
                <a:gd name="T40" fmla="*/ 24 w 353"/>
                <a:gd name="T41" fmla="*/ 328 h 465"/>
                <a:gd name="T42" fmla="*/ 8 w 353"/>
                <a:gd name="T43" fmla="*/ 336 h 465"/>
                <a:gd name="T44" fmla="*/ 0 w 353"/>
                <a:gd name="T45" fmla="*/ 336 h 4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3"/>
                <a:gd name="T70" fmla="*/ 0 h 465"/>
                <a:gd name="T71" fmla="*/ 353 w 353"/>
                <a:gd name="T72" fmla="*/ 465 h 46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3" h="465">
                  <a:moveTo>
                    <a:pt x="352" y="0"/>
                  </a:moveTo>
                  <a:lnTo>
                    <a:pt x="328" y="128"/>
                  </a:lnTo>
                  <a:lnTo>
                    <a:pt x="296" y="264"/>
                  </a:lnTo>
                  <a:lnTo>
                    <a:pt x="272" y="376"/>
                  </a:lnTo>
                  <a:lnTo>
                    <a:pt x="248" y="424"/>
                  </a:lnTo>
                  <a:lnTo>
                    <a:pt x="216" y="456"/>
                  </a:lnTo>
                  <a:lnTo>
                    <a:pt x="208" y="464"/>
                  </a:lnTo>
                  <a:lnTo>
                    <a:pt x="200" y="464"/>
                  </a:lnTo>
                  <a:lnTo>
                    <a:pt x="184" y="456"/>
                  </a:lnTo>
                  <a:lnTo>
                    <a:pt x="168" y="432"/>
                  </a:lnTo>
                  <a:lnTo>
                    <a:pt x="144" y="360"/>
                  </a:lnTo>
                  <a:lnTo>
                    <a:pt x="136" y="312"/>
                  </a:lnTo>
                  <a:lnTo>
                    <a:pt x="128" y="280"/>
                  </a:lnTo>
                  <a:lnTo>
                    <a:pt x="120" y="264"/>
                  </a:lnTo>
                  <a:lnTo>
                    <a:pt x="104" y="240"/>
                  </a:lnTo>
                  <a:lnTo>
                    <a:pt x="96" y="240"/>
                  </a:lnTo>
                  <a:lnTo>
                    <a:pt x="88" y="248"/>
                  </a:lnTo>
                  <a:lnTo>
                    <a:pt x="64" y="272"/>
                  </a:lnTo>
                  <a:lnTo>
                    <a:pt x="56" y="288"/>
                  </a:lnTo>
                  <a:lnTo>
                    <a:pt x="40" y="312"/>
                  </a:lnTo>
                  <a:lnTo>
                    <a:pt x="24" y="328"/>
                  </a:lnTo>
                  <a:lnTo>
                    <a:pt x="8" y="336"/>
                  </a:lnTo>
                  <a:lnTo>
                    <a:pt x="0" y="336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18513" name="Group 111">
            <a:extLst>
              <a:ext uri="{FF2B5EF4-FFF2-40B4-BE49-F238E27FC236}">
                <a16:creationId xmlns:a16="http://schemas.microsoft.com/office/drawing/2014/main" id="{AFDD9212-6CA3-4F4E-AE3C-3C6DCC01725C}"/>
              </a:ext>
            </a:extLst>
          </p:cNvPr>
          <p:cNvGrpSpPr>
            <a:grpSpLocks/>
          </p:cNvGrpSpPr>
          <p:nvPr/>
        </p:nvGrpSpPr>
        <p:grpSpPr bwMode="auto">
          <a:xfrm>
            <a:off x="5290245" y="3223018"/>
            <a:ext cx="1031427" cy="704278"/>
            <a:chOff x="2472" y="2128"/>
            <a:chExt cx="681" cy="465"/>
          </a:xfrm>
        </p:grpSpPr>
        <p:sp>
          <p:nvSpPr>
            <p:cNvPr id="18530" name="Freeform 109">
              <a:extLst>
                <a:ext uri="{FF2B5EF4-FFF2-40B4-BE49-F238E27FC236}">
                  <a16:creationId xmlns:a16="http://schemas.microsoft.com/office/drawing/2014/main" id="{9FCAB793-200E-44C4-9865-5445D2561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2" y="2128"/>
              <a:ext cx="353" cy="465"/>
            </a:xfrm>
            <a:custGeom>
              <a:avLst/>
              <a:gdLst>
                <a:gd name="T0" fmla="*/ 0 w 353"/>
                <a:gd name="T1" fmla="*/ 0 h 465"/>
                <a:gd name="T2" fmla="*/ 24 w 353"/>
                <a:gd name="T3" fmla="*/ 128 h 465"/>
                <a:gd name="T4" fmla="*/ 48 w 353"/>
                <a:gd name="T5" fmla="*/ 264 h 465"/>
                <a:gd name="T6" fmla="*/ 88 w 353"/>
                <a:gd name="T7" fmla="*/ 376 h 465"/>
                <a:gd name="T8" fmla="*/ 112 w 353"/>
                <a:gd name="T9" fmla="*/ 424 h 465"/>
                <a:gd name="T10" fmla="*/ 136 w 353"/>
                <a:gd name="T11" fmla="*/ 456 h 465"/>
                <a:gd name="T12" fmla="*/ 144 w 353"/>
                <a:gd name="T13" fmla="*/ 464 h 465"/>
                <a:gd name="T14" fmla="*/ 152 w 353"/>
                <a:gd name="T15" fmla="*/ 464 h 465"/>
                <a:gd name="T16" fmla="*/ 168 w 353"/>
                <a:gd name="T17" fmla="*/ 456 h 465"/>
                <a:gd name="T18" fmla="*/ 176 w 353"/>
                <a:gd name="T19" fmla="*/ 432 h 465"/>
                <a:gd name="T20" fmla="*/ 192 w 353"/>
                <a:gd name="T21" fmla="*/ 360 h 465"/>
                <a:gd name="T22" fmla="*/ 208 w 353"/>
                <a:gd name="T23" fmla="*/ 312 h 465"/>
                <a:gd name="T24" fmla="*/ 216 w 353"/>
                <a:gd name="T25" fmla="*/ 280 h 465"/>
                <a:gd name="T26" fmla="*/ 224 w 353"/>
                <a:gd name="T27" fmla="*/ 264 h 465"/>
                <a:gd name="T28" fmla="*/ 240 w 353"/>
                <a:gd name="T29" fmla="*/ 240 h 465"/>
                <a:gd name="T30" fmla="*/ 248 w 353"/>
                <a:gd name="T31" fmla="*/ 240 h 465"/>
                <a:gd name="T32" fmla="*/ 264 w 353"/>
                <a:gd name="T33" fmla="*/ 248 h 465"/>
                <a:gd name="T34" fmla="*/ 280 w 353"/>
                <a:gd name="T35" fmla="*/ 272 h 465"/>
                <a:gd name="T36" fmla="*/ 288 w 353"/>
                <a:gd name="T37" fmla="*/ 288 h 465"/>
                <a:gd name="T38" fmla="*/ 304 w 353"/>
                <a:gd name="T39" fmla="*/ 312 h 465"/>
                <a:gd name="T40" fmla="*/ 320 w 353"/>
                <a:gd name="T41" fmla="*/ 328 h 465"/>
                <a:gd name="T42" fmla="*/ 344 w 353"/>
                <a:gd name="T43" fmla="*/ 336 h 465"/>
                <a:gd name="T44" fmla="*/ 352 w 353"/>
                <a:gd name="T45" fmla="*/ 336 h 4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3"/>
                <a:gd name="T70" fmla="*/ 0 h 465"/>
                <a:gd name="T71" fmla="*/ 353 w 353"/>
                <a:gd name="T72" fmla="*/ 465 h 46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3" h="465">
                  <a:moveTo>
                    <a:pt x="0" y="0"/>
                  </a:moveTo>
                  <a:lnTo>
                    <a:pt x="24" y="128"/>
                  </a:lnTo>
                  <a:lnTo>
                    <a:pt x="48" y="264"/>
                  </a:lnTo>
                  <a:lnTo>
                    <a:pt x="88" y="376"/>
                  </a:lnTo>
                  <a:lnTo>
                    <a:pt x="112" y="424"/>
                  </a:lnTo>
                  <a:lnTo>
                    <a:pt x="136" y="456"/>
                  </a:lnTo>
                  <a:lnTo>
                    <a:pt x="144" y="464"/>
                  </a:lnTo>
                  <a:lnTo>
                    <a:pt x="152" y="464"/>
                  </a:lnTo>
                  <a:lnTo>
                    <a:pt x="168" y="456"/>
                  </a:lnTo>
                  <a:lnTo>
                    <a:pt x="176" y="432"/>
                  </a:lnTo>
                  <a:lnTo>
                    <a:pt x="192" y="360"/>
                  </a:lnTo>
                  <a:lnTo>
                    <a:pt x="208" y="312"/>
                  </a:lnTo>
                  <a:lnTo>
                    <a:pt x="216" y="280"/>
                  </a:lnTo>
                  <a:lnTo>
                    <a:pt x="224" y="264"/>
                  </a:lnTo>
                  <a:lnTo>
                    <a:pt x="240" y="240"/>
                  </a:lnTo>
                  <a:lnTo>
                    <a:pt x="248" y="240"/>
                  </a:lnTo>
                  <a:lnTo>
                    <a:pt x="264" y="248"/>
                  </a:lnTo>
                  <a:lnTo>
                    <a:pt x="280" y="272"/>
                  </a:lnTo>
                  <a:lnTo>
                    <a:pt x="288" y="288"/>
                  </a:lnTo>
                  <a:lnTo>
                    <a:pt x="304" y="312"/>
                  </a:lnTo>
                  <a:lnTo>
                    <a:pt x="320" y="328"/>
                  </a:lnTo>
                  <a:lnTo>
                    <a:pt x="344" y="336"/>
                  </a:lnTo>
                  <a:lnTo>
                    <a:pt x="352" y="336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31" name="Freeform 110">
              <a:extLst>
                <a:ext uri="{FF2B5EF4-FFF2-40B4-BE49-F238E27FC236}">
                  <a16:creationId xmlns:a16="http://schemas.microsoft.com/office/drawing/2014/main" id="{81F76BA5-CBAF-42BA-98F4-916AB5ED8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2128"/>
              <a:ext cx="337" cy="465"/>
            </a:xfrm>
            <a:custGeom>
              <a:avLst/>
              <a:gdLst>
                <a:gd name="T0" fmla="*/ 336 w 337"/>
                <a:gd name="T1" fmla="*/ 0 h 465"/>
                <a:gd name="T2" fmla="*/ 312 w 337"/>
                <a:gd name="T3" fmla="*/ 128 h 465"/>
                <a:gd name="T4" fmla="*/ 288 w 337"/>
                <a:gd name="T5" fmla="*/ 264 h 465"/>
                <a:gd name="T6" fmla="*/ 256 w 337"/>
                <a:gd name="T7" fmla="*/ 376 h 465"/>
                <a:gd name="T8" fmla="*/ 232 w 337"/>
                <a:gd name="T9" fmla="*/ 424 h 465"/>
                <a:gd name="T10" fmla="*/ 208 w 337"/>
                <a:gd name="T11" fmla="*/ 456 h 465"/>
                <a:gd name="T12" fmla="*/ 200 w 337"/>
                <a:gd name="T13" fmla="*/ 464 h 465"/>
                <a:gd name="T14" fmla="*/ 192 w 337"/>
                <a:gd name="T15" fmla="*/ 464 h 465"/>
                <a:gd name="T16" fmla="*/ 176 w 337"/>
                <a:gd name="T17" fmla="*/ 456 h 465"/>
                <a:gd name="T18" fmla="*/ 160 w 337"/>
                <a:gd name="T19" fmla="*/ 432 h 465"/>
                <a:gd name="T20" fmla="*/ 144 w 337"/>
                <a:gd name="T21" fmla="*/ 360 h 465"/>
                <a:gd name="T22" fmla="*/ 136 w 337"/>
                <a:gd name="T23" fmla="*/ 312 h 465"/>
                <a:gd name="T24" fmla="*/ 120 w 337"/>
                <a:gd name="T25" fmla="*/ 280 h 465"/>
                <a:gd name="T26" fmla="*/ 112 w 337"/>
                <a:gd name="T27" fmla="*/ 264 h 465"/>
                <a:gd name="T28" fmla="*/ 96 w 337"/>
                <a:gd name="T29" fmla="*/ 240 h 465"/>
                <a:gd name="T30" fmla="*/ 88 w 337"/>
                <a:gd name="T31" fmla="*/ 240 h 465"/>
                <a:gd name="T32" fmla="*/ 80 w 337"/>
                <a:gd name="T33" fmla="*/ 248 h 465"/>
                <a:gd name="T34" fmla="*/ 64 w 337"/>
                <a:gd name="T35" fmla="*/ 272 h 465"/>
                <a:gd name="T36" fmla="*/ 56 w 337"/>
                <a:gd name="T37" fmla="*/ 288 h 465"/>
                <a:gd name="T38" fmla="*/ 40 w 337"/>
                <a:gd name="T39" fmla="*/ 312 h 465"/>
                <a:gd name="T40" fmla="*/ 24 w 337"/>
                <a:gd name="T41" fmla="*/ 328 h 465"/>
                <a:gd name="T42" fmla="*/ 8 w 337"/>
                <a:gd name="T43" fmla="*/ 336 h 465"/>
                <a:gd name="T44" fmla="*/ 0 w 337"/>
                <a:gd name="T45" fmla="*/ 336 h 4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37"/>
                <a:gd name="T70" fmla="*/ 0 h 465"/>
                <a:gd name="T71" fmla="*/ 337 w 337"/>
                <a:gd name="T72" fmla="*/ 465 h 46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37" h="465">
                  <a:moveTo>
                    <a:pt x="336" y="0"/>
                  </a:moveTo>
                  <a:lnTo>
                    <a:pt x="312" y="128"/>
                  </a:lnTo>
                  <a:lnTo>
                    <a:pt x="288" y="264"/>
                  </a:lnTo>
                  <a:lnTo>
                    <a:pt x="256" y="376"/>
                  </a:lnTo>
                  <a:lnTo>
                    <a:pt x="232" y="424"/>
                  </a:lnTo>
                  <a:lnTo>
                    <a:pt x="208" y="456"/>
                  </a:lnTo>
                  <a:lnTo>
                    <a:pt x="200" y="464"/>
                  </a:lnTo>
                  <a:lnTo>
                    <a:pt x="192" y="464"/>
                  </a:lnTo>
                  <a:lnTo>
                    <a:pt x="176" y="456"/>
                  </a:lnTo>
                  <a:lnTo>
                    <a:pt x="160" y="432"/>
                  </a:lnTo>
                  <a:lnTo>
                    <a:pt x="144" y="360"/>
                  </a:lnTo>
                  <a:lnTo>
                    <a:pt x="136" y="312"/>
                  </a:lnTo>
                  <a:lnTo>
                    <a:pt x="120" y="280"/>
                  </a:lnTo>
                  <a:lnTo>
                    <a:pt x="112" y="264"/>
                  </a:lnTo>
                  <a:lnTo>
                    <a:pt x="96" y="240"/>
                  </a:lnTo>
                  <a:lnTo>
                    <a:pt x="88" y="240"/>
                  </a:lnTo>
                  <a:lnTo>
                    <a:pt x="80" y="248"/>
                  </a:lnTo>
                  <a:lnTo>
                    <a:pt x="64" y="272"/>
                  </a:lnTo>
                  <a:lnTo>
                    <a:pt x="56" y="288"/>
                  </a:lnTo>
                  <a:lnTo>
                    <a:pt x="40" y="312"/>
                  </a:lnTo>
                  <a:lnTo>
                    <a:pt x="24" y="328"/>
                  </a:lnTo>
                  <a:lnTo>
                    <a:pt x="8" y="336"/>
                  </a:lnTo>
                  <a:lnTo>
                    <a:pt x="0" y="336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18514" name="Group 114">
            <a:extLst>
              <a:ext uri="{FF2B5EF4-FFF2-40B4-BE49-F238E27FC236}">
                <a16:creationId xmlns:a16="http://schemas.microsoft.com/office/drawing/2014/main" id="{CD51E885-A9C3-475F-8822-0385940907FC}"/>
              </a:ext>
            </a:extLst>
          </p:cNvPr>
          <p:cNvGrpSpPr>
            <a:grpSpLocks/>
          </p:cNvGrpSpPr>
          <p:nvPr/>
        </p:nvGrpSpPr>
        <p:grpSpPr bwMode="auto">
          <a:xfrm>
            <a:off x="4223984" y="2532371"/>
            <a:ext cx="1067777" cy="716395"/>
            <a:chOff x="1768" y="1672"/>
            <a:chExt cx="705" cy="473"/>
          </a:xfrm>
        </p:grpSpPr>
        <p:sp>
          <p:nvSpPr>
            <p:cNvPr id="18528" name="Freeform 112">
              <a:extLst>
                <a:ext uri="{FF2B5EF4-FFF2-40B4-BE49-F238E27FC236}">
                  <a16:creationId xmlns:a16="http://schemas.microsoft.com/office/drawing/2014/main" id="{DE31174C-727F-4544-BEC0-B3CE54B1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" y="1672"/>
              <a:ext cx="369" cy="473"/>
            </a:xfrm>
            <a:custGeom>
              <a:avLst/>
              <a:gdLst>
                <a:gd name="T0" fmla="*/ 0 w 369"/>
                <a:gd name="T1" fmla="*/ 472 h 473"/>
                <a:gd name="T2" fmla="*/ 24 w 369"/>
                <a:gd name="T3" fmla="*/ 336 h 473"/>
                <a:gd name="T4" fmla="*/ 56 w 369"/>
                <a:gd name="T5" fmla="*/ 200 h 473"/>
                <a:gd name="T6" fmla="*/ 88 w 369"/>
                <a:gd name="T7" fmla="*/ 88 h 473"/>
                <a:gd name="T8" fmla="*/ 104 w 369"/>
                <a:gd name="T9" fmla="*/ 40 h 473"/>
                <a:gd name="T10" fmla="*/ 136 w 369"/>
                <a:gd name="T11" fmla="*/ 8 h 473"/>
                <a:gd name="T12" fmla="*/ 144 w 369"/>
                <a:gd name="T13" fmla="*/ 0 h 473"/>
                <a:gd name="T14" fmla="*/ 160 w 369"/>
                <a:gd name="T15" fmla="*/ 0 h 473"/>
                <a:gd name="T16" fmla="*/ 184 w 369"/>
                <a:gd name="T17" fmla="*/ 8 h 473"/>
                <a:gd name="T18" fmla="*/ 192 w 369"/>
                <a:gd name="T19" fmla="*/ 32 h 473"/>
                <a:gd name="T20" fmla="*/ 208 w 369"/>
                <a:gd name="T21" fmla="*/ 104 h 473"/>
                <a:gd name="T22" fmla="*/ 216 w 369"/>
                <a:gd name="T23" fmla="*/ 152 h 473"/>
                <a:gd name="T24" fmla="*/ 224 w 369"/>
                <a:gd name="T25" fmla="*/ 184 h 473"/>
                <a:gd name="T26" fmla="*/ 232 w 369"/>
                <a:gd name="T27" fmla="*/ 200 h 473"/>
                <a:gd name="T28" fmla="*/ 248 w 369"/>
                <a:gd name="T29" fmla="*/ 224 h 473"/>
                <a:gd name="T30" fmla="*/ 264 w 369"/>
                <a:gd name="T31" fmla="*/ 224 h 473"/>
                <a:gd name="T32" fmla="*/ 272 w 369"/>
                <a:gd name="T33" fmla="*/ 216 h 473"/>
                <a:gd name="T34" fmla="*/ 288 w 369"/>
                <a:gd name="T35" fmla="*/ 192 h 473"/>
                <a:gd name="T36" fmla="*/ 296 w 369"/>
                <a:gd name="T37" fmla="*/ 176 h 473"/>
                <a:gd name="T38" fmla="*/ 312 w 369"/>
                <a:gd name="T39" fmla="*/ 152 h 473"/>
                <a:gd name="T40" fmla="*/ 328 w 369"/>
                <a:gd name="T41" fmla="*/ 136 h 473"/>
                <a:gd name="T42" fmla="*/ 344 w 369"/>
                <a:gd name="T43" fmla="*/ 128 h 473"/>
                <a:gd name="T44" fmla="*/ 360 w 369"/>
                <a:gd name="T45" fmla="*/ 128 h 473"/>
                <a:gd name="T46" fmla="*/ 368 w 369"/>
                <a:gd name="T47" fmla="*/ 128 h 4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9"/>
                <a:gd name="T73" fmla="*/ 0 h 473"/>
                <a:gd name="T74" fmla="*/ 369 w 369"/>
                <a:gd name="T75" fmla="*/ 473 h 47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9" h="473">
                  <a:moveTo>
                    <a:pt x="0" y="472"/>
                  </a:moveTo>
                  <a:lnTo>
                    <a:pt x="24" y="336"/>
                  </a:lnTo>
                  <a:lnTo>
                    <a:pt x="56" y="200"/>
                  </a:lnTo>
                  <a:lnTo>
                    <a:pt x="88" y="88"/>
                  </a:lnTo>
                  <a:lnTo>
                    <a:pt x="104" y="40"/>
                  </a:lnTo>
                  <a:lnTo>
                    <a:pt x="136" y="8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84" y="8"/>
                  </a:lnTo>
                  <a:lnTo>
                    <a:pt x="192" y="32"/>
                  </a:lnTo>
                  <a:lnTo>
                    <a:pt x="208" y="104"/>
                  </a:lnTo>
                  <a:lnTo>
                    <a:pt x="216" y="152"/>
                  </a:lnTo>
                  <a:lnTo>
                    <a:pt x="224" y="184"/>
                  </a:lnTo>
                  <a:lnTo>
                    <a:pt x="232" y="200"/>
                  </a:lnTo>
                  <a:lnTo>
                    <a:pt x="248" y="224"/>
                  </a:lnTo>
                  <a:lnTo>
                    <a:pt x="264" y="224"/>
                  </a:lnTo>
                  <a:lnTo>
                    <a:pt x="272" y="216"/>
                  </a:lnTo>
                  <a:lnTo>
                    <a:pt x="288" y="192"/>
                  </a:lnTo>
                  <a:lnTo>
                    <a:pt x="296" y="176"/>
                  </a:lnTo>
                  <a:lnTo>
                    <a:pt x="312" y="152"/>
                  </a:lnTo>
                  <a:lnTo>
                    <a:pt x="328" y="136"/>
                  </a:lnTo>
                  <a:lnTo>
                    <a:pt x="344" y="128"/>
                  </a:lnTo>
                  <a:lnTo>
                    <a:pt x="360" y="128"/>
                  </a:lnTo>
                  <a:lnTo>
                    <a:pt x="368" y="128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8529" name="Freeform 113">
              <a:extLst>
                <a:ext uri="{FF2B5EF4-FFF2-40B4-BE49-F238E27FC236}">
                  <a16:creationId xmlns:a16="http://schemas.microsoft.com/office/drawing/2014/main" id="{F3E37310-C3D2-4F71-B24B-E0BD162AD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" y="1672"/>
              <a:ext cx="361" cy="473"/>
            </a:xfrm>
            <a:custGeom>
              <a:avLst/>
              <a:gdLst>
                <a:gd name="T0" fmla="*/ 360 w 361"/>
                <a:gd name="T1" fmla="*/ 472 h 473"/>
                <a:gd name="T2" fmla="*/ 336 w 361"/>
                <a:gd name="T3" fmla="*/ 336 h 473"/>
                <a:gd name="T4" fmla="*/ 304 w 361"/>
                <a:gd name="T5" fmla="*/ 200 h 473"/>
                <a:gd name="T6" fmla="*/ 280 w 361"/>
                <a:gd name="T7" fmla="*/ 88 h 473"/>
                <a:gd name="T8" fmla="*/ 264 w 361"/>
                <a:gd name="T9" fmla="*/ 40 h 473"/>
                <a:gd name="T10" fmla="*/ 232 w 361"/>
                <a:gd name="T11" fmla="*/ 8 h 473"/>
                <a:gd name="T12" fmla="*/ 224 w 361"/>
                <a:gd name="T13" fmla="*/ 0 h 473"/>
                <a:gd name="T14" fmla="*/ 208 w 361"/>
                <a:gd name="T15" fmla="*/ 0 h 473"/>
                <a:gd name="T16" fmla="*/ 192 w 361"/>
                <a:gd name="T17" fmla="*/ 8 h 473"/>
                <a:gd name="T18" fmla="*/ 168 w 361"/>
                <a:gd name="T19" fmla="*/ 32 h 473"/>
                <a:gd name="T20" fmla="*/ 152 w 361"/>
                <a:gd name="T21" fmla="*/ 104 h 473"/>
                <a:gd name="T22" fmla="*/ 144 w 361"/>
                <a:gd name="T23" fmla="*/ 152 h 473"/>
                <a:gd name="T24" fmla="*/ 136 w 361"/>
                <a:gd name="T25" fmla="*/ 184 h 473"/>
                <a:gd name="T26" fmla="*/ 128 w 361"/>
                <a:gd name="T27" fmla="*/ 200 h 473"/>
                <a:gd name="T28" fmla="*/ 112 w 361"/>
                <a:gd name="T29" fmla="*/ 224 h 473"/>
                <a:gd name="T30" fmla="*/ 96 w 361"/>
                <a:gd name="T31" fmla="*/ 224 h 473"/>
                <a:gd name="T32" fmla="*/ 96 w 361"/>
                <a:gd name="T33" fmla="*/ 216 h 473"/>
                <a:gd name="T34" fmla="*/ 80 w 361"/>
                <a:gd name="T35" fmla="*/ 192 h 473"/>
                <a:gd name="T36" fmla="*/ 72 w 361"/>
                <a:gd name="T37" fmla="*/ 176 h 473"/>
                <a:gd name="T38" fmla="*/ 56 w 361"/>
                <a:gd name="T39" fmla="*/ 152 h 473"/>
                <a:gd name="T40" fmla="*/ 40 w 361"/>
                <a:gd name="T41" fmla="*/ 136 h 473"/>
                <a:gd name="T42" fmla="*/ 24 w 361"/>
                <a:gd name="T43" fmla="*/ 128 h 473"/>
                <a:gd name="T44" fmla="*/ 16 w 361"/>
                <a:gd name="T45" fmla="*/ 128 h 473"/>
                <a:gd name="T46" fmla="*/ 0 w 361"/>
                <a:gd name="T47" fmla="*/ 128 h 4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1"/>
                <a:gd name="T73" fmla="*/ 0 h 473"/>
                <a:gd name="T74" fmla="*/ 361 w 361"/>
                <a:gd name="T75" fmla="*/ 473 h 47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1" h="473">
                  <a:moveTo>
                    <a:pt x="360" y="472"/>
                  </a:moveTo>
                  <a:lnTo>
                    <a:pt x="336" y="336"/>
                  </a:lnTo>
                  <a:lnTo>
                    <a:pt x="304" y="200"/>
                  </a:lnTo>
                  <a:lnTo>
                    <a:pt x="280" y="88"/>
                  </a:lnTo>
                  <a:lnTo>
                    <a:pt x="264" y="40"/>
                  </a:lnTo>
                  <a:lnTo>
                    <a:pt x="232" y="8"/>
                  </a:lnTo>
                  <a:lnTo>
                    <a:pt x="224" y="0"/>
                  </a:lnTo>
                  <a:lnTo>
                    <a:pt x="208" y="0"/>
                  </a:lnTo>
                  <a:lnTo>
                    <a:pt x="192" y="8"/>
                  </a:lnTo>
                  <a:lnTo>
                    <a:pt x="168" y="32"/>
                  </a:lnTo>
                  <a:lnTo>
                    <a:pt x="152" y="104"/>
                  </a:lnTo>
                  <a:lnTo>
                    <a:pt x="144" y="152"/>
                  </a:lnTo>
                  <a:lnTo>
                    <a:pt x="136" y="184"/>
                  </a:lnTo>
                  <a:lnTo>
                    <a:pt x="128" y="200"/>
                  </a:lnTo>
                  <a:lnTo>
                    <a:pt x="112" y="224"/>
                  </a:lnTo>
                  <a:lnTo>
                    <a:pt x="96" y="224"/>
                  </a:lnTo>
                  <a:lnTo>
                    <a:pt x="96" y="216"/>
                  </a:lnTo>
                  <a:lnTo>
                    <a:pt x="80" y="192"/>
                  </a:lnTo>
                  <a:lnTo>
                    <a:pt x="72" y="176"/>
                  </a:lnTo>
                  <a:lnTo>
                    <a:pt x="56" y="152"/>
                  </a:lnTo>
                  <a:lnTo>
                    <a:pt x="40" y="136"/>
                  </a:lnTo>
                  <a:lnTo>
                    <a:pt x="24" y="128"/>
                  </a:lnTo>
                  <a:lnTo>
                    <a:pt x="16" y="128"/>
                  </a:lnTo>
                  <a:lnTo>
                    <a:pt x="0" y="128"/>
                  </a:lnTo>
                </a:path>
              </a:pathLst>
            </a:custGeom>
            <a:noFill/>
            <a:ln w="508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8515" name="Rectangle 115">
            <a:extLst>
              <a:ext uri="{FF2B5EF4-FFF2-40B4-BE49-F238E27FC236}">
                <a16:creationId xmlns:a16="http://schemas.microsoft.com/office/drawing/2014/main" id="{B4BF5662-0593-438F-A148-751EF539B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002" y="5670572"/>
            <a:ext cx="61794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516" name="Rectangle 116">
            <a:extLst>
              <a:ext uri="{FF2B5EF4-FFF2-40B4-BE49-F238E27FC236}">
                <a16:creationId xmlns:a16="http://schemas.microsoft.com/office/drawing/2014/main" id="{E25578D2-519D-4A72-85B9-B668E6546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631" y="5682689"/>
            <a:ext cx="60583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517" name="Line 117">
            <a:extLst>
              <a:ext uri="{FF2B5EF4-FFF2-40B4-BE49-F238E27FC236}">
                <a16:creationId xmlns:a16="http://schemas.microsoft.com/office/drawing/2014/main" id="{DA57BEB3-4D68-4550-AB84-DEE5BA5251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9207" y="5840205"/>
            <a:ext cx="0" cy="278682"/>
          </a:xfrm>
          <a:prstGeom prst="line">
            <a:avLst/>
          </a:prstGeom>
          <a:noFill/>
          <a:ln w="101600">
            <a:solidFill>
              <a:srgbClr val="FF4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518" name="Line 118">
            <a:extLst>
              <a:ext uri="{FF2B5EF4-FFF2-40B4-BE49-F238E27FC236}">
                <a16:creationId xmlns:a16="http://schemas.microsoft.com/office/drawing/2014/main" id="{A975AACF-E0CF-4888-9729-4A05E19C2B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5836" y="5937138"/>
            <a:ext cx="0" cy="169633"/>
          </a:xfrm>
          <a:prstGeom prst="line">
            <a:avLst/>
          </a:prstGeom>
          <a:noFill/>
          <a:ln w="101600">
            <a:solidFill>
              <a:srgbClr val="AA000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519" name="Rectangle 119">
            <a:extLst>
              <a:ext uri="{FF2B5EF4-FFF2-40B4-BE49-F238E27FC236}">
                <a16:creationId xmlns:a16="http://schemas.microsoft.com/office/drawing/2014/main" id="{05ACFA46-ADB4-41F6-B632-AE917E13B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991" y="5355541"/>
            <a:ext cx="823929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1/7</a:t>
            </a:r>
          </a:p>
        </p:txBody>
      </p:sp>
      <p:sp>
        <p:nvSpPr>
          <p:cNvPr id="18520" name="Rectangle 120">
            <a:extLst>
              <a:ext uri="{FF2B5EF4-FFF2-40B4-BE49-F238E27FC236}">
                <a16:creationId xmlns:a16="http://schemas.microsoft.com/office/drawing/2014/main" id="{888C217F-33ED-4E0B-ABF2-FCE1286BD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270" y="5464590"/>
            <a:ext cx="811813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1/9</a:t>
            </a:r>
          </a:p>
        </p:txBody>
      </p:sp>
      <p:sp>
        <p:nvSpPr>
          <p:cNvPr id="18521" name="Rectangle 121">
            <a:extLst>
              <a:ext uri="{FF2B5EF4-FFF2-40B4-BE49-F238E27FC236}">
                <a16:creationId xmlns:a16="http://schemas.microsoft.com/office/drawing/2014/main" id="{DF72071F-BA9E-4DC3-97DC-C411C4D7B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260" y="5694806"/>
            <a:ext cx="61794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522" name="Rectangle 122">
            <a:extLst>
              <a:ext uri="{FF2B5EF4-FFF2-40B4-BE49-F238E27FC236}">
                <a16:creationId xmlns:a16="http://schemas.microsoft.com/office/drawing/2014/main" id="{843D84D7-BCA9-424A-A1C0-F7178E640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122" y="5609989"/>
            <a:ext cx="61794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523" name="Oval 123">
            <a:extLst>
              <a:ext uri="{FF2B5EF4-FFF2-40B4-BE49-F238E27FC236}">
                <a16:creationId xmlns:a16="http://schemas.microsoft.com/office/drawing/2014/main" id="{1941810B-2E9E-46BE-97F1-F8A0FEE1C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6521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524" name="Line 124">
            <a:extLst>
              <a:ext uri="{FF2B5EF4-FFF2-40B4-BE49-F238E27FC236}">
                <a16:creationId xmlns:a16="http://schemas.microsoft.com/office/drawing/2014/main" id="{006D1D01-CECA-46F5-BC3E-AB14726F5C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38295" y="2535401"/>
            <a:ext cx="481635" cy="48163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525" name="Text Box 125">
            <a:extLst>
              <a:ext uri="{FF2B5EF4-FFF2-40B4-BE49-F238E27FC236}">
                <a16:creationId xmlns:a16="http://schemas.microsoft.com/office/drawing/2014/main" id="{933CAF89-A274-425A-A108-5D230D1B0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600" y="2329418"/>
            <a:ext cx="1098068" cy="4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it-IT" altLang="it-IT" sz="2290"/>
              <a:t>f(t)</a:t>
            </a:r>
          </a:p>
        </p:txBody>
      </p:sp>
      <p:sp>
        <p:nvSpPr>
          <p:cNvPr id="18526" name="Line 126">
            <a:extLst>
              <a:ext uri="{FF2B5EF4-FFF2-40B4-BE49-F238E27FC236}">
                <a16:creationId xmlns:a16="http://schemas.microsoft.com/office/drawing/2014/main" id="{1422F2DD-C09E-4EFA-BF37-00069A6FA1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04751" y="2261263"/>
            <a:ext cx="343808" cy="2741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8527" name="Text Box 127">
            <a:extLst>
              <a:ext uri="{FF2B5EF4-FFF2-40B4-BE49-F238E27FC236}">
                <a16:creationId xmlns:a16="http://schemas.microsoft.com/office/drawing/2014/main" id="{2DC07EAC-BF4A-47A8-BEA9-717BB852A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889" y="2055280"/>
            <a:ext cx="2953423" cy="4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en-GB" altLang="it-IT" sz="2290" b="1">
                <a:solidFill>
                  <a:srgbClr val="FF0000"/>
                </a:solidFill>
              </a:rPr>
              <a:t>1ª + 2ª + 3ª armonica</a:t>
            </a:r>
            <a:endParaRPr lang="it-IT" altLang="it-IT" sz="2290" b="1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B723F-3C69-3A11-7048-7C442813A57E}"/>
              </a:ext>
            </a:extLst>
          </p:cNvPr>
          <p:cNvGrpSpPr/>
          <p:nvPr/>
        </p:nvGrpSpPr>
        <p:grpSpPr>
          <a:xfrm>
            <a:off x="3643330" y="249148"/>
            <a:ext cx="5499054" cy="581597"/>
            <a:chOff x="3698796" y="397325"/>
            <a:chExt cx="5499054" cy="581597"/>
          </a:xfrm>
        </p:grpSpPr>
        <p:sp>
          <p:nvSpPr>
            <p:cNvPr id="3" name="AutoShape 10">
              <a:extLst>
                <a:ext uri="{FF2B5EF4-FFF2-40B4-BE49-F238E27FC236}">
                  <a16:creationId xmlns:a16="http://schemas.microsoft.com/office/drawing/2014/main" id="{6B0ECDEF-8291-7A23-2BE3-068C6CF3D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796" y="416509"/>
              <a:ext cx="4770174" cy="460431"/>
            </a:xfrm>
            <a:prstGeom prst="roundRect">
              <a:avLst>
                <a:gd name="adj" fmla="val 23801"/>
              </a:avLst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10D81347-7A28-8DE9-B3BB-F8BAE4DE0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659" y="397325"/>
              <a:ext cx="5319191" cy="58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ANALISI  DI  FOURIER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72719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219C8B-FDA9-7919-5071-A4CB376EA18C}"/>
              </a:ext>
            </a:extLst>
          </p:cNvPr>
          <p:cNvSpPr txBox="1"/>
          <p:nvPr/>
        </p:nvSpPr>
        <p:spPr>
          <a:xfrm>
            <a:off x="3033543" y="1982450"/>
            <a:ext cx="6412332" cy="2011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Applicazioni : </a:t>
            </a:r>
          </a:p>
          <a:p>
            <a:pPr algn="ctr">
              <a:lnSpc>
                <a:spcPct val="150000"/>
              </a:lnSpc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elettroencefalogramma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3945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2199B-AE72-9E27-221D-0758BD2C6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89" y="1173385"/>
            <a:ext cx="5196686" cy="54476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Ritmi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rapidi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Hanno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frequenza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superiore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ai 14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cicli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per secondo,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hanno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un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voltaggio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più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basso ed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hanno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sede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preferenziale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nelle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regioni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rolandiche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prerolandiche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Il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più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regolare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dei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ritmi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rapidi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è il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ritmo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beta.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Ritmo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alfa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è il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principale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componente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 del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tracciato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 del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soggetto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normale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adulto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 in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riposo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sensoriale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 (prima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dei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 12 anni non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appare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 bene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costituito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702030302020204" pitchFamily="66" charset="0"/>
              </a:rPr>
              <a:t>)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Risulta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oscillazioni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di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frequenza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comprese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tra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8 e 12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cicli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per secondo, con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voltaggio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di circa 50 microvolts e di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aspetto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sinusoidale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per lo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più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radunati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fusi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 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Quando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un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soggetto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è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sottoposto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ad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un'attività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cerebrale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maggiore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registra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la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presenza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del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ritmo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beta.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Ritmo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beta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: è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distinto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 beta lento (13.5-18 c/s) e beta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rapido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(18.5-30 c/s), 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presenta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un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voltaggio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medio di 19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microVolt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(8-30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microVolt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). Le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onde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beta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dominanti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 un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soggetto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ad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occhi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aperti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ma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anche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in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stati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di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allerta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Ritmi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lenti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Onde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theta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hanno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una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frequenza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tra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4 e 7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cicli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per secondo 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possono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avere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voltaggio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vario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in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genere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inferiore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all'alfa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La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localizzazione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preferenziale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è temporo-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parietale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Nell'adulto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hanno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quasi sempre carattere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patologico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Onde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delta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hanno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una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frequenza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tra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0 e 3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cicli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al secondo; il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voltaggio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è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variabile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può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raggiungere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superare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200 microvolts. Le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onde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delta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caratteristiche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del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sonno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non R.E.M. 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sonno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ad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onde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lente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).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Nei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diversi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stadi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di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sonno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presenti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principalmente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onde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theta 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onde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delta 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caratteristiche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del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sonno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ad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onde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lente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), a cui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aggiungono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squarci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di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attività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alfa e,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raramente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di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attività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beta.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BD094B-3424-F01D-7776-02278490BDF8}"/>
              </a:ext>
            </a:extLst>
          </p:cNvPr>
          <p:cNvSpPr txBox="1"/>
          <p:nvPr/>
        </p:nvSpPr>
        <p:spPr>
          <a:xfrm>
            <a:off x="3731173" y="168166"/>
            <a:ext cx="3754554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Tracciato EEG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132F55-D2C7-F87D-FA2F-553DB52F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537" y="1173384"/>
            <a:ext cx="6623463" cy="52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0888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>
            <a:extLst>
              <a:ext uri="{FF2B5EF4-FFF2-40B4-BE49-F238E27FC236}">
                <a16:creationId xmlns:a16="http://schemas.microsoft.com/office/drawing/2014/main" id="{0952A1C8-920A-4DCC-A6EC-3818572B3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6807" y="823928"/>
            <a:ext cx="278682" cy="16963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61645" dir="2700000" algn="ctr" rotWithShape="0">
              <a:srgbClr val="FFFF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1511" name="Rectangle 8">
            <a:extLst>
              <a:ext uri="{FF2B5EF4-FFF2-40B4-BE49-F238E27FC236}">
                <a16:creationId xmlns:a16="http://schemas.microsoft.com/office/drawing/2014/main" id="{78DD48E5-DFE3-4FAA-BED6-92311769D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005" y="230216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1512" name="Rectangle 9">
            <a:extLst>
              <a:ext uri="{FF2B5EF4-FFF2-40B4-BE49-F238E27FC236}">
                <a16:creationId xmlns:a16="http://schemas.microsoft.com/office/drawing/2014/main" id="{49E5A07B-CC47-4018-A197-72CA7E8D6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344" y="218099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4F879C-E3FD-8287-EC8A-E73EA1DCD434}"/>
              </a:ext>
            </a:extLst>
          </p:cNvPr>
          <p:cNvGrpSpPr/>
          <p:nvPr/>
        </p:nvGrpSpPr>
        <p:grpSpPr>
          <a:xfrm>
            <a:off x="1304624" y="224159"/>
            <a:ext cx="9185933" cy="769402"/>
            <a:chOff x="1973903" y="121167"/>
            <a:chExt cx="9185933" cy="769402"/>
          </a:xfrm>
        </p:grpSpPr>
        <p:sp>
          <p:nvSpPr>
            <p:cNvPr id="21507" name="Line 3">
              <a:extLst>
                <a:ext uri="{FF2B5EF4-FFF2-40B4-BE49-F238E27FC236}">
                  <a16:creationId xmlns:a16="http://schemas.microsoft.com/office/drawing/2014/main" id="{19DBA704-F94A-4E6F-A7A2-7BD4A0BD95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9798" y="866336"/>
              <a:ext cx="0" cy="242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161645" dir="2700000" algn="ctr" rotWithShape="0">
                <a:srgbClr val="0000FF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1514" name="AutoShape 13">
              <a:extLst>
                <a:ext uri="{FF2B5EF4-FFF2-40B4-BE49-F238E27FC236}">
                  <a16:creationId xmlns:a16="http://schemas.microsoft.com/office/drawing/2014/main" id="{C22500CB-2E4D-4C85-8095-7CA4ADDC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903" y="121167"/>
              <a:ext cx="9185933" cy="557364"/>
            </a:xfrm>
            <a:prstGeom prst="roundRect">
              <a:avLst>
                <a:gd name="adj" fmla="val 23991"/>
              </a:avLst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21515" name="Rectangle 14">
              <a:extLst>
                <a:ext uri="{FF2B5EF4-FFF2-40B4-BE49-F238E27FC236}">
                  <a16:creationId xmlns:a16="http://schemas.microsoft.com/office/drawing/2014/main" id="{C4DBD1AA-24F5-4700-A567-2B30C06EF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405" y="127224"/>
              <a:ext cx="8154282" cy="58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ANALISI    E.E.G. (</a:t>
              </a:r>
              <a:r>
                <a:rPr lang="en-GB" altLang="it-IT" b="1" dirty="0" err="1">
                  <a:solidFill>
                    <a:srgbClr val="000000"/>
                  </a:solidFill>
                  <a:latin typeface="Comic Sans MS" panose="030F0702030302020204" pitchFamily="66" charset="0"/>
                </a:rPr>
                <a:t>E</a:t>
              </a:r>
              <a:r>
                <a:rPr lang="en-GB" altLang="it-IT" b="1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lettro</a:t>
              </a:r>
              <a:r>
                <a:rPr lang="en-GB" altLang="it-IT" b="1" dirty="0" err="1">
                  <a:solidFill>
                    <a:srgbClr val="000000"/>
                  </a:solidFill>
                  <a:latin typeface="Comic Sans MS" panose="030F0702030302020204" pitchFamily="66" charset="0"/>
                </a:rPr>
                <a:t>E</a:t>
              </a:r>
              <a:r>
                <a:rPr lang="en-GB" altLang="it-IT" b="1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ncefalo</a:t>
              </a:r>
              <a:r>
                <a:rPr lang="en-GB" altLang="it-IT" b="1" dirty="0" err="1">
                  <a:solidFill>
                    <a:srgbClr val="000000"/>
                  </a:solidFill>
                  <a:latin typeface="Comic Sans MS" panose="030F0702030302020204" pitchFamily="66" charset="0"/>
                </a:rPr>
                <a:t>G</a:t>
              </a:r>
              <a:r>
                <a:rPr lang="en-GB" altLang="it-IT" b="1" dirty="0" err="1">
                  <a:solidFill>
                    <a:srgbClr val="FF0000"/>
                  </a:solidFill>
                  <a:latin typeface="Comic Sans MS" panose="030F0702030302020204" pitchFamily="66" charset="0"/>
                </a:rPr>
                <a:t>rafia</a:t>
              </a:r>
              <a:r>
                <a:rPr lang="en-GB" altLang="it-IT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)</a:t>
              </a:r>
            </a:p>
          </p:txBody>
        </p:sp>
      </p:grpSp>
      <p:sp>
        <p:nvSpPr>
          <p:cNvPr id="21517" name="Rectangle 16">
            <a:extLst>
              <a:ext uri="{FF2B5EF4-FFF2-40B4-BE49-F238E27FC236}">
                <a16:creationId xmlns:a16="http://schemas.microsoft.com/office/drawing/2014/main" id="{070F6E19-7495-4373-A237-FF2C5F679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7408" y="5779622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1519" name="Rectangle 18">
            <a:extLst>
              <a:ext uri="{FF2B5EF4-FFF2-40B4-BE49-F238E27FC236}">
                <a16:creationId xmlns:a16="http://schemas.microsoft.com/office/drawing/2014/main" id="{4D0F1504-6F4A-4856-847B-59F00CABB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11" y="1035969"/>
            <a:ext cx="6395076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dirty="0" err="1">
                <a:solidFill>
                  <a:srgbClr val="000000"/>
                </a:solidFill>
              </a:rPr>
              <a:t>soggetto</a:t>
            </a:r>
            <a:r>
              <a:rPr lang="en-GB" altLang="it-IT" sz="2290" dirty="0">
                <a:solidFill>
                  <a:srgbClr val="000000"/>
                </a:solidFill>
              </a:rPr>
              <a:t>  </a:t>
            </a:r>
            <a:r>
              <a:rPr lang="en-GB" altLang="it-IT" sz="2290" dirty="0" err="1">
                <a:solidFill>
                  <a:srgbClr val="000000"/>
                </a:solidFill>
              </a:rPr>
              <a:t>normale</a:t>
            </a:r>
            <a:r>
              <a:rPr lang="en-GB" altLang="it-IT" sz="2290" dirty="0">
                <a:solidFill>
                  <a:srgbClr val="000000"/>
                </a:solidFill>
              </a:rPr>
              <a:t> </a:t>
            </a:r>
            <a:r>
              <a:rPr lang="en-GB" altLang="it-IT" sz="2290" dirty="0" err="1">
                <a:solidFill>
                  <a:srgbClr val="000000"/>
                </a:solidFill>
              </a:rPr>
              <a:t>occhi</a:t>
            </a:r>
            <a:r>
              <a:rPr lang="en-GB" altLang="it-IT" sz="2290" dirty="0">
                <a:solidFill>
                  <a:srgbClr val="000000"/>
                </a:solidFill>
              </a:rPr>
              <a:t>  </a:t>
            </a:r>
            <a:r>
              <a:rPr lang="en-GB" altLang="it-IT" sz="2290" dirty="0" err="1">
                <a:solidFill>
                  <a:srgbClr val="000000"/>
                </a:solidFill>
              </a:rPr>
              <a:t>chiusi</a:t>
            </a:r>
            <a:r>
              <a:rPr lang="en-GB" altLang="it-IT" sz="2290" dirty="0">
                <a:solidFill>
                  <a:srgbClr val="000000"/>
                </a:solidFill>
              </a:rPr>
              <a:t> </a:t>
            </a:r>
            <a:r>
              <a:rPr lang="en-GB" altLang="it-IT" sz="2290" b="1" dirty="0">
                <a:solidFill>
                  <a:srgbClr val="000000"/>
                </a:solidFill>
              </a:rPr>
              <a:t>(</a:t>
            </a:r>
            <a:r>
              <a:rPr lang="en-GB" altLang="it-IT" sz="2290" b="1" dirty="0" err="1">
                <a:solidFill>
                  <a:srgbClr val="000000"/>
                </a:solidFill>
              </a:rPr>
              <a:t>spettro</a:t>
            </a:r>
            <a:r>
              <a:rPr lang="en-GB" altLang="it-IT" sz="2290" b="1" dirty="0">
                <a:solidFill>
                  <a:srgbClr val="000000"/>
                </a:solidFill>
              </a:rPr>
              <a:t>, vs t)</a:t>
            </a:r>
          </a:p>
        </p:txBody>
      </p:sp>
      <p:sp>
        <p:nvSpPr>
          <p:cNvPr id="21520" name="Rectangle 20">
            <a:extLst>
              <a:ext uri="{FF2B5EF4-FFF2-40B4-BE49-F238E27FC236}">
                <a16:creationId xmlns:a16="http://schemas.microsoft.com/office/drawing/2014/main" id="{88B6727E-047D-49DF-975A-294B66154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11" y="1920481"/>
            <a:ext cx="6393371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dirty="0" err="1">
                <a:solidFill>
                  <a:srgbClr val="000000"/>
                </a:solidFill>
              </a:rPr>
              <a:t>soggetto</a:t>
            </a:r>
            <a:r>
              <a:rPr lang="en-GB" altLang="it-IT" sz="2290" dirty="0">
                <a:solidFill>
                  <a:srgbClr val="000000"/>
                </a:solidFill>
              </a:rPr>
              <a:t>  </a:t>
            </a:r>
            <a:r>
              <a:rPr lang="en-GB" altLang="it-IT" sz="2290" dirty="0" err="1">
                <a:solidFill>
                  <a:srgbClr val="000000"/>
                </a:solidFill>
              </a:rPr>
              <a:t>normale</a:t>
            </a:r>
            <a:r>
              <a:rPr lang="en-GB" altLang="it-IT" sz="2290" dirty="0">
                <a:solidFill>
                  <a:srgbClr val="000000"/>
                </a:solidFill>
              </a:rPr>
              <a:t> </a:t>
            </a:r>
            <a:r>
              <a:rPr lang="en-GB" altLang="it-IT" sz="2290" dirty="0" err="1">
                <a:solidFill>
                  <a:srgbClr val="000000"/>
                </a:solidFill>
              </a:rPr>
              <a:t>occhi</a:t>
            </a:r>
            <a:r>
              <a:rPr lang="en-GB" altLang="it-IT" sz="2290" dirty="0">
                <a:solidFill>
                  <a:srgbClr val="000000"/>
                </a:solidFill>
              </a:rPr>
              <a:t>  </a:t>
            </a:r>
            <a:r>
              <a:rPr lang="en-GB" altLang="it-IT" sz="2290" dirty="0" err="1">
                <a:solidFill>
                  <a:srgbClr val="000000"/>
                </a:solidFill>
              </a:rPr>
              <a:t>aperti</a:t>
            </a:r>
            <a:r>
              <a:rPr lang="en-GB" altLang="it-IT" sz="2290" b="1" dirty="0">
                <a:solidFill>
                  <a:srgbClr val="000000"/>
                </a:solidFill>
              </a:rPr>
              <a:t> (</a:t>
            </a:r>
            <a:r>
              <a:rPr lang="en-GB" altLang="it-IT" sz="2290" b="1" dirty="0" err="1">
                <a:solidFill>
                  <a:srgbClr val="000000"/>
                </a:solidFill>
              </a:rPr>
              <a:t>spettro</a:t>
            </a:r>
            <a:r>
              <a:rPr lang="en-GB" altLang="it-IT" sz="2290" b="1" dirty="0">
                <a:solidFill>
                  <a:srgbClr val="000000"/>
                </a:solidFill>
              </a:rPr>
              <a:t>, vs t)</a:t>
            </a:r>
          </a:p>
        </p:txBody>
      </p:sp>
      <p:sp>
        <p:nvSpPr>
          <p:cNvPr id="21521" name="Freeform 22">
            <a:extLst>
              <a:ext uri="{FF2B5EF4-FFF2-40B4-BE49-F238E27FC236}">
                <a16:creationId xmlns:a16="http://schemas.microsoft.com/office/drawing/2014/main" id="{A2E93F5A-98BE-4D3D-9E0D-5B9CA7115AAC}"/>
              </a:ext>
            </a:extLst>
          </p:cNvPr>
          <p:cNvSpPr>
            <a:spLocks/>
          </p:cNvSpPr>
          <p:nvPr/>
        </p:nvSpPr>
        <p:spPr bwMode="auto">
          <a:xfrm>
            <a:off x="6803184" y="1996896"/>
            <a:ext cx="4718971" cy="363498"/>
          </a:xfrm>
          <a:custGeom>
            <a:avLst/>
            <a:gdLst>
              <a:gd name="T0" fmla="*/ 2147483647 w 2769"/>
              <a:gd name="T1" fmla="*/ 2147483647 h 57"/>
              <a:gd name="T2" fmla="*/ 2147483647 w 2769"/>
              <a:gd name="T3" fmla="*/ 2147483647 h 57"/>
              <a:gd name="T4" fmla="*/ 2147483647 w 2769"/>
              <a:gd name="T5" fmla="*/ 2147483647 h 57"/>
              <a:gd name="T6" fmla="*/ 2147483647 w 2769"/>
              <a:gd name="T7" fmla="*/ 2147483647 h 57"/>
              <a:gd name="T8" fmla="*/ 2147483647 w 2769"/>
              <a:gd name="T9" fmla="*/ 0 h 57"/>
              <a:gd name="T10" fmla="*/ 2147483647 w 2769"/>
              <a:gd name="T11" fmla="*/ 2147483647 h 57"/>
              <a:gd name="T12" fmla="*/ 2147483647 w 2769"/>
              <a:gd name="T13" fmla="*/ 2147483647 h 57"/>
              <a:gd name="T14" fmla="*/ 2147483647 w 2769"/>
              <a:gd name="T15" fmla="*/ 2147483647 h 57"/>
              <a:gd name="T16" fmla="*/ 2147483647 w 2769"/>
              <a:gd name="T17" fmla="*/ 2147483647 h 57"/>
              <a:gd name="T18" fmla="*/ 2147483647 w 2769"/>
              <a:gd name="T19" fmla="*/ 2147483647 h 57"/>
              <a:gd name="T20" fmla="*/ 2147483647 w 2769"/>
              <a:gd name="T21" fmla="*/ 2147483647 h 57"/>
              <a:gd name="T22" fmla="*/ 2147483647 w 2769"/>
              <a:gd name="T23" fmla="*/ 2147483647 h 57"/>
              <a:gd name="T24" fmla="*/ 2147483647 w 2769"/>
              <a:gd name="T25" fmla="*/ 2147483647 h 57"/>
              <a:gd name="T26" fmla="*/ 2147483647 w 2769"/>
              <a:gd name="T27" fmla="*/ 2147483647 h 57"/>
              <a:gd name="T28" fmla="*/ 2147483647 w 2769"/>
              <a:gd name="T29" fmla="*/ 2147483647 h 57"/>
              <a:gd name="T30" fmla="*/ 2147483647 w 2769"/>
              <a:gd name="T31" fmla="*/ 2147483647 h 57"/>
              <a:gd name="T32" fmla="*/ 2147483647 w 2769"/>
              <a:gd name="T33" fmla="*/ 2147483647 h 57"/>
              <a:gd name="T34" fmla="*/ 2147483647 w 2769"/>
              <a:gd name="T35" fmla="*/ 2147483647 h 57"/>
              <a:gd name="T36" fmla="*/ 2147483647 w 2769"/>
              <a:gd name="T37" fmla="*/ 2147483647 h 57"/>
              <a:gd name="T38" fmla="*/ 2147483647 w 2769"/>
              <a:gd name="T39" fmla="*/ 2147483647 h 57"/>
              <a:gd name="T40" fmla="*/ 2147483647 w 2769"/>
              <a:gd name="T41" fmla="*/ 2147483647 h 57"/>
              <a:gd name="T42" fmla="*/ 2147483647 w 2769"/>
              <a:gd name="T43" fmla="*/ 2147483647 h 57"/>
              <a:gd name="T44" fmla="*/ 2147483647 w 2769"/>
              <a:gd name="T45" fmla="*/ 2147483647 h 57"/>
              <a:gd name="T46" fmla="*/ 2147483647 w 2769"/>
              <a:gd name="T47" fmla="*/ 2147483647 h 57"/>
              <a:gd name="T48" fmla="*/ 2147483647 w 2769"/>
              <a:gd name="T49" fmla="*/ 2147483647 h 57"/>
              <a:gd name="T50" fmla="*/ 2147483647 w 2769"/>
              <a:gd name="T51" fmla="*/ 2147483647 h 57"/>
              <a:gd name="T52" fmla="*/ 2147483647 w 2769"/>
              <a:gd name="T53" fmla="*/ 2147483647 h 57"/>
              <a:gd name="T54" fmla="*/ 2147483647 w 2769"/>
              <a:gd name="T55" fmla="*/ 2147483647 h 57"/>
              <a:gd name="T56" fmla="*/ 2147483647 w 2769"/>
              <a:gd name="T57" fmla="*/ 2147483647 h 57"/>
              <a:gd name="T58" fmla="*/ 2147483647 w 2769"/>
              <a:gd name="T59" fmla="*/ 2147483647 h 57"/>
              <a:gd name="T60" fmla="*/ 2147483647 w 2769"/>
              <a:gd name="T61" fmla="*/ 2147483647 h 57"/>
              <a:gd name="T62" fmla="*/ 2147483647 w 2769"/>
              <a:gd name="T63" fmla="*/ 2147483647 h 57"/>
              <a:gd name="T64" fmla="*/ 2147483647 w 2769"/>
              <a:gd name="T65" fmla="*/ 2147483647 h 57"/>
              <a:gd name="T66" fmla="*/ 2147483647 w 2769"/>
              <a:gd name="T67" fmla="*/ 2147483647 h 57"/>
              <a:gd name="T68" fmla="*/ 2147483647 w 2769"/>
              <a:gd name="T69" fmla="*/ 2147483647 h 57"/>
              <a:gd name="T70" fmla="*/ 2147483647 w 2769"/>
              <a:gd name="T71" fmla="*/ 2147483647 h 57"/>
              <a:gd name="T72" fmla="*/ 2147483647 w 2769"/>
              <a:gd name="T73" fmla="*/ 2147483647 h 57"/>
              <a:gd name="T74" fmla="*/ 2147483647 w 2769"/>
              <a:gd name="T75" fmla="*/ 2147483647 h 57"/>
              <a:gd name="T76" fmla="*/ 2147483647 w 2769"/>
              <a:gd name="T77" fmla="*/ 2147483647 h 57"/>
              <a:gd name="T78" fmla="*/ 2147483647 w 2769"/>
              <a:gd name="T79" fmla="*/ 2147483647 h 57"/>
              <a:gd name="T80" fmla="*/ 2147483647 w 2769"/>
              <a:gd name="T81" fmla="*/ 2147483647 h 57"/>
              <a:gd name="T82" fmla="*/ 2147483647 w 2769"/>
              <a:gd name="T83" fmla="*/ 2147483647 h 57"/>
              <a:gd name="T84" fmla="*/ 2147483647 w 2769"/>
              <a:gd name="T85" fmla="*/ 2147483647 h 57"/>
              <a:gd name="T86" fmla="*/ 2147483647 w 2769"/>
              <a:gd name="T87" fmla="*/ 2147483647 h 57"/>
              <a:gd name="T88" fmla="*/ 2147483647 w 2769"/>
              <a:gd name="T89" fmla="*/ 2147483647 h 57"/>
              <a:gd name="T90" fmla="*/ 2147483647 w 2769"/>
              <a:gd name="T91" fmla="*/ 2147483647 h 57"/>
              <a:gd name="T92" fmla="*/ 2147483647 w 2769"/>
              <a:gd name="T93" fmla="*/ 2147483647 h 57"/>
              <a:gd name="T94" fmla="*/ 2147483647 w 2769"/>
              <a:gd name="T95" fmla="*/ 2147483647 h 57"/>
              <a:gd name="T96" fmla="*/ 2147483647 w 2769"/>
              <a:gd name="T97" fmla="*/ 2147483647 h 57"/>
              <a:gd name="T98" fmla="*/ 2147483647 w 2769"/>
              <a:gd name="T99" fmla="*/ 2147483647 h 57"/>
              <a:gd name="T100" fmla="*/ 2147483647 w 2769"/>
              <a:gd name="T101" fmla="*/ 2147483647 h 57"/>
              <a:gd name="T102" fmla="*/ 2147483647 w 2769"/>
              <a:gd name="T103" fmla="*/ 2147483647 h 57"/>
              <a:gd name="T104" fmla="*/ 2147483647 w 2769"/>
              <a:gd name="T105" fmla="*/ 2147483647 h 57"/>
              <a:gd name="T106" fmla="*/ 2147483647 w 2769"/>
              <a:gd name="T107" fmla="*/ 2147483647 h 57"/>
              <a:gd name="T108" fmla="*/ 2147483647 w 2769"/>
              <a:gd name="T109" fmla="*/ 2147483647 h 57"/>
              <a:gd name="T110" fmla="*/ 2147483647 w 2769"/>
              <a:gd name="T111" fmla="*/ 2147483647 h 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769"/>
              <a:gd name="T169" fmla="*/ 0 h 57"/>
              <a:gd name="T170" fmla="*/ 2769 w 2769"/>
              <a:gd name="T171" fmla="*/ 57 h 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769" h="57">
                <a:moveTo>
                  <a:pt x="0" y="16"/>
                </a:moveTo>
                <a:lnTo>
                  <a:pt x="16" y="8"/>
                </a:lnTo>
                <a:lnTo>
                  <a:pt x="24" y="24"/>
                </a:lnTo>
                <a:lnTo>
                  <a:pt x="40" y="16"/>
                </a:lnTo>
                <a:lnTo>
                  <a:pt x="48" y="24"/>
                </a:lnTo>
                <a:lnTo>
                  <a:pt x="64" y="32"/>
                </a:lnTo>
                <a:lnTo>
                  <a:pt x="72" y="16"/>
                </a:lnTo>
                <a:lnTo>
                  <a:pt x="80" y="16"/>
                </a:lnTo>
                <a:lnTo>
                  <a:pt x="104" y="24"/>
                </a:lnTo>
                <a:lnTo>
                  <a:pt x="120" y="24"/>
                </a:lnTo>
                <a:lnTo>
                  <a:pt x="136" y="16"/>
                </a:lnTo>
                <a:lnTo>
                  <a:pt x="152" y="8"/>
                </a:lnTo>
                <a:lnTo>
                  <a:pt x="152" y="24"/>
                </a:lnTo>
                <a:lnTo>
                  <a:pt x="168" y="24"/>
                </a:lnTo>
                <a:lnTo>
                  <a:pt x="192" y="0"/>
                </a:lnTo>
                <a:lnTo>
                  <a:pt x="200" y="16"/>
                </a:lnTo>
                <a:lnTo>
                  <a:pt x="208" y="32"/>
                </a:lnTo>
                <a:lnTo>
                  <a:pt x="216" y="16"/>
                </a:lnTo>
                <a:lnTo>
                  <a:pt x="240" y="24"/>
                </a:lnTo>
                <a:lnTo>
                  <a:pt x="248" y="8"/>
                </a:lnTo>
                <a:lnTo>
                  <a:pt x="256" y="24"/>
                </a:lnTo>
                <a:lnTo>
                  <a:pt x="264" y="32"/>
                </a:lnTo>
                <a:lnTo>
                  <a:pt x="280" y="16"/>
                </a:lnTo>
                <a:lnTo>
                  <a:pt x="296" y="8"/>
                </a:lnTo>
                <a:lnTo>
                  <a:pt x="304" y="32"/>
                </a:lnTo>
                <a:lnTo>
                  <a:pt x="320" y="24"/>
                </a:lnTo>
                <a:lnTo>
                  <a:pt x="328" y="16"/>
                </a:lnTo>
                <a:lnTo>
                  <a:pt x="344" y="24"/>
                </a:lnTo>
                <a:lnTo>
                  <a:pt x="352" y="8"/>
                </a:lnTo>
                <a:lnTo>
                  <a:pt x="376" y="24"/>
                </a:lnTo>
                <a:lnTo>
                  <a:pt x="384" y="40"/>
                </a:lnTo>
                <a:lnTo>
                  <a:pt x="384" y="32"/>
                </a:lnTo>
                <a:lnTo>
                  <a:pt x="384" y="24"/>
                </a:lnTo>
                <a:lnTo>
                  <a:pt x="416" y="8"/>
                </a:lnTo>
                <a:lnTo>
                  <a:pt x="432" y="16"/>
                </a:lnTo>
                <a:lnTo>
                  <a:pt x="440" y="32"/>
                </a:lnTo>
                <a:lnTo>
                  <a:pt x="456" y="16"/>
                </a:lnTo>
                <a:lnTo>
                  <a:pt x="472" y="32"/>
                </a:lnTo>
                <a:lnTo>
                  <a:pt x="472" y="16"/>
                </a:lnTo>
                <a:lnTo>
                  <a:pt x="496" y="32"/>
                </a:lnTo>
                <a:lnTo>
                  <a:pt x="504" y="16"/>
                </a:lnTo>
                <a:lnTo>
                  <a:pt x="520" y="32"/>
                </a:lnTo>
                <a:lnTo>
                  <a:pt x="552" y="16"/>
                </a:lnTo>
                <a:lnTo>
                  <a:pt x="568" y="16"/>
                </a:lnTo>
                <a:lnTo>
                  <a:pt x="584" y="32"/>
                </a:lnTo>
                <a:lnTo>
                  <a:pt x="592" y="16"/>
                </a:lnTo>
                <a:lnTo>
                  <a:pt x="608" y="32"/>
                </a:lnTo>
                <a:lnTo>
                  <a:pt x="640" y="16"/>
                </a:lnTo>
                <a:lnTo>
                  <a:pt x="656" y="32"/>
                </a:lnTo>
                <a:lnTo>
                  <a:pt x="680" y="16"/>
                </a:lnTo>
                <a:lnTo>
                  <a:pt x="704" y="32"/>
                </a:lnTo>
                <a:lnTo>
                  <a:pt x="728" y="24"/>
                </a:lnTo>
                <a:lnTo>
                  <a:pt x="760" y="32"/>
                </a:lnTo>
                <a:lnTo>
                  <a:pt x="776" y="16"/>
                </a:lnTo>
                <a:lnTo>
                  <a:pt x="800" y="40"/>
                </a:lnTo>
                <a:lnTo>
                  <a:pt x="816" y="16"/>
                </a:lnTo>
                <a:lnTo>
                  <a:pt x="824" y="40"/>
                </a:lnTo>
                <a:lnTo>
                  <a:pt x="848" y="24"/>
                </a:lnTo>
                <a:lnTo>
                  <a:pt x="872" y="32"/>
                </a:lnTo>
                <a:lnTo>
                  <a:pt x="896" y="16"/>
                </a:lnTo>
                <a:lnTo>
                  <a:pt x="904" y="40"/>
                </a:lnTo>
                <a:lnTo>
                  <a:pt x="912" y="16"/>
                </a:lnTo>
                <a:lnTo>
                  <a:pt x="936" y="32"/>
                </a:lnTo>
                <a:lnTo>
                  <a:pt x="944" y="16"/>
                </a:lnTo>
                <a:lnTo>
                  <a:pt x="960" y="40"/>
                </a:lnTo>
                <a:lnTo>
                  <a:pt x="984" y="24"/>
                </a:lnTo>
                <a:lnTo>
                  <a:pt x="1000" y="40"/>
                </a:lnTo>
                <a:lnTo>
                  <a:pt x="1008" y="24"/>
                </a:lnTo>
                <a:lnTo>
                  <a:pt x="1040" y="32"/>
                </a:lnTo>
                <a:lnTo>
                  <a:pt x="1064" y="24"/>
                </a:lnTo>
                <a:lnTo>
                  <a:pt x="1080" y="32"/>
                </a:lnTo>
                <a:lnTo>
                  <a:pt x="1088" y="24"/>
                </a:lnTo>
                <a:lnTo>
                  <a:pt x="1120" y="32"/>
                </a:lnTo>
                <a:lnTo>
                  <a:pt x="1136" y="24"/>
                </a:lnTo>
                <a:lnTo>
                  <a:pt x="1160" y="24"/>
                </a:lnTo>
                <a:lnTo>
                  <a:pt x="1168" y="40"/>
                </a:lnTo>
                <a:lnTo>
                  <a:pt x="1176" y="16"/>
                </a:lnTo>
                <a:lnTo>
                  <a:pt x="1200" y="32"/>
                </a:lnTo>
                <a:lnTo>
                  <a:pt x="1200" y="40"/>
                </a:lnTo>
                <a:lnTo>
                  <a:pt x="1216" y="24"/>
                </a:lnTo>
                <a:lnTo>
                  <a:pt x="1224" y="40"/>
                </a:lnTo>
                <a:lnTo>
                  <a:pt x="1248" y="24"/>
                </a:lnTo>
                <a:lnTo>
                  <a:pt x="1256" y="24"/>
                </a:lnTo>
                <a:lnTo>
                  <a:pt x="1272" y="40"/>
                </a:lnTo>
                <a:lnTo>
                  <a:pt x="1296" y="32"/>
                </a:lnTo>
                <a:lnTo>
                  <a:pt x="1312" y="32"/>
                </a:lnTo>
                <a:lnTo>
                  <a:pt x="1328" y="48"/>
                </a:lnTo>
                <a:lnTo>
                  <a:pt x="1336" y="32"/>
                </a:lnTo>
                <a:lnTo>
                  <a:pt x="1368" y="24"/>
                </a:lnTo>
                <a:lnTo>
                  <a:pt x="1376" y="32"/>
                </a:lnTo>
                <a:lnTo>
                  <a:pt x="1400" y="24"/>
                </a:lnTo>
                <a:lnTo>
                  <a:pt x="1432" y="32"/>
                </a:lnTo>
                <a:lnTo>
                  <a:pt x="1456" y="16"/>
                </a:lnTo>
                <a:lnTo>
                  <a:pt x="1464" y="40"/>
                </a:lnTo>
                <a:lnTo>
                  <a:pt x="1480" y="24"/>
                </a:lnTo>
                <a:lnTo>
                  <a:pt x="1488" y="40"/>
                </a:lnTo>
                <a:lnTo>
                  <a:pt x="1512" y="32"/>
                </a:lnTo>
                <a:lnTo>
                  <a:pt x="1520" y="48"/>
                </a:lnTo>
                <a:lnTo>
                  <a:pt x="1544" y="24"/>
                </a:lnTo>
                <a:lnTo>
                  <a:pt x="1560" y="40"/>
                </a:lnTo>
                <a:lnTo>
                  <a:pt x="1568" y="24"/>
                </a:lnTo>
                <a:lnTo>
                  <a:pt x="1592" y="40"/>
                </a:lnTo>
                <a:lnTo>
                  <a:pt x="1600" y="16"/>
                </a:lnTo>
                <a:lnTo>
                  <a:pt x="1616" y="40"/>
                </a:lnTo>
                <a:lnTo>
                  <a:pt x="1632" y="24"/>
                </a:lnTo>
                <a:lnTo>
                  <a:pt x="1648" y="48"/>
                </a:lnTo>
                <a:lnTo>
                  <a:pt x="1664" y="32"/>
                </a:lnTo>
                <a:lnTo>
                  <a:pt x="1680" y="40"/>
                </a:lnTo>
                <a:lnTo>
                  <a:pt x="1696" y="32"/>
                </a:lnTo>
                <a:lnTo>
                  <a:pt x="1720" y="48"/>
                </a:lnTo>
                <a:lnTo>
                  <a:pt x="1728" y="40"/>
                </a:lnTo>
                <a:lnTo>
                  <a:pt x="1736" y="32"/>
                </a:lnTo>
                <a:lnTo>
                  <a:pt x="1744" y="48"/>
                </a:lnTo>
                <a:lnTo>
                  <a:pt x="1744" y="40"/>
                </a:lnTo>
                <a:lnTo>
                  <a:pt x="1768" y="32"/>
                </a:lnTo>
                <a:lnTo>
                  <a:pt x="1776" y="40"/>
                </a:lnTo>
                <a:lnTo>
                  <a:pt x="1784" y="40"/>
                </a:lnTo>
                <a:lnTo>
                  <a:pt x="1808" y="24"/>
                </a:lnTo>
                <a:lnTo>
                  <a:pt x="1832" y="40"/>
                </a:lnTo>
                <a:lnTo>
                  <a:pt x="1856" y="24"/>
                </a:lnTo>
                <a:lnTo>
                  <a:pt x="1864" y="40"/>
                </a:lnTo>
                <a:lnTo>
                  <a:pt x="1880" y="48"/>
                </a:lnTo>
                <a:lnTo>
                  <a:pt x="1896" y="32"/>
                </a:lnTo>
                <a:lnTo>
                  <a:pt x="1904" y="16"/>
                </a:lnTo>
                <a:lnTo>
                  <a:pt x="1920" y="40"/>
                </a:lnTo>
                <a:lnTo>
                  <a:pt x="1944" y="24"/>
                </a:lnTo>
                <a:lnTo>
                  <a:pt x="1960" y="40"/>
                </a:lnTo>
                <a:lnTo>
                  <a:pt x="1968" y="32"/>
                </a:lnTo>
                <a:lnTo>
                  <a:pt x="1992" y="40"/>
                </a:lnTo>
                <a:lnTo>
                  <a:pt x="2024" y="32"/>
                </a:lnTo>
                <a:lnTo>
                  <a:pt x="2032" y="16"/>
                </a:lnTo>
                <a:lnTo>
                  <a:pt x="2048" y="48"/>
                </a:lnTo>
                <a:lnTo>
                  <a:pt x="2072" y="24"/>
                </a:lnTo>
                <a:lnTo>
                  <a:pt x="2096" y="40"/>
                </a:lnTo>
                <a:lnTo>
                  <a:pt x="2120" y="24"/>
                </a:lnTo>
                <a:lnTo>
                  <a:pt x="2144" y="32"/>
                </a:lnTo>
                <a:lnTo>
                  <a:pt x="2168" y="24"/>
                </a:lnTo>
                <a:lnTo>
                  <a:pt x="2184" y="40"/>
                </a:lnTo>
                <a:lnTo>
                  <a:pt x="2216" y="32"/>
                </a:lnTo>
                <a:lnTo>
                  <a:pt x="2248" y="40"/>
                </a:lnTo>
                <a:lnTo>
                  <a:pt x="2256" y="24"/>
                </a:lnTo>
                <a:lnTo>
                  <a:pt x="2256" y="40"/>
                </a:lnTo>
                <a:lnTo>
                  <a:pt x="2272" y="32"/>
                </a:lnTo>
                <a:lnTo>
                  <a:pt x="2296" y="16"/>
                </a:lnTo>
                <a:lnTo>
                  <a:pt x="2320" y="40"/>
                </a:lnTo>
                <a:lnTo>
                  <a:pt x="2344" y="32"/>
                </a:lnTo>
                <a:lnTo>
                  <a:pt x="2352" y="48"/>
                </a:lnTo>
                <a:lnTo>
                  <a:pt x="2360" y="32"/>
                </a:lnTo>
                <a:lnTo>
                  <a:pt x="2384" y="48"/>
                </a:lnTo>
                <a:lnTo>
                  <a:pt x="2400" y="24"/>
                </a:lnTo>
                <a:lnTo>
                  <a:pt x="2424" y="48"/>
                </a:lnTo>
                <a:lnTo>
                  <a:pt x="2440" y="32"/>
                </a:lnTo>
                <a:lnTo>
                  <a:pt x="2464" y="48"/>
                </a:lnTo>
                <a:lnTo>
                  <a:pt x="2488" y="32"/>
                </a:lnTo>
                <a:lnTo>
                  <a:pt x="2520" y="48"/>
                </a:lnTo>
                <a:lnTo>
                  <a:pt x="2552" y="32"/>
                </a:lnTo>
                <a:lnTo>
                  <a:pt x="2568" y="48"/>
                </a:lnTo>
                <a:lnTo>
                  <a:pt x="2592" y="40"/>
                </a:lnTo>
                <a:lnTo>
                  <a:pt x="2616" y="40"/>
                </a:lnTo>
                <a:lnTo>
                  <a:pt x="2648" y="56"/>
                </a:lnTo>
                <a:lnTo>
                  <a:pt x="2656" y="48"/>
                </a:lnTo>
                <a:lnTo>
                  <a:pt x="2664" y="32"/>
                </a:lnTo>
                <a:lnTo>
                  <a:pt x="2680" y="48"/>
                </a:lnTo>
                <a:lnTo>
                  <a:pt x="2688" y="32"/>
                </a:lnTo>
                <a:lnTo>
                  <a:pt x="2704" y="56"/>
                </a:lnTo>
                <a:lnTo>
                  <a:pt x="2712" y="24"/>
                </a:lnTo>
                <a:lnTo>
                  <a:pt x="2736" y="56"/>
                </a:lnTo>
                <a:lnTo>
                  <a:pt x="2744" y="40"/>
                </a:lnTo>
                <a:lnTo>
                  <a:pt x="2768" y="48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1523" name="Freeform 27">
            <a:extLst>
              <a:ext uri="{FF2B5EF4-FFF2-40B4-BE49-F238E27FC236}">
                <a16:creationId xmlns:a16="http://schemas.microsoft.com/office/drawing/2014/main" id="{6EE9A26C-567A-41C5-AAE7-06472F768CE9}"/>
              </a:ext>
            </a:extLst>
          </p:cNvPr>
          <p:cNvSpPr>
            <a:spLocks/>
          </p:cNvSpPr>
          <p:nvPr/>
        </p:nvSpPr>
        <p:spPr bwMode="auto">
          <a:xfrm>
            <a:off x="6759452" y="1195102"/>
            <a:ext cx="4650803" cy="211098"/>
          </a:xfrm>
          <a:custGeom>
            <a:avLst/>
            <a:gdLst>
              <a:gd name="T0" fmla="*/ 2147483647 w 2729"/>
              <a:gd name="T1" fmla="*/ 2147483647 h 41"/>
              <a:gd name="T2" fmla="*/ 2147483647 w 2729"/>
              <a:gd name="T3" fmla="*/ 2147483647 h 41"/>
              <a:gd name="T4" fmla="*/ 2147483647 w 2729"/>
              <a:gd name="T5" fmla="*/ 2147483647 h 41"/>
              <a:gd name="T6" fmla="*/ 2147483647 w 2729"/>
              <a:gd name="T7" fmla="*/ 0 h 41"/>
              <a:gd name="T8" fmla="*/ 2147483647 w 2729"/>
              <a:gd name="T9" fmla="*/ 2147483647 h 41"/>
              <a:gd name="T10" fmla="*/ 2147483647 w 2729"/>
              <a:gd name="T11" fmla="*/ 2147483647 h 41"/>
              <a:gd name="T12" fmla="*/ 2147483647 w 2729"/>
              <a:gd name="T13" fmla="*/ 2147483647 h 41"/>
              <a:gd name="T14" fmla="*/ 2147483647 w 2729"/>
              <a:gd name="T15" fmla="*/ 0 h 41"/>
              <a:gd name="T16" fmla="*/ 2147483647 w 2729"/>
              <a:gd name="T17" fmla="*/ 0 h 41"/>
              <a:gd name="T18" fmla="*/ 2147483647 w 2729"/>
              <a:gd name="T19" fmla="*/ 2147483647 h 41"/>
              <a:gd name="T20" fmla="*/ 2147483647 w 2729"/>
              <a:gd name="T21" fmla="*/ 0 h 41"/>
              <a:gd name="T22" fmla="*/ 2147483647 w 2729"/>
              <a:gd name="T23" fmla="*/ 2147483647 h 41"/>
              <a:gd name="T24" fmla="*/ 2147483647 w 2729"/>
              <a:gd name="T25" fmla="*/ 2147483647 h 41"/>
              <a:gd name="T26" fmla="*/ 2147483647 w 2729"/>
              <a:gd name="T27" fmla="*/ 2147483647 h 41"/>
              <a:gd name="T28" fmla="*/ 2147483647 w 2729"/>
              <a:gd name="T29" fmla="*/ 2147483647 h 41"/>
              <a:gd name="T30" fmla="*/ 2147483647 w 2729"/>
              <a:gd name="T31" fmla="*/ 2147483647 h 41"/>
              <a:gd name="T32" fmla="*/ 2147483647 w 2729"/>
              <a:gd name="T33" fmla="*/ 2147483647 h 41"/>
              <a:gd name="T34" fmla="*/ 2147483647 w 2729"/>
              <a:gd name="T35" fmla="*/ 2147483647 h 41"/>
              <a:gd name="T36" fmla="*/ 2147483647 w 2729"/>
              <a:gd name="T37" fmla="*/ 0 h 41"/>
              <a:gd name="T38" fmla="*/ 2147483647 w 2729"/>
              <a:gd name="T39" fmla="*/ 2147483647 h 41"/>
              <a:gd name="T40" fmla="*/ 2147483647 w 2729"/>
              <a:gd name="T41" fmla="*/ 2147483647 h 41"/>
              <a:gd name="T42" fmla="*/ 2147483647 w 2729"/>
              <a:gd name="T43" fmla="*/ 2147483647 h 41"/>
              <a:gd name="T44" fmla="*/ 2147483647 w 2729"/>
              <a:gd name="T45" fmla="*/ 2147483647 h 41"/>
              <a:gd name="T46" fmla="*/ 2147483647 w 2729"/>
              <a:gd name="T47" fmla="*/ 2147483647 h 41"/>
              <a:gd name="T48" fmla="*/ 2147483647 w 2729"/>
              <a:gd name="T49" fmla="*/ 2147483647 h 41"/>
              <a:gd name="T50" fmla="*/ 2147483647 w 2729"/>
              <a:gd name="T51" fmla="*/ 2147483647 h 41"/>
              <a:gd name="T52" fmla="*/ 2147483647 w 2729"/>
              <a:gd name="T53" fmla="*/ 2147483647 h 41"/>
              <a:gd name="T54" fmla="*/ 2147483647 w 2729"/>
              <a:gd name="T55" fmla="*/ 2147483647 h 41"/>
              <a:gd name="T56" fmla="*/ 2147483647 w 2729"/>
              <a:gd name="T57" fmla="*/ 2147483647 h 41"/>
              <a:gd name="T58" fmla="*/ 2147483647 w 2729"/>
              <a:gd name="T59" fmla="*/ 2147483647 h 41"/>
              <a:gd name="T60" fmla="*/ 2147483647 w 2729"/>
              <a:gd name="T61" fmla="*/ 2147483647 h 41"/>
              <a:gd name="T62" fmla="*/ 2147483647 w 2729"/>
              <a:gd name="T63" fmla="*/ 2147483647 h 41"/>
              <a:gd name="T64" fmla="*/ 2147483647 w 2729"/>
              <a:gd name="T65" fmla="*/ 2147483647 h 41"/>
              <a:gd name="T66" fmla="*/ 2147483647 w 2729"/>
              <a:gd name="T67" fmla="*/ 2147483647 h 41"/>
              <a:gd name="T68" fmla="*/ 2147483647 w 2729"/>
              <a:gd name="T69" fmla="*/ 2147483647 h 41"/>
              <a:gd name="T70" fmla="*/ 2147483647 w 2729"/>
              <a:gd name="T71" fmla="*/ 2147483647 h 41"/>
              <a:gd name="T72" fmla="*/ 2147483647 w 2729"/>
              <a:gd name="T73" fmla="*/ 2147483647 h 41"/>
              <a:gd name="T74" fmla="*/ 2147483647 w 2729"/>
              <a:gd name="T75" fmla="*/ 2147483647 h 41"/>
              <a:gd name="T76" fmla="*/ 2147483647 w 2729"/>
              <a:gd name="T77" fmla="*/ 2147483647 h 41"/>
              <a:gd name="T78" fmla="*/ 2147483647 w 2729"/>
              <a:gd name="T79" fmla="*/ 2147483647 h 41"/>
              <a:gd name="T80" fmla="*/ 2147483647 w 2729"/>
              <a:gd name="T81" fmla="*/ 2147483647 h 41"/>
              <a:gd name="T82" fmla="*/ 2147483647 w 2729"/>
              <a:gd name="T83" fmla="*/ 2147483647 h 41"/>
              <a:gd name="T84" fmla="*/ 2147483647 w 2729"/>
              <a:gd name="T85" fmla="*/ 2147483647 h 41"/>
              <a:gd name="T86" fmla="*/ 2147483647 w 2729"/>
              <a:gd name="T87" fmla="*/ 2147483647 h 41"/>
              <a:gd name="T88" fmla="*/ 2147483647 w 2729"/>
              <a:gd name="T89" fmla="*/ 2147483647 h 41"/>
              <a:gd name="T90" fmla="*/ 2147483647 w 2729"/>
              <a:gd name="T91" fmla="*/ 2147483647 h 41"/>
              <a:gd name="T92" fmla="*/ 2147483647 w 2729"/>
              <a:gd name="T93" fmla="*/ 2147483647 h 41"/>
              <a:gd name="T94" fmla="*/ 2147483647 w 2729"/>
              <a:gd name="T95" fmla="*/ 0 h 41"/>
              <a:gd name="T96" fmla="*/ 2147483647 w 2729"/>
              <a:gd name="T97" fmla="*/ 2147483647 h 41"/>
              <a:gd name="T98" fmla="*/ 2147483647 w 2729"/>
              <a:gd name="T99" fmla="*/ 2147483647 h 41"/>
              <a:gd name="T100" fmla="*/ 2147483647 w 2729"/>
              <a:gd name="T101" fmla="*/ 2147483647 h 41"/>
              <a:gd name="T102" fmla="*/ 2147483647 w 2729"/>
              <a:gd name="T103" fmla="*/ 2147483647 h 4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29"/>
              <a:gd name="T157" fmla="*/ 0 h 41"/>
              <a:gd name="T158" fmla="*/ 2729 w 2729"/>
              <a:gd name="T159" fmla="*/ 41 h 4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29" h="41">
                <a:moveTo>
                  <a:pt x="0" y="16"/>
                </a:moveTo>
                <a:lnTo>
                  <a:pt x="24" y="0"/>
                </a:lnTo>
                <a:lnTo>
                  <a:pt x="32" y="16"/>
                </a:lnTo>
                <a:lnTo>
                  <a:pt x="40" y="0"/>
                </a:lnTo>
                <a:lnTo>
                  <a:pt x="48" y="16"/>
                </a:lnTo>
                <a:lnTo>
                  <a:pt x="72" y="16"/>
                </a:lnTo>
                <a:lnTo>
                  <a:pt x="88" y="16"/>
                </a:lnTo>
                <a:lnTo>
                  <a:pt x="112" y="16"/>
                </a:lnTo>
                <a:lnTo>
                  <a:pt x="128" y="16"/>
                </a:lnTo>
                <a:lnTo>
                  <a:pt x="136" y="32"/>
                </a:lnTo>
                <a:lnTo>
                  <a:pt x="136" y="16"/>
                </a:lnTo>
                <a:lnTo>
                  <a:pt x="152" y="0"/>
                </a:lnTo>
                <a:lnTo>
                  <a:pt x="160" y="16"/>
                </a:lnTo>
                <a:lnTo>
                  <a:pt x="176" y="16"/>
                </a:lnTo>
                <a:lnTo>
                  <a:pt x="192" y="16"/>
                </a:lnTo>
                <a:lnTo>
                  <a:pt x="200" y="16"/>
                </a:lnTo>
                <a:lnTo>
                  <a:pt x="208" y="16"/>
                </a:lnTo>
                <a:lnTo>
                  <a:pt x="224" y="16"/>
                </a:lnTo>
                <a:lnTo>
                  <a:pt x="240" y="32"/>
                </a:lnTo>
                <a:lnTo>
                  <a:pt x="248" y="0"/>
                </a:lnTo>
                <a:lnTo>
                  <a:pt x="256" y="16"/>
                </a:lnTo>
                <a:lnTo>
                  <a:pt x="264" y="16"/>
                </a:lnTo>
                <a:lnTo>
                  <a:pt x="288" y="16"/>
                </a:lnTo>
                <a:lnTo>
                  <a:pt x="304" y="0"/>
                </a:lnTo>
                <a:lnTo>
                  <a:pt x="312" y="32"/>
                </a:lnTo>
                <a:lnTo>
                  <a:pt x="328" y="32"/>
                </a:lnTo>
                <a:lnTo>
                  <a:pt x="344" y="0"/>
                </a:lnTo>
                <a:lnTo>
                  <a:pt x="352" y="16"/>
                </a:lnTo>
                <a:lnTo>
                  <a:pt x="384" y="0"/>
                </a:lnTo>
                <a:lnTo>
                  <a:pt x="392" y="32"/>
                </a:lnTo>
                <a:lnTo>
                  <a:pt x="416" y="0"/>
                </a:lnTo>
                <a:lnTo>
                  <a:pt x="432" y="16"/>
                </a:lnTo>
                <a:lnTo>
                  <a:pt x="464" y="0"/>
                </a:lnTo>
                <a:lnTo>
                  <a:pt x="480" y="32"/>
                </a:lnTo>
                <a:lnTo>
                  <a:pt x="480" y="16"/>
                </a:lnTo>
                <a:lnTo>
                  <a:pt x="504" y="16"/>
                </a:lnTo>
                <a:lnTo>
                  <a:pt x="512" y="16"/>
                </a:lnTo>
                <a:lnTo>
                  <a:pt x="544" y="16"/>
                </a:lnTo>
                <a:lnTo>
                  <a:pt x="560" y="32"/>
                </a:lnTo>
                <a:lnTo>
                  <a:pt x="584" y="0"/>
                </a:lnTo>
                <a:lnTo>
                  <a:pt x="592" y="16"/>
                </a:lnTo>
                <a:lnTo>
                  <a:pt x="600" y="16"/>
                </a:lnTo>
                <a:lnTo>
                  <a:pt x="624" y="16"/>
                </a:lnTo>
                <a:lnTo>
                  <a:pt x="632" y="16"/>
                </a:lnTo>
                <a:lnTo>
                  <a:pt x="656" y="16"/>
                </a:lnTo>
                <a:lnTo>
                  <a:pt x="672" y="16"/>
                </a:lnTo>
                <a:lnTo>
                  <a:pt x="696" y="0"/>
                </a:lnTo>
                <a:lnTo>
                  <a:pt x="712" y="32"/>
                </a:lnTo>
                <a:lnTo>
                  <a:pt x="720" y="16"/>
                </a:lnTo>
                <a:lnTo>
                  <a:pt x="736" y="16"/>
                </a:lnTo>
                <a:lnTo>
                  <a:pt x="760" y="32"/>
                </a:lnTo>
                <a:lnTo>
                  <a:pt x="768" y="16"/>
                </a:lnTo>
                <a:lnTo>
                  <a:pt x="784" y="16"/>
                </a:lnTo>
                <a:lnTo>
                  <a:pt x="800" y="16"/>
                </a:lnTo>
                <a:lnTo>
                  <a:pt x="808" y="0"/>
                </a:lnTo>
                <a:lnTo>
                  <a:pt x="840" y="32"/>
                </a:lnTo>
                <a:lnTo>
                  <a:pt x="848" y="0"/>
                </a:lnTo>
                <a:lnTo>
                  <a:pt x="864" y="16"/>
                </a:lnTo>
                <a:lnTo>
                  <a:pt x="888" y="16"/>
                </a:lnTo>
                <a:lnTo>
                  <a:pt x="904" y="16"/>
                </a:lnTo>
                <a:lnTo>
                  <a:pt x="928" y="16"/>
                </a:lnTo>
                <a:lnTo>
                  <a:pt x="944" y="32"/>
                </a:lnTo>
                <a:lnTo>
                  <a:pt x="968" y="16"/>
                </a:lnTo>
                <a:lnTo>
                  <a:pt x="992" y="32"/>
                </a:lnTo>
                <a:lnTo>
                  <a:pt x="1024" y="16"/>
                </a:lnTo>
                <a:lnTo>
                  <a:pt x="1032" y="32"/>
                </a:lnTo>
                <a:lnTo>
                  <a:pt x="1056" y="16"/>
                </a:lnTo>
                <a:lnTo>
                  <a:pt x="1080" y="32"/>
                </a:lnTo>
                <a:lnTo>
                  <a:pt x="1112" y="16"/>
                </a:lnTo>
                <a:lnTo>
                  <a:pt x="1128" y="32"/>
                </a:lnTo>
                <a:lnTo>
                  <a:pt x="1152" y="16"/>
                </a:lnTo>
                <a:lnTo>
                  <a:pt x="1168" y="32"/>
                </a:lnTo>
                <a:lnTo>
                  <a:pt x="1184" y="16"/>
                </a:lnTo>
                <a:lnTo>
                  <a:pt x="1208" y="32"/>
                </a:lnTo>
                <a:lnTo>
                  <a:pt x="1216" y="16"/>
                </a:lnTo>
                <a:lnTo>
                  <a:pt x="1240" y="32"/>
                </a:lnTo>
                <a:lnTo>
                  <a:pt x="1256" y="32"/>
                </a:lnTo>
                <a:lnTo>
                  <a:pt x="1280" y="16"/>
                </a:lnTo>
                <a:lnTo>
                  <a:pt x="1288" y="32"/>
                </a:lnTo>
                <a:lnTo>
                  <a:pt x="1312" y="16"/>
                </a:lnTo>
                <a:lnTo>
                  <a:pt x="1328" y="32"/>
                </a:lnTo>
                <a:lnTo>
                  <a:pt x="1344" y="16"/>
                </a:lnTo>
                <a:lnTo>
                  <a:pt x="1368" y="16"/>
                </a:lnTo>
                <a:lnTo>
                  <a:pt x="1376" y="32"/>
                </a:lnTo>
                <a:lnTo>
                  <a:pt x="1408" y="16"/>
                </a:lnTo>
                <a:lnTo>
                  <a:pt x="1440" y="16"/>
                </a:lnTo>
                <a:lnTo>
                  <a:pt x="1448" y="16"/>
                </a:lnTo>
                <a:lnTo>
                  <a:pt x="1464" y="16"/>
                </a:lnTo>
                <a:lnTo>
                  <a:pt x="1496" y="32"/>
                </a:lnTo>
                <a:lnTo>
                  <a:pt x="1512" y="16"/>
                </a:lnTo>
                <a:lnTo>
                  <a:pt x="1536" y="32"/>
                </a:lnTo>
                <a:lnTo>
                  <a:pt x="1552" y="16"/>
                </a:lnTo>
                <a:lnTo>
                  <a:pt x="1576" y="32"/>
                </a:lnTo>
                <a:lnTo>
                  <a:pt x="1584" y="16"/>
                </a:lnTo>
                <a:lnTo>
                  <a:pt x="1608" y="32"/>
                </a:lnTo>
                <a:lnTo>
                  <a:pt x="1616" y="32"/>
                </a:lnTo>
                <a:lnTo>
                  <a:pt x="1624" y="16"/>
                </a:lnTo>
                <a:lnTo>
                  <a:pt x="1640" y="32"/>
                </a:lnTo>
                <a:lnTo>
                  <a:pt x="1680" y="16"/>
                </a:lnTo>
                <a:lnTo>
                  <a:pt x="1704" y="32"/>
                </a:lnTo>
                <a:lnTo>
                  <a:pt x="1744" y="16"/>
                </a:lnTo>
                <a:lnTo>
                  <a:pt x="1760" y="32"/>
                </a:lnTo>
                <a:lnTo>
                  <a:pt x="1768" y="16"/>
                </a:lnTo>
                <a:lnTo>
                  <a:pt x="1792" y="32"/>
                </a:lnTo>
                <a:lnTo>
                  <a:pt x="1808" y="16"/>
                </a:lnTo>
                <a:lnTo>
                  <a:pt x="1816" y="32"/>
                </a:lnTo>
                <a:lnTo>
                  <a:pt x="1840" y="16"/>
                </a:lnTo>
                <a:lnTo>
                  <a:pt x="1856" y="32"/>
                </a:lnTo>
                <a:lnTo>
                  <a:pt x="1880" y="16"/>
                </a:lnTo>
                <a:lnTo>
                  <a:pt x="1896" y="32"/>
                </a:lnTo>
                <a:lnTo>
                  <a:pt x="1920" y="16"/>
                </a:lnTo>
                <a:lnTo>
                  <a:pt x="1944" y="32"/>
                </a:lnTo>
                <a:lnTo>
                  <a:pt x="1960" y="32"/>
                </a:lnTo>
                <a:lnTo>
                  <a:pt x="1976" y="16"/>
                </a:lnTo>
                <a:lnTo>
                  <a:pt x="1984" y="16"/>
                </a:lnTo>
                <a:lnTo>
                  <a:pt x="2008" y="32"/>
                </a:lnTo>
                <a:lnTo>
                  <a:pt x="2024" y="16"/>
                </a:lnTo>
                <a:lnTo>
                  <a:pt x="2048" y="16"/>
                </a:lnTo>
                <a:lnTo>
                  <a:pt x="2064" y="32"/>
                </a:lnTo>
                <a:lnTo>
                  <a:pt x="2088" y="16"/>
                </a:lnTo>
                <a:lnTo>
                  <a:pt x="2112" y="32"/>
                </a:lnTo>
                <a:lnTo>
                  <a:pt x="2136" y="16"/>
                </a:lnTo>
                <a:lnTo>
                  <a:pt x="2144" y="32"/>
                </a:lnTo>
                <a:lnTo>
                  <a:pt x="2176" y="16"/>
                </a:lnTo>
                <a:lnTo>
                  <a:pt x="2192" y="32"/>
                </a:lnTo>
                <a:lnTo>
                  <a:pt x="2200" y="16"/>
                </a:lnTo>
                <a:lnTo>
                  <a:pt x="2224" y="32"/>
                </a:lnTo>
                <a:lnTo>
                  <a:pt x="2240" y="16"/>
                </a:lnTo>
                <a:lnTo>
                  <a:pt x="2264" y="32"/>
                </a:lnTo>
                <a:lnTo>
                  <a:pt x="2272" y="16"/>
                </a:lnTo>
                <a:lnTo>
                  <a:pt x="2296" y="32"/>
                </a:lnTo>
                <a:lnTo>
                  <a:pt x="2312" y="16"/>
                </a:lnTo>
                <a:lnTo>
                  <a:pt x="2328" y="32"/>
                </a:lnTo>
                <a:lnTo>
                  <a:pt x="2344" y="16"/>
                </a:lnTo>
                <a:lnTo>
                  <a:pt x="2360" y="32"/>
                </a:lnTo>
                <a:lnTo>
                  <a:pt x="2368" y="16"/>
                </a:lnTo>
                <a:lnTo>
                  <a:pt x="2400" y="40"/>
                </a:lnTo>
                <a:lnTo>
                  <a:pt x="2408" y="16"/>
                </a:lnTo>
                <a:lnTo>
                  <a:pt x="2440" y="32"/>
                </a:lnTo>
                <a:lnTo>
                  <a:pt x="2448" y="16"/>
                </a:lnTo>
                <a:lnTo>
                  <a:pt x="2480" y="32"/>
                </a:lnTo>
                <a:lnTo>
                  <a:pt x="2488" y="16"/>
                </a:lnTo>
                <a:lnTo>
                  <a:pt x="2520" y="16"/>
                </a:lnTo>
                <a:lnTo>
                  <a:pt x="2528" y="0"/>
                </a:lnTo>
                <a:lnTo>
                  <a:pt x="2536" y="32"/>
                </a:lnTo>
                <a:lnTo>
                  <a:pt x="2560" y="16"/>
                </a:lnTo>
                <a:lnTo>
                  <a:pt x="2576" y="32"/>
                </a:lnTo>
                <a:lnTo>
                  <a:pt x="2600" y="16"/>
                </a:lnTo>
                <a:lnTo>
                  <a:pt x="2616" y="32"/>
                </a:lnTo>
                <a:lnTo>
                  <a:pt x="2632" y="16"/>
                </a:lnTo>
                <a:lnTo>
                  <a:pt x="2656" y="32"/>
                </a:lnTo>
                <a:lnTo>
                  <a:pt x="2664" y="16"/>
                </a:lnTo>
                <a:lnTo>
                  <a:pt x="2688" y="32"/>
                </a:lnTo>
                <a:lnTo>
                  <a:pt x="2704" y="16"/>
                </a:lnTo>
                <a:lnTo>
                  <a:pt x="2712" y="0"/>
                </a:lnTo>
                <a:lnTo>
                  <a:pt x="2728" y="32"/>
                </a:lnTo>
              </a:path>
            </a:pathLst>
          </a:custGeom>
          <a:noFill/>
          <a:ln w="254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1527" name="Rectangle 34">
            <a:extLst>
              <a:ext uri="{FF2B5EF4-FFF2-40B4-BE49-F238E27FC236}">
                <a16:creationId xmlns:a16="http://schemas.microsoft.com/office/drawing/2014/main" id="{CB2488F3-F0B8-4F8C-8D97-D301E3E42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005" y="2819444"/>
            <a:ext cx="7791996" cy="74521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8175" tIns="25748" rIns="18175" bIns="25748" anchor="ctr" anchorCtr="0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3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E.E.G. :  </a:t>
            </a:r>
            <a:r>
              <a:rPr lang="en-GB" altLang="it-IT" sz="3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segnale</a:t>
            </a:r>
            <a:r>
              <a:rPr lang="en-GB" altLang="it-IT" sz="3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 </a:t>
            </a:r>
            <a:r>
              <a:rPr lang="en-GB" altLang="it-IT" sz="3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non</a:t>
            </a:r>
            <a:r>
              <a:rPr lang="en-GB" altLang="it-IT" sz="3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 </a:t>
            </a:r>
            <a:r>
              <a:rPr lang="en-GB" altLang="it-IT" sz="34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periodico</a:t>
            </a:r>
            <a:r>
              <a:rPr lang="en-GB" altLang="it-IT" sz="3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!</a:t>
            </a:r>
          </a:p>
        </p:txBody>
      </p:sp>
      <p:sp>
        <p:nvSpPr>
          <p:cNvPr id="21528" name="Rectangle 35">
            <a:extLst>
              <a:ext uri="{FF2B5EF4-FFF2-40B4-BE49-F238E27FC236}">
                <a16:creationId xmlns:a16="http://schemas.microsoft.com/office/drawing/2014/main" id="{94DB8604-9FAF-4396-9271-76DC34A94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4786" y="3646124"/>
            <a:ext cx="2907986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 err="1">
                <a:solidFill>
                  <a:srgbClr val="0000FF"/>
                </a:solidFill>
              </a:rPr>
              <a:t>soluzione</a:t>
            </a:r>
            <a:r>
              <a:rPr lang="en-GB" altLang="it-IT" sz="2862" b="1" dirty="0">
                <a:solidFill>
                  <a:srgbClr val="0000FF"/>
                </a:solidFill>
              </a:rPr>
              <a:t> :</a:t>
            </a:r>
          </a:p>
        </p:txBody>
      </p:sp>
      <p:sp>
        <p:nvSpPr>
          <p:cNvPr id="21529" name="AutoShape 36">
            <a:extLst>
              <a:ext uri="{FF2B5EF4-FFF2-40B4-BE49-F238E27FC236}">
                <a16:creationId xmlns:a16="http://schemas.microsoft.com/office/drawing/2014/main" id="{64CF4CE2-CDFA-4992-8F8D-5CEE969F2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004" y="4210521"/>
            <a:ext cx="8383301" cy="969329"/>
          </a:xfrm>
          <a:prstGeom prst="roundRect">
            <a:avLst>
              <a:gd name="adj" fmla="val 24991"/>
            </a:avLst>
          </a:prstGeom>
          <a:solidFill>
            <a:srgbClr val="FFFFFF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1530" name="Rectangle 37">
            <a:extLst>
              <a:ext uri="{FF2B5EF4-FFF2-40B4-BE49-F238E27FC236}">
                <a16:creationId xmlns:a16="http://schemas.microsoft.com/office/drawing/2014/main" id="{5D449287-1B83-4006-B9C8-2E7CD2B44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3325" y="4374095"/>
            <a:ext cx="8102981" cy="8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862"/>
              </a:lnSpc>
              <a:spcBef>
                <a:spcPct val="0"/>
              </a:spcBef>
              <a:buSzTx/>
              <a:buNone/>
            </a:pPr>
            <a:r>
              <a:rPr lang="en-GB" altLang="it-IT" sz="2862" dirty="0">
                <a:solidFill>
                  <a:srgbClr val="000000"/>
                </a:solidFill>
              </a:rPr>
              <a:t>il </a:t>
            </a:r>
            <a:r>
              <a:rPr lang="en-GB" altLang="it-IT" sz="2862" dirty="0" err="1">
                <a:solidFill>
                  <a:srgbClr val="000000"/>
                </a:solidFill>
              </a:rPr>
              <a:t>segnale</a:t>
            </a:r>
            <a:r>
              <a:rPr lang="en-GB" altLang="it-IT" sz="2862" dirty="0">
                <a:solidFill>
                  <a:srgbClr val="000000"/>
                </a:solidFill>
              </a:rPr>
              <a:t> è </a:t>
            </a:r>
            <a:r>
              <a:rPr lang="en-GB" altLang="it-IT" sz="2862" dirty="0" err="1">
                <a:solidFill>
                  <a:srgbClr val="000000"/>
                </a:solidFill>
              </a:rPr>
              <a:t>considerato</a:t>
            </a:r>
            <a:r>
              <a:rPr lang="en-GB" altLang="it-IT" sz="2862" dirty="0">
                <a:solidFill>
                  <a:srgbClr val="000000"/>
                </a:solidFill>
              </a:rPr>
              <a:t> </a:t>
            </a:r>
            <a:r>
              <a:rPr lang="en-GB" altLang="it-IT" sz="2862" i="1" dirty="0" err="1">
                <a:solidFill>
                  <a:srgbClr val="FF0000"/>
                </a:solidFill>
              </a:rPr>
              <a:t>periodico</a:t>
            </a:r>
            <a:r>
              <a:rPr lang="en-GB" altLang="it-IT" sz="2862" dirty="0">
                <a:solidFill>
                  <a:srgbClr val="FF0000"/>
                </a:solidFill>
              </a:rPr>
              <a:t> </a:t>
            </a:r>
            <a:r>
              <a:rPr lang="en-GB" altLang="it-IT" sz="2862" dirty="0">
                <a:solidFill>
                  <a:srgbClr val="000000"/>
                </a:solidFill>
              </a:rPr>
              <a:t>dopo un  intervallo </a:t>
            </a:r>
          </a:p>
          <a:p>
            <a:pPr algn="ctr">
              <a:lnSpc>
                <a:spcPts val="2862"/>
              </a:lnSpc>
              <a:spcBef>
                <a:spcPct val="0"/>
              </a:spcBef>
              <a:buSzTx/>
              <a:buNone/>
            </a:pPr>
            <a:r>
              <a:rPr lang="en-GB" altLang="it-IT" sz="2862" dirty="0">
                <a:solidFill>
                  <a:srgbClr val="000000"/>
                </a:solidFill>
              </a:rPr>
              <a:t>di tempo </a:t>
            </a:r>
            <a:r>
              <a:rPr lang="en-GB" altLang="it-IT" sz="2862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GB" altLang="it-IT" sz="2862" dirty="0">
                <a:solidFill>
                  <a:srgbClr val="FF0000"/>
                </a:solidFill>
              </a:rPr>
              <a:t>t </a:t>
            </a:r>
            <a:r>
              <a:rPr lang="en-GB" altLang="it-IT" sz="2862" dirty="0" err="1">
                <a:solidFill>
                  <a:srgbClr val="FF0000"/>
                </a:solidFill>
              </a:rPr>
              <a:t>sufficientemente</a:t>
            </a:r>
            <a:r>
              <a:rPr lang="en-GB" altLang="it-IT" sz="2862" dirty="0">
                <a:solidFill>
                  <a:srgbClr val="FF0000"/>
                </a:solidFill>
              </a:rPr>
              <a:t> </a:t>
            </a:r>
            <a:r>
              <a:rPr lang="en-GB" altLang="it-IT" sz="2862" dirty="0" err="1">
                <a:solidFill>
                  <a:srgbClr val="FF0000"/>
                </a:solidFill>
              </a:rPr>
              <a:t>lungo</a:t>
            </a:r>
            <a:endParaRPr lang="en-GB" altLang="it-IT" sz="2862" dirty="0">
              <a:solidFill>
                <a:srgbClr val="FF0000"/>
              </a:solidFill>
            </a:endParaRPr>
          </a:p>
        </p:txBody>
      </p:sp>
      <p:sp>
        <p:nvSpPr>
          <p:cNvPr id="21531" name="AutoShape 38">
            <a:extLst>
              <a:ext uri="{FF2B5EF4-FFF2-40B4-BE49-F238E27FC236}">
                <a16:creationId xmlns:a16="http://schemas.microsoft.com/office/drawing/2014/main" id="{C65ECCDF-53F1-4A94-BCAF-59A1A9ABC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358" y="5769020"/>
            <a:ext cx="3453233" cy="714880"/>
          </a:xfrm>
          <a:prstGeom prst="roundRect">
            <a:avLst>
              <a:gd name="adj" fmla="val 23801"/>
            </a:avLst>
          </a:prstGeom>
          <a:pattFill prst="pct25">
            <a:fgClr>
              <a:srgbClr val="FFFF00"/>
            </a:fgClr>
            <a:bgClr>
              <a:srgbClr val="FFFFFF"/>
            </a:bgClr>
          </a:patt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1532" name="Rectangle 39">
            <a:extLst>
              <a:ext uri="{FF2B5EF4-FFF2-40B4-BE49-F238E27FC236}">
                <a16:creationId xmlns:a16="http://schemas.microsoft.com/office/drawing/2014/main" id="{7DF5AC27-995F-45D8-9F4D-C0FE3E750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709" y="5864438"/>
            <a:ext cx="339265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  <a:latin typeface="Book Antiqua" panose="02040602050305030304" pitchFamily="18" charset="0"/>
              </a:rPr>
              <a:t>analisi  di  Fourier</a:t>
            </a:r>
          </a:p>
        </p:txBody>
      </p:sp>
      <p:grpSp>
        <p:nvGrpSpPr>
          <p:cNvPr id="21534" name="Group 43">
            <a:extLst>
              <a:ext uri="{FF2B5EF4-FFF2-40B4-BE49-F238E27FC236}">
                <a16:creationId xmlns:a16="http://schemas.microsoft.com/office/drawing/2014/main" id="{26B1CB70-A3AC-4262-AC71-3ABFD663F9CA}"/>
              </a:ext>
            </a:extLst>
          </p:cNvPr>
          <p:cNvGrpSpPr>
            <a:grpSpLocks/>
          </p:cNvGrpSpPr>
          <p:nvPr/>
        </p:nvGrpSpPr>
        <p:grpSpPr bwMode="auto">
          <a:xfrm>
            <a:off x="2866924" y="5252549"/>
            <a:ext cx="522529" cy="492238"/>
            <a:chOff x="872" y="3468"/>
            <a:chExt cx="345" cy="325"/>
          </a:xfrm>
        </p:grpSpPr>
        <p:sp>
          <p:nvSpPr>
            <p:cNvPr id="21536" name="Freeform 41">
              <a:extLst>
                <a:ext uri="{FF2B5EF4-FFF2-40B4-BE49-F238E27FC236}">
                  <a16:creationId xmlns:a16="http://schemas.microsoft.com/office/drawing/2014/main" id="{577AD4F9-3F3D-455A-B2D2-7C8782A19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" y="3664"/>
              <a:ext cx="345" cy="129"/>
            </a:xfrm>
            <a:custGeom>
              <a:avLst/>
              <a:gdLst>
                <a:gd name="T0" fmla="*/ 24 w 345"/>
                <a:gd name="T1" fmla="*/ 0 h 129"/>
                <a:gd name="T2" fmla="*/ 344 w 345"/>
                <a:gd name="T3" fmla="*/ 0 h 129"/>
                <a:gd name="T4" fmla="*/ 176 w 345"/>
                <a:gd name="T5" fmla="*/ 128 h 129"/>
                <a:gd name="T6" fmla="*/ 0 w 345"/>
                <a:gd name="T7" fmla="*/ 0 h 1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5"/>
                <a:gd name="T13" fmla="*/ 0 h 129"/>
                <a:gd name="T14" fmla="*/ 345 w 345"/>
                <a:gd name="T15" fmla="*/ 129 h 1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5" h="129">
                  <a:moveTo>
                    <a:pt x="24" y="0"/>
                  </a:moveTo>
                  <a:lnTo>
                    <a:pt x="344" y="0"/>
                  </a:lnTo>
                  <a:lnTo>
                    <a:pt x="176" y="128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1537" name="Rectangle 42">
              <a:extLst>
                <a:ext uri="{FF2B5EF4-FFF2-40B4-BE49-F238E27FC236}">
                  <a16:creationId xmlns:a16="http://schemas.microsoft.com/office/drawing/2014/main" id="{5F4B236A-87C7-49CF-A2FD-D562C594F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3468"/>
              <a:ext cx="136" cy="216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</p:grpSp>
      <p:sp>
        <p:nvSpPr>
          <p:cNvPr id="3" name="Freeform 23">
            <a:extLst>
              <a:ext uri="{FF2B5EF4-FFF2-40B4-BE49-F238E27FC236}">
                <a16:creationId xmlns:a16="http://schemas.microsoft.com/office/drawing/2014/main" id="{289BA526-4A51-8566-153D-530B1B4031AE}"/>
              </a:ext>
            </a:extLst>
          </p:cNvPr>
          <p:cNvSpPr>
            <a:spLocks/>
          </p:cNvSpPr>
          <p:nvPr/>
        </p:nvSpPr>
        <p:spPr bwMode="auto">
          <a:xfrm>
            <a:off x="6771204" y="1713798"/>
            <a:ext cx="587955" cy="1515"/>
          </a:xfrm>
          <a:custGeom>
            <a:avLst/>
            <a:gdLst>
              <a:gd name="T0" fmla="*/ 0 w 345"/>
              <a:gd name="T1" fmla="*/ 0 h 1"/>
              <a:gd name="T2" fmla="*/ 344 w 345"/>
              <a:gd name="T3" fmla="*/ 0 h 1"/>
              <a:gd name="T4" fmla="*/ 0 60000 65536"/>
              <a:gd name="T5" fmla="*/ 0 60000 65536"/>
              <a:gd name="T6" fmla="*/ 0 w 345"/>
              <a:gd name="T7" fmla="*/ 0 h 1"/>
              <a:gd name="T8" fmla="*/ 345 w 34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5" h="1">
                <a:moveTo>
                  <a:pt x="0" y="0"/>
                </a:moveTo>
                <a:lnTo>
                  <a:pt x="344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623B7D7B-86EF-93C0-9F50-7C9F0C7A2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8046" y="1482615"/>
            <a:ext cx="587955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 dirty="0">
                <a:solidFill>
                  <a:srgbClr val="000000"/>
                </a:solidFill>
                <a:latin typeface="Book Antiqua" panose="02040602050305030304" pitchFamily="18" charset="0"/>
              </a:rPr>
              <a:t>1 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1D0EA4-1EE1-3FDE-AB4F-787F0E1B892F}"/>
              </a:ext>
            </a:extLst>
          </p:cNvPr>
          <p:cNvSpPr txBox="1"/>
          <p:nvPr/>
        </p:nvSpPr>
        <p:spPr>
          <a:xfrm>
            <a:off x="9286504" y="84803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(ritmo alfa dominante)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3E87E4-C4BE-C616-3692-D70DFC1B9D28}"/>
              </a:ext>
            </a:extLst>
          </p:cNvPr>
          <p:cNvSpPr txBox="1"/>
          <p:nvPr/>
        </p:nvSpPr>
        <p:spPr>
          <a:xfrm>
            <a:off x="9495970" y="1641225"/>
            <a:ext cx="2428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(scomparsa ritmo alfa)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59D9BB7-C6AE-43C4-AEF5-B9E613202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82" y="159031"/>
            <a:ext cx="11790218" cy="6567201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AAAAA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4583" name="Rectangle 8">
            <a:extLst>
              <a:ext uri="{FF2B5EF4-FFF2-40B4-BE49-F238E27FC236}">
                <a16:creationId xmlns:a16="http://schemas.microsoft.com/office/drawing/2014/main" id="{80833BDA-958B-485C-821F-C0E8DC6D1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079" y="230216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4584" name="Rectangle 9">
            <a:extLst>
              <a:ext uri="{FF2B5EF4-FFF2-40B4-BE49-F238E27FC236}">
                <a16:creationId xmlns:a16="http://schemas.microsoft.com/office/drawing/2014/main" id="{EF087DA8-E8CB-4B7E-BEFA-08C0CB589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344" y="218099"/>
            <a:ext cx="1490343" cy="145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20837-E8C2-68B5-1C38-3620AE4C88AE}"/>
              </a:ext>
            </a:extLst>
          </p:cNvPr>
          <p:cNvGrpSpPr/>
          <p:nvPr/>
        </p:nvGrpSpPr>
        <p:grpSpPr>
          <a:xfrm>
            <a:off x="1884219" y="316547"/>
            <a:ext cx="8028708" cy="586141"/>
            <a:chOff x="1884219" y="316547"/>
            <a:chExt cx="8028708" cy="586141"/>
          </a:xfrm>
        </p:grpSpPr>
        <p:sp>
          <p:nvSpPr>
            <p:cNvPr id="24579" name="Line 3">
              <a:extLst>
                <a:ext uri="{FF2B5EF4-FFF2-40B4-BE49-F238E27FC236}">
                  <a16:creationId xmlns:a16="http://schemas.microsoft.com/office/drawing/2014/main" id="{D4529F7A-83D6-4D55-8215-FB45DC9E20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5429" y="763346"/>
              <a:ext cx="0" cy="242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161645" dir="2700000" algn="ctr" rotWithShape="0">
                <a:srgbClr val="0000FF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580" name="Rectangle 4">
              <a:extLst>
                <a:ext uri="{FF2B5EF4-FFF2-40B4-BE49-F238E27FC236}">
                  <a16:creationId xmlns:a16="http://schemas.microsoft.com/office/drawing/2014/main" id="{F1BFED3C-51FB-4261-99A8-D9B9770C5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438" y="720938"/>
              <a:ext cx="278682" cy="16963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FFFFFF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24587" name="AutoShape 14">
              <a:extLst>
                <a:ext uri="{FF2B5EF4-FFF2-40B4-BE49-F238E27FC236}">
                  <a16:creationId xmlns:a16="http://schemas.microsoft.com/office/drawing/2014/main" id="{FD2BACF0-100A-4A8C-97B0-827FEAB08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4219" y="316547"/>
              <a:ext cx="8028708" cy="557364"/>
            </a:xfrm>
            <a:prstGeom prst="roundRect">
              <a:avLst>
                <a:gd name="adj" fmla="val 23991"/>
              </a:avLst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24588" name="Rectangle 15">
              <a:extLst>
                <a:ext uri="{FF2B5EF4-FFF2-40B4-BE49-F238E27FC236}">
                  <a16:creationId xmlns:a16="http://schemas.microsoft.com/office/drawing/2014/main" id="{8A00799F-954F-40A5-8212-9953F2F57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3169" y="321091"/>
              <a:ext cx="7450956" cy="58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ANALISI   </a:t>
              </a:r>
              <a:r>
                <a:rPr lang="en-GB" altLang="it-IT" b="1" dirty="0" err="1">
                  <a:solidFill>
                    <a:srgbClr val="000000"/>
                  </a:solidFill>
                  <a:latin typeface="Comic Sans MS" panose="030F0702030302020204" pitchFamily="66" charset="0"/>
                </a:rPr>
                <a:t>spettri</a:t>
              </a:r>
              <a:r>
                <a:rPr lang="en-GB" altLang="it-IT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di </a:t>
              </a:r>
              <a:r>
                <a:rPr lang="en-GB" altLang="it-IT" b="1" dirty="0" err="1">
                  <a:solidFill>
                    <a:srgbClr val="000000"/>
                  </a:solidFill>
                  <a:latin typeface="Comic Sans MS" panose="030F0702030302020204" pitchFamily="66" charset="0"/>
                </a:rPr>
                <a:t>potenza</a:t>
              </a:r>
              <a:r>
                <a:rPr lang="en-GB" altLang="it-IT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E.E.G.</a:t>
              </a:r>
            </a:p>
          </p:txBody>
        </p:sp>
      </p:grpSp>
      <p:sp>
        <p:nvSpPr>
          <p:cNvPr id="24589" name="Rectangle 16">
            <a:extLst>
              <a:ext uri="{FF2B5EF4-FFF2-40B4-BE49-F238E27FC236}">
                <a16:creationId xmlns:a16="http://schemas.microsoft.com/office/drawing/2014/main" id="{7B29E252-7586-4A57-A557-5A2F2A98A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7408" y="5779622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grpSp>
        <p:nvGrpSpPr>
          <p:cNvPr id="24590" name="Group 25">
            <a:extLst>
              <a:ext uri="{FF2B5EF4-FFF2-40B4-BE49-F238E27FC236}">
                <a16:creationId xmlns:a16="http://schemas.microsoft.com/office/drawing/2014/main" id="{0F07AD20-CEA6-4941-9505-D5E233969246}"/>
              </a:ext>
            </a:extLst>
          </p:cNvPr>
          <p:cNvGrpSpPr>
            <a:grpSpLocks/>
          </p:cNvGrpSpPr>
          <p:nvPr/>
        </p:nvGrpSpPr>
        <p:grpSpPr bwMode="auto">
          <a:xfrm>
            <a:off x="2430726" y="1744791"/>
            <a:ext cx="72700" cy="2762587"/>
            <a:chOff x="584" y="1152"/>
            <a:chExt cx="48" cy="1824"/>
          </a:xfrm>
        </p:grpSpPr>
        <p:sp>
          <p:nvSpPr>
            <p:cNvPr id="24657" name="Line 17">
              <a:extLst>
                <a:ext uri="{FF2B5EF4-FFF2-40B4-BE49-F238E27FC236}">
                  <a16:creationId xmlns:a16="http://schemas.microsoft.com/office/drawing/2014/main" id="{D2023DFF-EF1C-4E18-BB52-3F24998B4F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2" y="1152"/>
              <a:ext cx="0" cy="18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58" name="Line 18">
              <a:extLst>
                <a:ext uri="{FF2B5EF4-FFF2-40B4-BE49-F238E27FC236}">
                  <a16:creationId xmlns:a16="http://schemas.microsoft.com/office/drawing/2014/main" id="{823A50A2-C938-4060-A3A0-AFCEECD7E7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" y="2648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59" name="Line 19">
              <a:extLst>
                <a:ext uri="{FF2B5EF4-FFF2-40B4-BE49-F238E27FC236}">
                  <a16:creationId xmlns:a16="http://schemas.microsoft.com/office/drawing/2014/main" id="{0A63CBD3-488F-49AE-9DD5-B99A0FA1D9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" y="2424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60" name="Line 20">
              <a:extLst>
                <a:ext uri="{FF2B5EF4-FFF2-40B4-BE49-F238E27FC236}">
                  <a16:creationId xmlns:a16="http://schemas.microsoft.com/office/drawing/2014/main" id="{D428E077-B3AD-427A-ACE7-113480E2A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" y="2192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61" name="Line 21">
              <a:extLst>
                <a:ext uri="{FF2B5EF4-FFF2-40B4-BE49-F238E27FC236}">
                  <a16:creationId xmlns:a16="http://schemas.microsoft.com/office/drawing/2014/main" id="{B3BD790E-DF43-40E8-AAD4-4D27B5F35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1960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62" name="Line 22">
              <a:extLst>
                <a:ext uri="{FF2B5EF4-FFF2-40B4-BE49-F238E27FC236}">
                  <a16:creationId xmlns:a16="http://schemas.microsoft.com/office/drawing/2014/main" id="{80CD19CE-C4FD-4E8B-8B2D-8585F9C8A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1728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63" name="Line 23">
              <a:extLst>
                <a:ext uri="{FF2B5EF4-FFF2-40B4-BE49-F238E27FC236}">
                  <a16:creationId xmlns:a16="http://schemas.microsoft.com/office/drawing/2014/main" id="{57995030-4327-4BB0-AE99-A9D8CE71D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1496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64" name="Line 24">
              <a:extLst>
                <a:ext uri="{FF2B5EF4-FFF2-40B4-BE49-F238E27FC236}">
                  <a16:creationId xmlns:a16="http://schemas.microsoft.com/office/drawing/2014/main" id="{64A18FF6-78A8-4C3D-949E-0BAF5F0ECE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1288"/>
              <a:ext cx="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24591" name="Line 26">
            <a:extLst>
              <a:ext uri="{FF2B5EF4-FFF2-40B4-BE49-F238E27FC236}">
                <a16:creationId xmlns:a16="http://schemas.microsoft.com/office/drawing/2014/main" id="{1994469E-3093-410F-9D13-D7646ED332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2260" y="4349862"/>
            <a:ext cx="322301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92" name="Line 27">
            <a:extLst>
              <a:ext uri="{FF2B5EF4-FFF2-40B4-BE49-F238E27FC236}">
                <a16:creationId xmlns:a16="http://schemas.microsoft.com/office/drawing/2014/main" id="{799C68A9-080F-4297-9540-1EEA782793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2843" y="4277163"/>
            <a:ext cx="6058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93" name="Line 28">
            <a:extLst>
              <a:ext uri="{FF2B5EF4-FFF2-40B4-BE49-F238E27FC236}">
                <a16:creationId xmlns:a16="http://schemas.microsoft.com/office/drawing/2014/main" id="{5197DD90-EBCA-4E79-9B3A-945C6E24C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4807" y="4349862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94" name="Line 29">
            <a:extLst>
              <a:ext uri="{FF2B5EF4-FFF2-40B4-BE49-F238E27FC236}">
                <a16:creationId xmlns:a16="http://schemas.microsoft.com/office/drawing/2014/main" id="{FE0E15DD-F8E9-4125-955F-32877BF6E1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8306" y="4361979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95" name="Line 30">
            <a:extLst>
              <a:ext uri="{FF2B5EF4-FFF2-40B4-BE49-F238E27FC236}">
                <a16:creationId xmlns:a16="http://schemas.microsoft.com/office/drawing/2014/main" id="{7807B43E-E722-480B-8CB3-BE5A11DD4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9687" y="4361979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96" name="Line 31">
            <a:extLst>
              <a:ext uri="{FF2B5EF4-FFF2-40B4-BE49-F238E27FC236}">
                <a16:creationId xmlns:a16="http://schemas.microsoft.com/office/drawing/2014/main" id="{168980F3-0C5D-49DD-B839-1990858CD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1069" y="4361979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97" name="Line 32">
            <a:extLst>
              <a:ext uri="{FF2B5EF4-FFF2-40B4-BE49-F238E27FC236}">
                <a16:creationId xmlns:a16="http://schemas.microsoft.com/office/drawing/2014/main" id="{4B22D1F7-51A2-4233-B30D-AB4DA31DB5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2451" y="4361979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98" name="Line 33">
            <a:extLst>
              <a:ext uri="{FF2B5EF4-FFF2-40B4-BE49-F238E27FC236}">
                <a16:creationId xmlns:a16="http://schemas.microsoft.com/office/drawing/2014/main" id="{2E3E748E-8ED2-4A53-B19F-ECE4A50E93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3832" y="4361979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99" name="Line 34">
            <a:extLst>
              <a:ext uri="{FF2B5EF4-FFF2-40B4-BE49-F238E27FC236}">
                <a16:creationId xmlns:a16="http://schemas.microsoft.com/office/drawing/2014/main" id="{9686B965-723F-4B19-910C-BAEA28DE3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75214" y="4361979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00" name="Freeform 35">
            <a:extLst>
              <a:ext uri="{FF2B5EF4-FFF2-40B4-BE49-F238E27FC236}">
                <a16:creationId xmlns:a16="http://schemas.microsoft.com/office/drawing/2014/main" id="{1D6FB9D0-547B-4424-84FC-DDE0E69BEE8A}"/>
              </a:ext>
            </a:extLst>
          </p:cNvPr>
          <p:cNvSpPr>
            <a:spLocks/>
          </p:cNvSpPr>
          <p:nvPr/>
        </p:nvSpPr>
        <p:spPr bwMode="auto">
          <a:xfrm>
            <a:off x="2503426" y="1890191"/>
            <a:ext cx="2509653" cy="2436953"/>
          </a:xfrm>
          <a:custGeom>
            <a:avLst/>
            <a:gdLst>
              <a:gd name="T0" fmla="*/ 2147483647 w 1657"/>
              <a:gd name="T1" fmla="*/ 2147483647 h 1609"/>
              <a:gd name="T2" fmla="*/ 2147483647 w 1657"/>
              <a:gd name="T3" fmla="*/ 2147483647 h 1609"/>
              <a:gd name="T4" fmla="*/ 2147483647 w 1657"/>
              <a:gd name="T5" fmla="*/ 2147483647 h 1609"/>
              <a:gd name="T6" fmla="*/ 2147483647 w 1657"/>
              <a:gd name="T7" fmla="*/ 2147483647 h 1609"/>
              <a:gd name="T8" fmla="*/ 2147483647 w 1657"/>
              <a:gd name="T9" fmla="*/ 2147483647 h 1609"/>
              <a:gd name="T10" fmla="*/ 2147483647 w 1657"/>
              <a:gd name="T11" fmla="*/ 2147483647 h 1609"/>
              <a:gd name="T12" fmla="*/ 2147483647 w 1657"/>
              <a:gd name="T13" fmla="*/ 2147483647 h 1609"/>
              <a:gd name="T14" fmla="*/ 2147483647 w 1657"/>
              <a:gd name="T15" fmla="*/ 2147483647 h 1609"/>
              <a:gd name="T16" fmla="*/ 2147483647 w 1657"/>
              <a:gd name="T17" fmla="*/ 2147483647 h 1609"/>
              <a:gd name="T18" fmla="*/ 2147483647 w 1657"/>
              <a:gd name="T19" fmla="*/ 2147483647 h 1609"/>
              <a:gd name="T20" fmla="*/ 2147483647 w 1657"/>
              <a:gd name="T21" fmla="*/ 0 h 1609"/>
              <a:gd name="T22" fmla="*/ 2147483647 w 1657"/>
              <a:gd name="T23" fmla="*/ 2147483647 h 1609"/>
              <a:gd name="T24" fmla="*/ 2147483647 w 1657"/>
              <a:gd name="T25" fmla="*/ 2147483647 h 1609"/>
              <a:gd name="T26" fmla="*/ 2147483647 w 1657"/>
              <a:gd name="T27" fmla="*/ 2147483647 h 1609"/>
              <a:gd name="T28" fmla="*/ 2147483647 w 1657"/>
              <a:gd name="T29" fmla="*/ 2147483647 h 1609"/>
              <a:gd name="T30" fmla="*/ 2147483647 w 1657"/>
              <a:gd name="T31" fmla="*/ 2147483647 h 1609"/>
              <a:gd name="T32" fmla="*/ 2147483647 w 1657"/>
              <a:gd name="T33" fmla="*/ 2147483647 h 1609"/>
              <a:gd name="T34" fmla="*/ 2147483647 w 1657"/>
              <a:gd name="T35" fmla="*/ 2147483647 h 1609"/>
              <a:gd name="T36" fmla="*/ 2147483647 w 1657"/>
              <a:gd name="T37" fmla="*/ 2147483647 h 1609"/>
              <a:gd name="T38" fmla="*/ 2147483647 w 1657"/>
              <a:gd name="T39" fmla="*/ 2147483647 h 1609"/>
              <a:gd name="T40" fmla="*/ 2147483647 w 1657"/>
              <a:gd name="T41" fmla="*/ 2147483647 h 1609"/>
              <a:gd name="T42" fmla="*/ 2147483647 w 1657"/>
              <a:gd name="T43" fmla="*/ 2147483647 h 1609"/>
              <a:gd name="T44" fmla="*/ 2147483647 w 1657"/>
              <a:gd name="T45" fmla="*/ 2147483647 h 1609"/>
              <a:gd name="T46" fmla="*/ 2147483647 w 1657"/>
              <a:gd name="T47" fmla="*/ 2147483647 h 1609"/>
              <a:gd name="T48" fmla="*/ 2147483647 w 1657"/>
              <a:gd name="T49" fmla="*/ 2147483647 h 1609"/>
              <a:gd name="T50" fmla="*/ 2147483647 w 1657"/>
              <a:gd name="T51" fmla="*/ 2147483647 h 1609"/>
              <a:gd name="T52" fmla="*/ 2147483647 w 1657"/>
              <a:gd name="T53" fmla="*/ 2147483647 h 1609"/>
              <a:gd name="T54" fmla="*/ 2147483647 w 1657"/>
              <a:gd name="T55" fmla="*/ 2147483647 h 1609"/>
              <a:gd name="T56" fmla="*/ 2147483647 w 1657"/>
              <a:gd name="T57" fmla="*/ 2147483647 h 1609"/>
              <a:gd name="T58" fmla="*/ 2147483647 w 1657"/>
              <a:gd name="T59" fmla="*/ 2147483647 h 1609"/>
              <a:gd name="T60" fmla="*/ 2147483647 w 1657"/>
              <a:gd name="T61" fmla="*/ 2147483647 h 1609"/>
              <a:gd name="T62" fmla="*/ 2147483647 w 1657"/>
              <a:gd name="T63" fmla="*/ 2147483647 h 1609"/>
              <a:gd name="T64" fmla="*/ 2147483647 w 1657"/>
              <a:gd name="T65" fmla="*/ 2147483647 h 1609"/>
              <a:gd name="T66" fmla="*/ 2147483647 w 1657"/>
              <a:gd name="T67" fmla="*/ 2147483647 h 1609"/>
              <a:gd name="T68" fmla="*/ 2147483647 w 1657"/>
              <a:gd name="T69" fmla="*/ 2147483647 h 1609"/>
              <a:gd name="T70" fmla="*/ 2147483647 w 1657"/>
              <a:gd name="T71" fmla="*/ 2147483647 h 1609"/>
              <a:gd name="T72" fmla="*/ 2147483647 w 1657"/>
              <a:gd name="T73" fmla="*/ 2147483647 h 16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657"/>
              <a:gd name="T112" fmla="*/ 0 h 1609"/>
              <a:gd name="T113" fmla="*/ 1657 w 1657"/>
              <a:gd name="T114" fmla="*/ 1609 h 160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657" h="1609">
                <a:moveTo>
                  <a:pt x="0" y="1528"/>
                </a:moveTo>
                <a:lnTo>
                  <a:pt x="8" y="1408"/>
                </a:lnTo>
                <a:lnTo>
                  <a:pt x="24" y="1464"/>
                </a:lnTo>
                <a:lnTo>
                  <a:pt x="32" y="1488"/>
                </a:lnTo>
                <a:lnTo>
                  <a:pt x="64" y="1448"/>
                </a:lnTo>
                <a:lnTo>
                  <a:pt x="64" y="1488"/>
                </a:lnTo>
                <a:lnTo>
                  <a:pt x="72" y="1488"/>
                </a:lnTo>
                <a:lnTo>
                  <a:pt x="80" y="1488"/>
                </a:lnTo>
                <a:lnTo>
                  <a:pt x="88" y="1544"/>
                </a:lnTo>
                <a:lnTo>
                  <a:pt x="136" y="1496"/>
                </a:lnTo>
                <a:lnTo>
                  <a:pt x="144" y="1528"/>
                </a:lnTo>
                <a:lnTo>
                  <a:pt x="192" y="1568"/>
                </a:lnTo>
                <a:lnTo>
                  <a:pt x="216" y="1504"/>
                </a:lnTo>
                <a:lnTo>
                  <a:pt x="248" y="1472"/>
                </a:lnTo>
                <a:lnTo>
                  <a:pt x="272" y="1480"/>
                </a:lnTo>
                <a:lnTo>
                  <a:pt x="288" y="1472"/>
                </a:lnTo>
                <a:lnTo>
                  <a:pt x="320" y="1552"/>
                </a:lnTo>
                <a:lnTo>
                  <a:pt x="352" y="1216"/>
                </a:lnTo>
                <a:lnTo>
                  <a:pt x="376" y="1080"/>
                </a:lnTo>
                <a:lnTo>
                  <a:pt x="392" y="736"/>
                </a:lnTo>
                <a:lnTo>
                  <a:pt x="400" y="536"/>
                </a:lnTo>
                <a:lnTo>
                  <a:pt x="440" y="0"/>
                </a:lnTo>
                <a:lnTo>
                  <a:pt x="464" y="1248"/>
                </a:lnTo>
                <a:lnTo>
                  <a:pt x="480" y="1464"/>
                </a:lnTo>
                <a:lnTo>
                  <a:pt x="504" y="1432"/>
                </a:lnTo>
                <a:lnTo>
                  <a:pt x="520" y="1488"/>
                </a:lnTo>
                <a:lnTo>
                  <a:pt x="552" y="1472"/>
                </a:lnTo>
                <a:lnTo>
                  <a:pt x="568" y="1592"/>
                </a:lnTo>
                <a:lnTo>
                  <a:pt x="592" y="1568"/>
                </a:lnTo>
                <a:lnTo>
                  <a:pt x="608" y="1504"/>
                </a:lnTo>
                <a:lnTo>
                  <a:pt x="624" y="1576"/>
                </a:lnTo>
                <a:lnTo>
                  <a:pt x="664" y="1480"/>
                </a:lnTo>
                <a:lnTo>
                  <a:pt x="672" y="1544"/>
                </a:lnTo>
                <a:lnTo>
                  <a:pt x="712" y="1552"/>
                </a:lnTo>
                <a:lnTo>
                  <a:pt x="736" y="1576"/>
                </a:lnTo>
                <a:lnTo>
                  <a:pt x="752" y="1552"/>
                </a:lnTo>
                <a:lnTo>
                  <a:pt x="768" y="1472"/>
                </a:lnTo>
                <a:lnTo>
                  <a:pt x="784" y="1544"/>
                </a:lnTo>
                <a:lnTo>
                  <a:pt x="832" y="1560"/>
                </a:lnTo>
                <a:lnTo>
                  <a:pt x="840" y="1608"/>
                </a:lnTo>
                <a:lnTo>
                  <a:pt x="864" y="1496"/>
                </a:lnTo>
                <a:lnTo>
                  <a:pt x="888" y="1568"/>
                </a:lnTo>
                <a:lnTo>
                  <a:pt x="880" y="1568"/>
                </a:lnTo>
                <a:lnTo>
                  <a:pt x="896" y="1600"/>
                </a:lnTo>
                <a:lnTo>
                  <a:pt x="920" y="1552"/>
                </a:lnTo>
                <a:lnTo>
                  <a:pt x="944" y="1568"/>
                </a:lnTo>
                <a:lnTo>
                  <a:pt x="1000" y="1560"/>
                </a:lnTo>
                <a:lnTo>
                  <a:pt x="1016" y="1584"/>
                </a:lnTo>
                <a:lnTo>
                  <a:pt x="1024" y="1576"/>
                </a:lnTo>
                <a:lnTo>
                  <a:pt x="1048" y="1504"/>
                </a:lnTo>
                <a:lnTo>
                  <a:pt x="1080" y="1544"/>
                </a:lnTo>
                <a:lnTo>
                  <a:pt x="1136" y="1544"/>
                </a:lnTo>
                <a:lnTo>
                  <a:pt x="1152" y="1576"/>
                </a:lnTo>
                <a:lnTo>
                  <a:pt x="1184" y="1568"/>
                </a:lnTo>
                <a:lnTo>
                  <a:pt x="1232" y="1584"/>
                </a:lnTo>
                <a:lnTo>
                  <a:pt x="1240" y="1576"/>
                </a:lnTo>
                <a:lnTo>
                  <a:pt x="1256" y="1608"/>
                </a:lnTo>
                <a:lnTo>
                  <a:pt x="1288" y="1552"/>
                </a:lnTo>
                <a:lnTo>
                  <a:pt x="1328" y="1560"/>
                </a:lnTo>
                <a:lnTo>
                  <a:pt x="1336" y="1584"/>
                </a:lnTo>
                <a:lnTo>
                  <a:pt x="1368" y="1552"/>
                </a:lnTo>
                <a:lnTo>
                  <a:pt x="1392" y="1600"/>
                </a:lnTo>
                <a:lnTo>
                  <a:pt x="1400" y="1600"/>
                </a:lnTo>
                <a:lnTo>
                  <a:pt x="1440" y="1552"/>
                </a:lnTo>
                <a:lnTo>
                  <a:pt x="1448" y="1552"/>
                </a:lnTo>
                <a:lnTo>
                  <a:pt x="1472" y="1560"/>
                </a:lnTo>
                <a:lnTo>
                  <a:pt x="1496" y="1544"/>
                </a:lnTo>
                <a:lnTo>
                  <a:pt x="1512" y="1520"/>
                </a:lnTo>
                <a:lnTo>
                  <a:pt x="1536" y="1520"/>
                </a:lnTo>
                <a:lnTo>
                  <a:pt x="1552" y="1560"/>
                </a:lnTo>
                <a:lnTo>
                  <a:pt x="1592" y="1528"/>
                </a:lnTo>
                <a:lnTo>
                  <a:pt x="1624" y="1504"/>
                </a:lnTo>
                <a:lnTo>
                  <a:pt x="1656" y="1504"/>
                </a:lnTo>
                <a:lnTo>
                  <a:pt x="1648" y="1504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01" name="Rectangle 36">
            <a:extLst>
              <a:ext uri="{FF2B5EF4-FFF2-40B4-BE49-F238E27FC236}">
                <a16:creationId xmlns:a16="http://schemas.microsoft.com/office/drawing/2014/main" id="{89D4687D-1C65-4931-85B8-79B04E5F5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875" y="4434678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4602" name="Rectangle 37">
            <a:extLst>
              <a:ext uri="{FF2B5EF4-FFF2-40B4-BE49-F238E27FC236}">
                <a16:creationId xmlns:a16="http://schemas.microsoft.com/office/drawing/2014/main" id="{10957B51-E208-4FE6-A523-322F585A2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90" y="4434678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4603" name="Rectangle 38">
            <a:extLst>
              <a:ext uri="{FF2B5EF4-FFF2-40B4-BE49-F238E27FC236}">
                <a16:creationId xmlns:a16="http://schemas.microsoft.com/office/drawing/2014/main" id="{7B7D2080-3EA8-482E-805D-04C1C18C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88" y="4434678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24604" name="Rectangle 39">
            <a:extLst>
              <a:ext uri="{FF2B5EF4-FFF2-40B4-BE49-F238E27FC236}">
                <a16:creationId xmlns:a16="http://schemas.microsoft.com/office/drawing/2014/main" id="{FDDD71F0-1B60-4C3D-964F-2EA162474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553" y="4434678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4605" name="Rectangle 40">
            <a:extLst>
              <a:ext uri="{FF2B5EF4-FFF2-40B4-BE49-F238E27FC236}">
                <a16:creationId xmlns:a16="http://schemas.microsoft.com/office/drawing/2014/main" id="{FED48EED-F929-4184-91A0-9286E182D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818" y="4434678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24606" name="Rectangle 41">
            <a:extLst>
              <a:ext uri="{FF2B5EF4-FFF2-40B4-BE49-F238E27FC236}">
                <a16:creationId xmlns:a16="http://schemas.microsoft.com/office/drawing/2014/main" id="{4DDA009B-E331-43F6-8B2F-C8C8665F3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083" y="4434678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24607" name="Rectangle 42">
            <a:extLst>
              <a:ext uri="{FF2B5EF4-FFF2-40B4-BE49-F238E27FC236}">
                <a16:creationId xmlns:a16="http://schemas.microsoft.com/office/drawing/2014/main" id="{65EF8623-1C66-4C6E-94F0-5E73D3015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814" y="4434678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35</a:t>
            </a:r>
          </a:p>
        </p:txBody>
      </p:sp>
      <p:sp>
        <p:nvSpPr>
          <p:cNvPr id="24608" name="Rectangle 43">
            <a:extLst>
              <a:ext uri="{FF2B5EF4-FFF2-40B4-BE49-F238E27FC236}">
                <a16:creationId xmlns:a16="http://schemas.microsoft.com/office/drawing/2014/main" id="{48CAB514-7C4A-4CB0-8ECA-F86FC31DD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761" y="3162435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24609" name="Rectangle 44">
            <a:extLst>
              <a:ext uri="{FF2B5EF4-FFF2-40B4-BE49-F238E27FC236}">
                <a16:creationId xmlns:a16="http://schemas.microsoft.com/office/drawing/2014/main" id="{7B0F0771-1622-4CFA-9528-414D1E2C3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761" y="2811053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4610" name="Rectangle 45">
            <a:extLst>
              <a:ext uri="{FF2B5EF4-FFF2-40B4-BE49-F238E27FC236}">
                <a16:creationId xmlns:a16="http://schemas.microsoft.com/office/drawing/2014/main" id="{2DF56C04-1501-4943-ADD8-77F8D76D2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2995" y="2459671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24611" name="Rectangle 46">
            <a:extLst>
              <a:ext uri="{FF2B5EF4-FFF2-40B4-BE49-F238E27FC236}">
                <a16:creationId xmlns:a16="http://schemas.microsoft.com/office/drawing/2014/main" id="{C2F55056-7E9A-453B-87D1-8406D4603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878" y="3513816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4612" name="Rectangle 47">
            <a:extLst>
              <a:ext uri="{FF2B5EF4-FFF2-40B4-BE49-F238E27FC236}">
                <a16:creationId xmlns:a16="http://schemas.microsoft.com/office/drawing/2014/main" id="{1E2A024B-8B54-4E9A-B4FC-50CC82465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044" y="3840965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4613" name="Rectangle 48">
            <a:extLst>
              <a:ext uri="{FF2B5EF4-FFF2-40B4-BE49-F238E27FC236}">
                <a16:creationId xmlns:a16="http://schemas.microsoft.com/office/drawing/2014/main" id="{E774F145-6005-4991-AB7F-68119E51F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761" y="2084057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24614" name="Rectangle 49">
            <a:extLst>
              <a:ext uri="{FF2B5EF4-FFF2-40B4-BE49-F238E27FC236}">
                <a16:creationId xmlns:a16="http://schemas.microsoft.com/office/drawing/2014/main" id="{C6FD5D2D-8168-4BBA-AF72-AC992553D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362" y="4386212"/>
            <a:ext cx="690647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Hz</a:t>
            </a:r>
          </a:p>
        </p:txBody>
      </p:sp>
      <p:sp>
        <p:nvSpPr>
          <p:cNvPr id="24615" name="Rectangle 50">
            <a:extLst>
              <a:ext uri="{FF2B5EF4-FFF2-40B4-BE49-F238E27FC236}">
                <a16:creationId xmlns:a16="http://schemas.microsoft.com/office/drawing/2014/main" id="{BCF98660-05F5-48EB-BB44-245CCEF38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860" y="4265046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24616" name="Rectangle 51">
            <a:extLst>
              <a:ext uri="{FF2B5EF4-FFF2-40B4-BE49-F238E27FC236}">
                <a16:creationId xmlns:a16="http://schemas.microsoft.com/office/drawing/2014/main" id="{0CB7E05C-2B90-4A4B-B86D-B992E313E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546" y="4967809"/>
            <a:ext cx="4955693" cy="100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00" b="1" dirty="0" err="1">
                <a:solidFill>
                  <a:srgbClr val="000000"/>
                </a:solidFill>
              </a:rPr>
              <a:t>Soggetto</a:t>
            </a:r>
            <a:r>
              <a:rPr lang="en-GB" altLang="it-IT" sz="2800" b="1" dirty="0">
                <a:solidFill>
                  <a:srgbClr val="000000"/>
                </a:solidFill>
              </a:rPr>
              <a:t> </a:t>
            </a:r>
            <a:r>
              <a:rPr lang="en-GB" altLang="it-IT" sz="2800" b="1" dirty="0" err="1">
                <a:solidFill>
                  <a:srgbClr val="000000"/>
                </a:solidFill>
              </a:rPr>
              <a:t>normale</a:t>
            </a:r>
            <a:r>
              <a:rPr lang="en-GB" altLang="it-IT" sz="2800" b="1" dirty="0">
                <a:solidFill>
                  <a:srgbClr val="000000"/>
                </a:solidFill>
              </a:rPr>
              <a:t> a </a:t>
            </a:r>
            <a:r>
              <a:rPr lang="en-GB" altLang="it-IT" sz="2800" b="1" dirty="0" err="1">
                <a:solidFill>
                  <a:srgbClr val="000000"/>
                </a:solidFill>
              </a:rPr>
              <a:t>occhi</a:t>
            </a:r>
            <a:r>
              <a:rPr lang="en-GB" altLang="it-IT" sz="2800" b="1" dirty="0">
                <a:solidFill>
                  <a:srgbClr val="000000"/>
                </a:solidFill>
              </a:rPr>
              <a:t>  </a:t>
            </a:r>
            <a:r>
              <a:rPr lang="en-GB" altLang="it-IT" sz="2800" b="1" dirty="0" err="1">
                <a:solidFill>
                  <a:srgbClr val="FF0000"/>
                </a:solidFill>
              </a:rPr>
              <a:t>chiusi</a:t>
            </a:r>
            <a:endParaRPr lang="en-GB" altLang="it-IT" sz="2800" b="1" dirty="0">
              <a:solidFill>
                <a:srgbClr val="FF0000"/>
              </a:solidFill>
            </a:endParaRPr>
          </a:p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00" b="1" dirty="0"/>
              <a:t>(</a:t>
            </a:r>
            <a:r>
              <a:rPr lang="en-GB" altLang="it-IT" sz="2800" b="1" dirty="0" err="1"/>
              <a:t>spettro</a:t>
            </a:r>
            <a:r>
              <a:rPr lang="en-GB" altLang="it-IT" sz="2800" b="1" dirty="0"/>
              <a:t> di </a:t>
            </a:r>
            <a:r>
              <a:rPr lang="en-GB" altLang="it-IT" sz="2800" b="1" dirty="0" err="1"/>
              <a:t>potenza</a:t>
            </a:r>
            <a:r>
              <a:rPr lang="en-GB" altLang="it-IT" sz="2800" b="1" dirty="0"/>
              <a:t> )</a:t>
            </a:r>
            <a:r>
              <a:rPr lang="en-GB" altLang="it-IT" sz="2800" b="1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617" name="Rectangle 53">
            <a:extLst>
              <a:ext uri="{FF2B5EF4-FFF2-40B4-BE49-F238E27FC236}">
                <a16:creationId xmlns:a16="http://schemas.microsoft.com/office/drawing/2014/main" id="{1F46A833-8B8E-4985-97D7-9C85F8C13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662" y="3865198"/>
            <a:ext cx="533131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</a:p>
        </p:txBody>
      </p:sp>
      <p:grpSp>
        <p:nvGrpSpPr>
          <p:cNvPr id="24618" name="Group 58">
            <a:extLst>
              <a:ext uri="{FF2B5EF4-FFF2-40B4-BE49-F238E27FC236}">
                <a16:creationId xmlns:a16="http://schemas.microsoft.com/office/drawing/2014/main" id="{570F8CCB-A20B-46E1-984F-493F7C84E087}"/>
              </a:ext>
            </a:extLst>
          </p:cNvPr>
          <p:cNvGrpSpPr>
            <a:grpSpLocks/>
          </p:cNvGrpSpPr>
          <p:nvPr/>
        </p:nvGrpSpPr>
        <p:grpSpPr bwMode="auto">
          <a:xfrm>
            <a:off x="1752196" y="1272244"/>
            <a:ext cx="945095" cy="908746"/>
            <a:chOff x="136" y="840"/>
            <a:chExt cx="624" cy="600"/>
          </a:xfrm>
        </p:grpSpPr>
        <p:sp>
          <p:nvSpPr>
            <p:cNvPr id="24653" name="Rectangle 54">
              <a:extLst>
                <a:ext uri="{FF2B5EF4-FFF2-40B4-BE49-F238E27FC236}">
                  <a16:creationId xmlns:a16="http://schemas.microsoft.com/office/drawing/2014/main" id="{355DF6FF-9115-45AE-91C2-132EDC6BC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" y="840"/>
              <a:ext cx="44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GB" altLang="it-IT" sz="2290" b="1">
                  <a:solidFill>
                    <a:srgbClr val="000000"/>
                  </a:solidFill>
                  <a:latin typeface="Book Antiqua" panose="02040602050305030304" pitchFamily="18" charset="0"/>
                </a:rPr>
                <a:t>V</a:t>
              </a:r>
            </a:p>
          </p:txBody>
        </p:sp>
        <p:sp>
          <p:nvSpPr>
            <p:cNvPr id="24654" name="Rectangle 55">
              <a:extLst>
                <a:ext uri="{FF2B5EF4-FFF2-40B4-BE49-F238E27FC236}">
                  <a16:creationId xmlns:a16="http://schemas.microsoft.com/office/drawing/2014/main" id="{C0DD8C86-001B-4239-AE3B-AF230A445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" y="1136"/>
              <a:ext cx="456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  <a:latin typeface="Book Antiqua" panose="02040602050305030304" pitchFamily="18" charset="0"/>
                </a:rPr>
                <a:t>Hz</a:t>
              </a:r>
            </a:p>
          </p:txBody>
        </p:sp>
        <p:sp>
          <p:nvSpPr>
            <p:cNvPr id="24655" name="Line 56">
              <a:extLst>
                <a:ext uri="{FF2B5EF4-FFF2-40B4-BE49-F238E27FC236}">
                  <a16:creationId xmlns:a16="http://schemas.microsoft.com/office/drawing/2014/main" id="{386038EA-FA4C-49B2-8C0D-BFEC3D181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" y="1152"/>
              <a:ext cx="3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56" name="Rectangle 57">
              <a:extLst>
                <a:ext uri="{FF2B5EF4-FFF2-40B4-BE49-F238E27FC236}">
                  <a16:creationId xmlns:a16="http://schemas.microsoft.com/office/drawing/2014/main" id="{A9FC0A3B-CBC7-493C-904A-87E11AB14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840"/>
              <a:ext cx="3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baseline="3000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4619" name="Rectangle 59">
            <a:extLst>
              <a:ext uri="{FF2B5EF4-FFF2-40B4-BE49-F238E27FC236}">
                <a16:creationId xmlns:a16="http://schemas.microsoft.com/office/drawing/2014/main" id="{D7574474-1521-4EC3-B020-3E6B289A2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542" y="1599392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Book Antiqua" panose="02040602050305030304" pitchFamily="18" charset="0"/>
              </a:rPr>
              <a:t>V</a:t>
            </a:r>
          </a:p>
        </p:txBody>
      </p:sp>
      <p:sp>
        <p:nvSpPr>
          <p:cNvPr id="24620" name="Freeform 60">
            <a:extLst>
              <a:ext uri="{FF2B5EF4-FFF2-40B4-BE49-F238E27FC236}">
                <a16:creationId xmlns:a16="http://schemas.microsoft.com/office/drawing/2014/main" id="{E53AC338-8EBB-46E4-BBE5-200C441B51F6}"/>
              </a:ext>
            </a:extLst>
          </p:cNvPr>
          <p:cNvSpPr>
            <a:spLocks/>
          </p:cNvSpPr>
          <p:nvPr/>
        </p:nvSpPr>
        <p:spPr bwMode="auto">
          <a:xfrm>
            <a:off x="6659422" y="3210901"/>
            <a:ext cx="2546003" cy="304430"/>
          </a:xfrm>
          <a:custGeom>
            <a:avLst/>
            <a:gdLst>
              <a:gd name="T0" fmla="*/ 0 w 1681"/>
              <a:gd name="T1" fmla="*/ 2147483647 h 201"/>
              <a:gd name="T2" fmla="*/ 2147483647 w 1681"/>
              <a:gd name="T3" fmla="*/ 2147483647 h 201"/>
              <a:gd name="T4" fmla="*/ 2147483647 w 1681"/>
              <a:gd name="T5" fmla="*/ 2147483647 h 201"/>
              <a:gd name="T6" fmla="*/ 2147483647 w 1681"/>
              <a:gd name="T7" fmla="*/ 2147483647 h 201"/>
              <a:gd name="T8" fmla="*/ 2147483647 w 1681"/>
              <a:gd name="T9" fmla="*/ 0 h 201"/>
              <a:gd name="T10" fmla="*/ 2147483647 w 1681"/>
              <a:gd name="T11" fmla="*/ 2147483647 h 201"/>
              <a:gd name="T12" fmla="*/ 2147483647 w 1681"/>
              <a:gd name="T13" fmla="*/ 2147483647 h 201"/>
              <a:gd name="T14" fmla="*/ 2147483647 w 1681"/>
              <a:gd name="T15" fmla="*/ 2147483647 h 201"/>
              <a:gd name="T16" fmla="*/ 2147483647 w 1681"/>
              <a:gd name="T17" fmla="*/ 2147483647 h 201"/>
              <a:gd name="T18" fmla="*/ 2147483647 w 1681"/>
              <a:gd name="T19" fmla="*/ 2147483647 h 201"/>
              <a:gd name="T20" fmla="*/ 2147483647 w 1681"/>
              <a:gd name="T21" fmla="*/ 2147483647 h 201"/>
              <a:gd name="T22" fmla="*/ 2147483647 w 1681"/>
              <a:gd name="T23" fmla="*/ 2147483647 h 201"/>
              <a:gd name="T24" fmla="*/ 2147483647 w 1681"/>
              <a:gd name="T25" fmla="*/ 2147483647 h 201"/>
              <a:gd name="T26" fmla="*/ 2147483647 w 1681"/>
              <a:gd name="T27" fmla="*/ 2147483647 h 201"/>
              <a:gd name="T28" fmla="*/ 2147483647 w 1681"/>
              <a:gd name="T29" fmla="*/ 2147483647 h 201"/>
              <a:gd name="T30" fmla="*/ 2147483647 w 1681"/>
              <a:gd name="T31" fmla="*/ 2147483647 h 201"/>
              <a:gd name="T32" fmla="*/ 2147483647 w 1681"/>
              <a:gd name="T33" fmla="*/ 2147483647 h 201"/>
              <a:gd name="T34" fmla="*/ 2147483647 w 1681"/>
              <a:gd name="T35" fmla="*/ 2147483647 h 201"/>
              <a:gd name="T36" fmla="*/ 2147483647 w 1681"/>
              <a:gd name="T37" fmla="*/ 2147483647 h 201"/>
              <a:gd name="T38" fmla="*/ 2147483647 w 1681"/>
              <a:gd name="T39" fmla="*/ 2147483647 h 201"/>
              <a:gd name="T40" fmla="*/ 2147483647 w 1681"/>
              <a:gd name="T41" fmla="*/ 2147483647 h 201"/>
              <a:gd name="T42" fmla="*/ 2147483647 w 1681"/>
              <a:gd name="T43" fmla="*/ 2147483647 h 201"/>
              <a:gd name="T44" fmla="*/ 2147483647 w 1681"/>
              <a:gd name="T45" fmla="*/ 2147483647 h 201"/>
              <a:gd name="T46" fmla="*/ 2147483647 w 1681"/>
              <a:gd name="T47" fmla="*/ 2147483647 h 201"/>
              <a:gd name="T48" fmla="*/ 2147483647 w 1681"/>
              <a:gd name="T49" fmla="*/ 2147483647 h 201"/>
              <a:gd name="T50" fmla="*/ 2147483647 w 1681"/>
              <a:gd name="T51" fmla="*/ 2147483647 h 201"/>
              <a:gd name="T52" fmla="*/ 2147483647 w 1681"/>
              <a:gd name="T53" fmla="*/ 2147483647 h 201"/>
              <a:gd name="T54" fmla="*/ 2147483647 w 1681"/>
              <a:gd name="T55" fmla="*/ 2147483647 h 201"/>
              <a:gd name="T56" fmla="*/ 2147483647 w 1681"/>
              <a:gd name="T57" fmla="*/ 2147483647 h 201"/>
              <a:gd name="T58" fmla="*/ 2147483647 w 1681"/>
              <a:gd name="T59" fmla="*/ 2147483647 h 201"/>
              <a:gd name="T60" fmla="*/ 2147483647 w 1681"/>
              <a:gd name="T61" fmla="*/ 2147483647 h 201"/>
              <a:gd name="T62" fmla="*/ 2147483647 w 1681"/>
              <a:gd name="T63" fmla="*/ 2147483647 h 201"/>
              <a:gd name="T64" fmla="*/ 2147483647 w 1681"/>
              <a:gd name="T65" fmla="*/ 2147483647 h 201"/>
              <a:gd name="T66" fmla="*/ 2147483647 w 1681"/>
              <a:gd name="T67" fmla="*/ 2147483647 h 201"/>
              <a:gd name="T68" fmla="*/ 2147483647 w 1681"/>
              <a:gd name="T69" fmla="*/ 2147483647 h 201"/>
              <a:gd name="T70" fmla="*/ 2147483647 w 1681"/>
              <a:gd name="T71" fmla="*/ 2147483647 h 201"/>
              <a:gd name="T72" fmla="*/ 2147483647 w 1681"/>
              <a:gd name="T73" fmla="*/ 2147483647 h 201"/>
              <a:gd name="T74" fmla="*/ 2147483647 w 1681"/>
              <a:gd name="T75" fmla="*/ 2147483647 h 201"/>
              <a:gd name="T76" fmla="*/ 2147483647 w 1681"/>
              <a:gd name="T77" fmla="*/ 2147483647 h 201"/>
              <a:gd name="T78" fmla="*/ 2147483647 w 1681"/>
              <a:gd name="T79" fmla="*/ 2147483647 h 201"/>
              <a:gd name="T80" fmla="*/ 2147483647 w 1681"/>
              <a:gd name="T81" fmla="*/ 2147483647 h 201"/>
              <a:gd name="T82" fmla="*/ 2147483647 w 1681"/>
              <a:gd name="T83" fmla="*/ 2147483647 h 201"/>
              <a:gd name="T84" fmla="*/ 2147483647 w 1681"/>
              <a:gd name="T85" fmla="*/ 2147483647 h 201"/>
              <a:gd name="T86" fmla="*/ 2147483647 w 1681"/>
              <a:gd name="T87" fmla="*/ 2147483647 h 201"/>
              <a:gd name="T88" fmla="*/ 2147483647 w 1681"/>
              <a:gd name="T89" fmla="*/ 2147483647 h 201"/>
              <a:gd name="T90" fmla="*/ 2147483647 w 1681"/>
              <a:gd name="T91" fmla="*/ 2147483647 h 201"/>
              <a:gd name="T92" fmla="*/ 2147483647 w 1681"/>
              <a:gd name="T93" fmla="*/ 2147483647 h 201"/>
              <a:gd name="T94" fmla="*/ 2147483647 w 1681"/>
              <a:gd name="T95" fmla="*/ 2147483647 h 201"/>
              <a:gd name="T96" fmla="*/ 2147483647 w 1681"/>
              <a:gd name="T97" fmla="*/ 2147483647 h 201"/>
              <a:gd name="T98" fmla="*/ 2147483647 w 1681"/>
              <a:gd name="T99" fmla="*/ 2147483647 h 201"/>
              <a:gd name="T100" fmla="*/ 2147483647 w 1681"/>
              <a:gd name="T101" fmla="*/ 2147483647 h 201"/>
              <a:gd name="T102" fmla="*/ 2147483647 w 1681"/>
              <a:gd name="T103" fmla="*/ 2147483647 h 201"/>
              <a:gd name="T104" fmla="*/ 2147483647 w 1681"/>
              <a:gd name="T105" fmla="*/ 2147483647 h 201"/>
              <a:gd name="T106" fmla="*/ 2147483647 w 1681"/>
              <a:gd name="T107" fmla="*/ 2147483647 h 201"/>
              <a:gd name="T108" fmla="*/ 2147483647 w 1681"/>
              <a:gd name="T109" fmla="*/ 2147483647 h 201"/>
              <a:gd name="T110" fmla="*/ 2147483647 w 1681"/>
              <a:gd name="T111" fmla="*/ 2147483647 h 201"/>
              <a:gd name="T112" fmla="*/ 2147483647 w 1681"/>
              <a:gd name="T113" fmla="*/ 2147483647 h 201"/>
              <a:gd name="T114" fmla="*/ 2147483647 w 1681"/>
              <a:gd name="T115" fmla="*/ 2147483647 h 201"/>
              <a:gd name="T116" fmla="*/ 2147483647 w 1681"/>
              <a:gd name="T117" fmla="*/ 2147483647 h 201"/>
              <a:gd name="T118" fmla="*/ 2147483647 w 1681"/>
              <a:gd name="T119" fmla="*/ 2147483647 h 201"/>
              <a:gd name="T120" fmla="*/ 2147483647 w 1681"/>
              <a:gd name="T121" fmla="*/ 2147483647 h 201"/>
              <a:gd name="T122" fmla="*/ 2147483647 w 1681"/>
              <a:gd name="T123" fmla="*/ 2147483647 h 20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81"/>
              <a:gd name="T187" fmla="*/ 0 h 201"/>
              <a:gd name="T188" fmla="*/ 1681 w 1681"/>
              <a:gd name="T189" fmla="*/ 201 h 20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81" h="201">
                <a:moveTo>
                  <a:pt x="0" y="112"/>
                </a:moveTo>
                <a:lnTo>
                  <a:pt x="24" y="16"/>
                </a:lnTo>
                <a:lnTo>
                  <a:pt x="40" y="96"/>
                </a:lnTo>
                <a:lnTo>
                  <a:pt x="48" y="96"/>
                </a:lnTo>
                <a:lnTo>
                  <a:pt x="72" y="0"/>
                </a:lnTo>
                <a:lnTo>
                  <a:pt x="88" y="104"/>
                </a:lnTo>
                <a:lnTo>
                  <a:pt x="96" y="168"/>
                </a:lnTo>
                <a:lnTo>
                  <a:pt x="120" y="184"/>
                </a:lnTo>
                <a:lnTo>
                  <a:pt x="144" y="96"/>
                </a:lnTo>
                <a:lnTo>
                  <a:pt x="176" y="120"/>
                </a:lnTo>
                <a:lnTo>
                  <a:pt x="200" y="120"/>
                </a:lnTo>
                <a:lnTo>
                  <a:pt x="224" y="104"/>
                </a:lnTo>
                <a:lnTo>
                  <a:pt x="240" y="112"/>
                </a:lnTo>
                <a:lnTo>
                  <a:pt x="256" y="144"/>
                </a:lnTo>
                <a:lnTo>
                  <a:pt x="272" y="144"/>
                </a:lnTo>
                <a:lnTo>
                  <a:pt x="304" y="96"/>
                </a:lnTo>
                <a:lnTo>
                  <a:pt x="336" y="120"/>
                </a:lnTo>
                <a:lnTo>
                  <a:pt x="352" y="104"/>
                </a:lnTo>
                <a:lnTo>
                  <a:pt x="392" y="120"/>
                </a:lnTo>
                <a:lnTo>
                  <a:pt x="424" y="120"/>
                </a:lnTo>
                <a:lnTo>
                  <a:pt x="448" y="72"/>
                </a:lnTo>
                <a:lnTo>
                  <a:pt x="472" y="128"/>
                </a:lnTo>
                <a:lnTo>
                  <a:pt x="520" y="72"/>
                </a:lnTo>
                <a:lnTo>
                  <a:pt x="544" y="144"/>
                </a:lnTo>
                <a:lnTo>
                  <a:pt x="568" y="120"/>
                </a:lnTo>
                <a:lnTo>
                  <a:pt x="576" y="144"/>
                </a:lnTo>
                <a:lnTo>
                  <a:pt x="648" y="184"/>
                </a:lnTo>
                <a:lnTo>
                  <a:pt x="672" y="80"/>
                </a:lnTo>
                <a:lnTo>
                  <a:pt x="696" y="184"/>
                </a:lnTo>
                <a:lnTo>
                  <a:pt x="696" y="176"/>
                </a:lnTo>
                <a:lnTo>
                  <a:pt x="728" y="152"/>
                </a:lnTo>
                <a:lnTo>
                  <a:pt x="752" y="144"/>
                </a:lnTo>
                <a:lnTo>
                  <a:pt x="752" y="136"/>
                </a:lnTo>
                <a:lnTo>
                  <a:pt x="784" y="72"/>
                </a:lnTo>
                <a:lnTo>
                  <a:pt x="832" y="168"/>
                </a:lnTo>
                <a:lnTo>
                  <a:pt x="880" y="152"/>
                </a:lnTo>
                <a:lnTo>
                  <a:pt x="904" y="200"/>
                </a:lnTo>
                <a:lnTo>
                  <a:pt x="936" y="152"/>
                </a:lnTo>
                <a:lnTo>
                  <a:pt x="952" y="168"/>
                </a:lnTo>
                <a:lnTo>
                  <a:pt x="984" y="160"/>
                </a:lnTo>
                <a:lnTo>
                  <a:pt x="1016" y="192"/>
                </a:lnTo>
                <a:lnTo>
                  <a:pt x="1080" y="96"/>
                </a:lnTo>
                <a:lnTo>
                  <a:pt x="1096" y="120"/>
                </a:lnTo>
                <a:lnTo>
                  <a:pt x="1104" y="184"/>
                </a:lnTo>
                <a:lnTo>
                  <a:pt x="1152" y="120"/>
                </a:lnTo>
                <a:lnTo>
                  <a:pt x="1176" y="184"/>
                </a:lnTo>
                <a:lnTo>
                  <a:pt x="1272" y="184"/>
                </a:lnTo>
                <a:lnTo>
                  <a:pt x="1304" y="160"/>
                </a:lnTo>
                <a:lnTo>
                  <a:pt x="1320" y="184"/>
                </a:lnTo>
                <a:lnTo>
                  <a:pt x="1344" y="176"/>
                </a:lnTo>
                <a:lnTo>
                  <a:pt x="1352" y="144"/>
                </a:lnTo>
                <a:lnTo>
                  <a:pt x="1408" y="152"/>
                </a:lnTo>
                <a:lnTo>
                  <a:pt x="1416" y="152"/>
                </a:lnTo>
                <a:lnTo>
                  <a:pt x="1440" y="168"/>
                </a:lnTo>
                <a:lnTo>
                  <a:pt x="1448" y="136"/>
                </a:lnTo>
                <a:lnTo>
                  <a:pt x="1488" y="176"/>
                </a:lnTo>
                <a:lnTo>
                  <a:pt x="1488" y="168"/>
                </a:lnTo>
                <a:lnTo>
                  <a:pt x="1512" y="104"/>
                </a:lnTo>
                <a:lnTo>
                  <a:pt x="1592" y="120"/>
                </a:lnTo>
                <a:lnTo>
                  <a:pt x="1608" y="152"/>
                </a:lnTo>
                <a:lnTo>
                  <a:pt x="1656" y="96"/>
                </a:lnTo>
                <a:lnTo>
                  <a:pt x="1680" y="128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21" name="Line 61">
            <a:extLst>
              <a:ext uri="{FF2B5EF4-FFF2-40B4-BE49-F238E27FC236}">
                <a16:creationId xmlns:a16="http://schemas.microsoft.com/office/drawing/2014/main" id="{39B2B686-30FB-48B8-A762-94EA275A1C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4023" y="3538049"/>
            <a:ext cx="3271484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22" name="Line 62">
            <a:extLst>
              <a:ext uri="{FF2B5EF4-FFF2-40B4-BE49-F238E27FC236}">
                <a16:creationId xmlns:a16="http://schemas.microsoft.com/office/drawing/2014/main" id="{A42E905F-7F8C-4B8E-8783-1797231BC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4606" y="3465350"/>
            <a:ext cx="6058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23" name="Line 63">
            <a:extLst>
              <a:ext uri="{FF2B5EF4-FFF2-40B4-BE49-F238E27FC236}">
                <a16:creationId xmlns:a16="http://schemas.microsoft.com/office/drawing/2014/main" id="{11A29F91-A59E-4AFB-9390-E6C1AF09F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6571" y="3538049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24" name="Line 64">
            <a:extLst>
              <a:ext uri="{FF2B5EF4-FFF2-40B4-BE49-F238E27FC236}">
                <a16:creationId xmlns:a16="http://schemas.microsoft.com/office/drawing/2014/main" id="{7C2C2B35-77B7-450B-9A05-752EB2BD7D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0069" y="3550166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25" name="Line 65">
            <a:extLst>
              <a:ext uri="{FF2B5EF4-FFF2-40B4-BE49-F238E27FC236}">
                <a16:creationId xmlns:a16="http://schemas.microsoft.com/office/drawing/2014/main" id="{4DE7399D-C2CC-486A-8E88-84CDCC337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1451" y="3550166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26" name="Line 66">
            <a:extLst>
              <a:ext uri="{FF2B5EF4-FFF2-40B4-BE49-F238E27FC236}">
                <a16:creationId xmlns:a16="http://schemas.microsoft.com/office/drawing/2014/main" id="{49AA09C2-3B87-4EAC-BA4D-B43308983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2832" y="3550166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27" name="Line 67">
            <a:extLst>
              <a:ext uri="{FF2B5EF4-FFF2-40B4-BE49-F238E27FC236}">
                <a16:creationId xmlns:a16="http://schemas.microsoft.com/office/drawing/2014/main" id="{AEFB12A0-5A31-4E3C-940C-9814E26AD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4214" y="3550166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28" name="Line 68">
            <a:extLst>
              <a:ext uri="{FF2B5EF4-FFF2-40B4-BE49-F238E27FC236}">
                <a16:creationId xmlns:a16="http://schemas.microsoft.com/office/drawing/2014/main" id="{BB8C66F7-151F-4E9F-BC89-502BB4D8E9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5595" y="3550166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29" name="Line 69">
            <a:extLst>
              <a:ext uri="{FF2B5EF4-FFF2-40B4-BE49-F238E27FC236}">
                <a16:creationId xmlns:a16="http://schemas.microsoft.com/office/drawing/2014/main" id="{E72146C9-FA6F-43A4-B0D7-77ACE6FB87E2}"/>
              </a:ext>
            </a:extLst>
          </p:cNvPr>
          <p:cNvSpPr>
            <a:spLocks noChangeShapeType="1"/>
          </p:cNvSpPr>
          <p:nvPr/>
        </p:nvSpPr>
        <p:spPr bwMode="auto">
          <a:xfrm>
            <a:off x="9106977" y="3550166"/>
            <a:ext cx="0" cy="605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30" name="Line 70">
            <a:extLst>
              <a:ext uri="{FF2B5EF4-FFF2-40B4-BE49-F238E27FC236}">
                <a16:creationId xmlns:a16="http://schemas.microsoft.com/office/drawing/2014/main" id="{57BF4D3F-BCA9-441C-BC7F-9BD73B4C1C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7306" y="2193106"/>
            <a:ext cx="0" cy="1478226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31" name="Line 71">
            <a:extLst>
              <a:ext uri="{FF2B5EF4-FFF2-40B4-BE49-F238E27FC236}">
                <a16:creationId xmlns:a16="http://schemas.microsoft.com/office/drawing/2014/main" id="{60F0D0C2-DCA8-4CD6-90E2-638F0481D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4606" y="3198784"/>
            <a:ext cx="6058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32" name="Line 72">
            <a:extLst>
              <a:ext uri="{FF2B5EF4-FFF2-40B4-BE49-F238E27FC236}">
                <a16:creationId xmlns:a16="http://schemas.microsoft.com/office/drawing/2014/main" id="{518817CF-BAB6-4A28-833F-28802A0A8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4606" y="2859519"/>
            <a:ext cx="6058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33" name="Rectangle 73">
            <a:extLst>
              <a:ext uri="{FF2B5EF4-FFF2-40B4-BE49-F238E27FC236}">
                <a16:creationId xmlns:a16="http://schemas.microsoft.com/office/drawing/2014/main" id="{3F155F42-F2E4-4ED9-8633-7C9F003A7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638" y="3586516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4634" name="Rectangle 74">
            <a:extLst>
              <a:ext uri="{FF2B5EF4-FFF2-40B4-BE49-F238E27FC236}">
                <a16:creationId xmlns:a16="http://schemas.microsoft.com/office/drawing/2014/main" id="{7EB2646A-8E4A-4F45-A093-6E7E236F6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553" y="3586516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4635" name="Rectangle 75">
            <a:extLst>
              <a:ext uri="{FF2B5EF4-FFF2-40B4-BE49-F238E27FC236}">
                <a16:creationId xmlns:a16="http://schemas.microsoft.com/office/drawing/2014/main" id="{1AFE7DFE-5633-4CFC-B72A-19E7ADF2D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051" y="3586516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24636" name="Rectangle 76">
            <a:extLst>
              <a:ext uri="{FF2B5EF4-FFF2-40B4-BE49-F238E27FC236}">
                <a16:creationId xmlns:a16="http://schemas.microsoft.com/office/drawing/2014/main" id="{B174D2D5-F016-466C-927A-F5FC4BC52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5316" y="3586516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4637" name="Rectangle 77">
            <a:extLst>
              <a:ext uri="{FF2B5EF4-FFF2-40B4-BE49-F238E27FC236}">
                <a16:creationId xmlns:a16="http://schemas.microsoft.com/office/drawing/2014/main" id="{AE16CA1F-22D4-4FE9-8B43-57F3336D6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4581" y="3586516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24638" name="Rectangle 78">
            <a:extLst>
              <a:ext uri="{FF2B5EF4-FFF2-40B4-BE49-F238E27FC236}">
                <a16:creationId xmlns:a16="http://schemas.microsoft.com/office/drawing/2014/main" id="{C9C4209B-A0B0-4722-BE22-C66D8B8C6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3846" y="3586516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24639" name="Rectangle 79">
            <a:extLst>
              <a:ext uri="{FF2B5EF4-FFF2-40B4-BE49-F238E27FC236}">
                <a16:creationId xmlns:a16="http://schemas.microsoft.com/office/drawing/2014/main" id="{EC427917-FA85-468E-B0B6-C0860225C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1578" y="3586516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 dirty="0">
                <a:solidFill>
                  <a:srgbClr val="000000"/>
                </a:solidFill>
              </a:rPr>
              <a:t>35</a:t>
            </a:r>
          </a:p>
        </p:txBody>
      </p:sp>
      <p:sp>
        <p:nvSpPr>
          <p:cNvPr id="24640" name="Rectangle 80">
            <a:extLst>
              <a:ext uri="{FF2B5EF4-FFF2-40B4-BE49-F238E27FC236}">
                <a16:creationId xmlns:a16="http://schemas.microsoft.com/office/drawing/2014/main" id="{2FEC91EF-A3FD-4FC3-85A3-94D9133B7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041" y="3077618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4641" name="Rectangle 81">
            <a:extLst>
              <a:ext uri="{FF2B5EF4-FFF2-40B4-BE49-F238E27FC236}">
                <a16:creationId xmlns:a16="http://schemas.microsoft.com/office/drawing/2014/main" id="{BEAD6F4D-41CF-490F-828B-EB8C0B790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4758" y="2702004"/>
            <a:ext cx="63006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4642" name="Rectangle 83">
            <a:extLst>
              <a:ext uri="{FF2B5EF4-FFF2-40B4-BE49-F238E27FC236}">
                <a16:creationId xmlns:a16="http://schemas.microsoft.com/office/drawing/2014/main" id="{9BAADCCA-00B4-43D1-9165-F1165D750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772" y="2059823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Book Antiqua" panose="02040602050305030304" pitchFamily="18" charset="0"/>
              </a:rPr>
              <a:t>V</a:t>
            </a:r>
          </a:p>
        </p:txBody>
      </p:sp>
      <p:sp>
        <p:nvSpPr>
          <p:cNvPr id="24643" name="Rectangle 84">
            <a:extLst>
              <a:ext uri="{FF2B5EF4-FFF2-40B4-BE49-F238E27FC236}">
                <a16:creationId xmlns:a16="http://schemas.microsoft.com/office/drawing/2014/main" id="{5587313C-251A-4560-8607-ACD0043E4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2592" y="3053385"/>
            <a:ext cx="533131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4644" name="Rectangle 85">
            <a:extLst>
              <a:ext uri="{FF2B5EF4-FFF2-40B4-BE49-F238E27FC236}">
                <a16:creationId xmlns:a16="http://schemas.microsoft.com/office/drawing/2014/main" id="{030596F0-35FF-4263-AD07-86BE96C4A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125" y="3586516"/>
            <a:ext cx="690647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Hz</a:t>
            </a:r>
          </a:p>
        </p:txBody>
      </p:sp>
      <p:sp>
        <p:nvSpPr>
          <p:cNvPr id="24645" name="Rectangle 86">
            <a:extLst>
              <a:ext uri="{FF2B5EF4-FFF2-40B4-BE49-F238E27FC236}">
                <a16:creationId xmlns:a16="http://schemas.microsoft.com/office/drawing/2014/main" id="{C0D4D9D4-A156-4B6E-9116-4265A0230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740" y="3453233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24646" name="Rectangle 87">
            <a:extLst>
              <a:ext uri="{FF2B5EF4-FFF2-40B4-BE49-F238E27FC236}">
                <a16:creationId xmlns:a16="http://schemas.microsoft.com/office/drawing/2014/main" id="{D52A1F03-E2BB-4B02-9768-FA495DDA5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878" y="1042028"/>
            <a:ext cx="4832358" cy="94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00" b="1" dirty="0" err="1">
                <a:solidFill>
                  <a:srgbClr val="000000"/>
                </a:solidFill>
              </a:rPr>
              <a:t>Soggetto</a:t>
            </a:r>
            <a:r>
              <a:rPr lang="en-GB" altLang="it-IT" sz="2800" b="1" dirty="0">
                <a:solidFill>
                  <a:srgbClr val="000000"/>
                </a:solidFill>
              </a:rPr>
              <a:t> </a:t>
            </a:r>
            <a:r>
              <a:rPr lang="en-GB" altLang="it-IT" sz="2800" b="1" dirty="0" err="1">
                <a:solidFill>
                  <a:srgbClr val="000000"/>
                </a:solidFill>
              </a:rPr>
              <a:t>normale</a:t>
            </a:r>
            <a:r>
              <a:rPr lang="en-GB" altLang="it-IT" sz="2800" b="1" dirty="0">
                <a:solidFill>
                  <a:srgbClr val="000000"/>
                </a:solidFill>
              </a:rPr>
              <a:t> a </a:t>
            </a:r>
            <a:r>
              <a:rPr lang="en-GB" altLang="it-IT" sz="2800" b="1" dirty="0" err="1">
                <a:solidFill>
                  <a:srgbClr val="000000"/>
                </a:solidFill>
              </a:rPr>
              <a:t>occhi</a:t>
            </a:r>
            <a:r>
              <a:rPr lang="en-GB" altLang="it-IT" sz="2800" b="1" dirty="0">
                <a:solidFill>
                  <a:srgbClr val="000000"/>
                </a:solidFill>
              </a:rPr>
              <a:t> </a:t>
            </a:r>
            <a:r>
              <a:rPr lang="en-GB" altLang="it-IT" sz="2800" b="1" dirty="0" err="1">
                <a:solidFill>
                  <a:srgbClr val="FF0000"/>
                </a:solidFill>
              </a:rPr>
              <a:t>aperti</a:t>
            </a:r>
            <a:endParaRPr lang="en-GB" altLang="it-IT" sz="2800" b="1" dirty="0">
              <a:solidFill>
                <a:srgbClr val="FF0000"/>
              </a:solidFill>
            </a:endParaRPr>
          </a:p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00" b="1" dirty="0"/>
              <a:t>(</a:t>
            </a:r>
            <a:r>
              <a:rPr lang="en-GB" altLang="it-IT" sz="2800" b="1" dirty="0" err="1"/>
              <a:t>spettro</a:t>
            </a:r>
            <a:r>
              <a:rPr lang="en-GB" altLang="it-IT" sz="2800" b="1" dirty="0"/>
              <a:t> di </a:t>
            </a:r>
            <a:r>
              <a:rPr lang="en-GB" altLang="it-IT" sz="2800" b="1" dirty="0" err="1"/>
              <a:t>potenza</a:t>
            </a:r>
            <a:r>
              <a:rPr lang="en-GB" altLang="it-IT" sz="2800" b="1" dirty="0"/>
              <a:t> )</a:t>
            </a:r>
            <a:r>
              <a:rPr lang="en-GB" altLang="it-IT" sz="2800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24647" name="Group 92">
            <a:extLst>
              <a:ext uri="{FF2B5EF4-FFF2-40B4-BE49-F238E27FC236}">
                <a16:creationId xmlns:a16="http://schemas.microsoft.com/office/drawing/2014/main" id="{235FC2CE-882A-422D-85D6-33E2C6D16FE3}"/>
              </a:ext>
            </a:extLst>
          </p:cNvPr>
          <p:cNvGrpSpPr>
            <a:grpSpLocks/>
          </p:cNvGrpSpPr>
          <p:nvPr/>
        </p:nvGrpSpPr>
        <p:grpSpPr bwMode="auto">
          <a:xfrm>
            <a:off x="5920309" y="1659975"/>
            <a:ext cx="945095" cy="908746"/>
            <a:chOff x="2888" y="1096"/>
            <a:chExt cx="624" cy="600"/>
          </a:xfrm>
        </p:grpSpPr>
        <p:sp>
          <p:nvSpPr>
            <p:cNvPr id="24649" name="Rectangle 88">
              <a:extLst>
                <a:ext uri="{FF2B5EF4-FFF2-40B4-BE49-F238E27FC236}">
                  <a16:creationId xmlns:a16="http://schemas.microsoft.com/office/drawing/2014/main" id="{0EB99C63-C988-4717-BE4A-1C5CB30E8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8" y="1096"/>
              <a:ext cx="44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GB" altLang="it-IT" sz="2290" b="1">
                  <a:solidFill>
                    <a:srgbClr val="000000"/>
                  </a:solidFill>
                  <a:latin typeface="Book Antiqua" panose="02040602050305030304" pitchFamily="18" charset="0"/>
                </a:rPr>
                <a:t>V</a:t>
              </a:r>
            </a:p>
          </p:txBody>
        </p:sp>
        <p:sp>
          <p:nvSpPr>
            <p:cNvPr id="24650" name="Rectangle 89">
              <a:extLst>
                <a:ext uri="{FF2B5EF4-FFF2-40B4-BE49-F238E27FC236}">
                  <a16:creationId xmlns:a16="http://schemas.microsoft.com/office/drawing/2014/main" id="{53DB357A-9BC4-4FC7-89E7-2A447964C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1392"/>
              <a:ext cx="456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  <a:latin typeface="Book Antiqua" panose="02040602050305030304" pitchFamily="18" charset="0"/>
                </a:rPr>
                <a:t>Hz</a:t>
              </a:r>
            </a:p>
          </p:txBody>
        </p:sp>
        <p:sp>
          <p:nvSpPr>
            <p:cNvPr id="24651" name="Line 90">
              <a:extLst>
                <a:ext uri="{FF2B5EF4-FFF2-40B4-BE49-F238E27FC236}">
                  <a16:creationId xmlns:a16="http://schemas.microsoft.com/office/drawing/2014/main" id="{B6634586-4A5A-4A93-B026-947A2F38C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4" y="1408"/>
              <a:ext cx="3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52" name="Rectangle 91">
              <a:extLst>
                <a:ext uri="{FF2B5EF4-FFF2-40B4-BE49-F238E27FC236}">
                  <a16:creationId xmlns:a16="http://schemas.microsoft.com/office/drawing/2014/main" id="{A271E890-DFBD-4281-97A3-62D81FBFC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4" y="1096"/>
              <a:ext cx="3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baseline="30000">
                  <a:solidFill>
                    <a:srgbClr val="00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1">
            <a:extLst>
              <a:ext uri="{FF2B5EF4-FFF2-40B4-BE49-F238E27FC236}">
                <a16:creationId xmlns:a16="http://schemas.microsoft.com/office/drawing/2014/main" id="{1F37E462-80C0-4AE8-A60E-22C31C98D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09"/>
          <a:stretch/>
        </p:blipFill>
        <p:spPr bwMode="auto">
          <a:xfrm>
            <a:off x="90612" y="96981"/>
            <a:ext cx="5506624" cy="183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B3A1AEC-C134-F951-C3DD-52947D058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47" y="662691"/>
            <a:ext cx="2653777" cy="380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EBFFFF96-6644-A208-594D-AF7E4B42A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75"/>
          <a:stretch/>
        </p:blipFill>
        <p:spPr bwMode="auto">
          <a:xfrm>
            <a:off x="4953549" y="3429000"/>
            <a:ext cx="4296798" cy="319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>
            <a:extLst>
              <a:ext uri="{FF2B5EF4-FFF2-40B4-BE49-F238E27FC236}">
                <a16:creationId xmlns:a16="http://schemas.microsoft.com/office/drawing/2014/main" id="{E68A160D-02E1-8DDC-1C70-0FE7F3C6F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3" b="41818"/>
          <a:stretch/>
        </p:blipFill>
        <p:spPr bwMode="auto">
          <a:xfrm>
            <a:off x="90612" y="2060863"/>
            <a:ext cx="4788017" cy="334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260941-3093-A5AC-EFD6-D7C964357CF3}"/>
              </a:ext>
            </a:extLst>
          </p:cNvPr>
          <p:cNvSpPr txBox="1"/>
          <p:nvPr/>
        </p:nvSpPr>
        <p:spPr>
          <a:xfrm>
            <a:off x="5361960" y="1540041"/>
            <a:ext cx="261052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Tracciato</a:t>
            </a:r>
            <a:r>
              <a:rPr lang="en-US" b="1" dirty="0"/>
              <a:t> ECG vs tempo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6A7CEA-97D2-526C-271A-0B5D5C4752DF}"/>
              </a:ext>
            </a:extLst>
          </p:cNvPr>
          <p:cNvSpPr txBox="1"/>
          <p:nvPr/>
        </p:nvSpPr>
        <p:spPr>
          <a:xfrm>
            <a:off x="6875833" y="308748"/>
            <a:ext cx="117211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76FDF-B9A1-6D82-BDA6-3C57A3C1C367}"/>
              </a:ext>
            </a:extLst>
          </p:cNvPr>
          <p:cNvSpPr txBox="1"/>
          <p:nvPr/>
        </p:nvSpPr>
        <p:spPr>
          <a:xfrm>
            <a:off x="851391" y="5737968"/>
            <a:ext cx="398506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Spettro</a:t>
            </a:r>
            <a:r>
              <a:rPr lang="en-US" b="1" dirty="0"/>
              <a:t> di </a:t>
            </a:r>
            <a:r>
              <a:rPr lang="en-US" b="1" dirty="0" err="1"/>
              <a:t>potenza</a:t>
            </a:r>
            <a:r>
              <a:rPr lang="en-US" b="1" dirty="0"/>
              <a:t> ECG (vs </a:t>
            </a:r>
            <a:r>
              <a:rPr lang="en-US" b="1" dirty="0" err="1"/>
              <a:t>frequenza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973903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6E4CD2-9314-D7E9-3A59-462EFD03BAED}"/>
              </a:ext>
            </a:extLst>
          </p:cNvPr>
          <p:cNvSpPr txBox="1"/>
          <p:nvPr/>
        </p:nvSpPr>
        <p:spPr>
          <a:xfrm>
            <a:off x="3421569" y="1929995"/>
            <a:ext cx="58063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Applicazioni : </a:t>
            </a:r>
          </a:p>
          <a:p>
            <a:pPr algn="ctr"/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elettrocardiogramma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01205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DCD1DA-778F-0DB1-463A-227E7B1E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620" y="1714500"/>
            <a:ext cx="7734300" cy="2743200"/>
          </a:xfrm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Concetti base 1 :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 onde meccaniche e le onde elettromagnetiche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3984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AB25BA9-D94F-A39F-F51F-D3BB50D9B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60" y="269737"/>
            <a:ext cx="4204603" cy="2692433"/>
          </a:xfrm>
          <a:prstGeom prst="rect">
            <a:avLst/>
          </a:prstGeom>
          <a:noFill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9C3EFC-6875-577C-6ACE-01F756E6D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368" y="213710"/>
            <a:ext cx="3874903" cy="25800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5EC8F4E-26EE-F3F9-83DF-06A63AAB4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536" y="299090"/>
            <a:ext cx="4413464" cy="27473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3691C5E-6522-5D43-8555-180A5669C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53" y="3501349"/>
            <a:ext cx="5128604" cy="316148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B4C190D-C38E-C561-F861-2478D3E7B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9281" y="3286936"/>
            <a:ext cx="5458529" cy="344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4613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9229FD-0F06-FFC6-120C-825BF77D4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5" y="805602"/>
            <a:ext cx="5871411" cy="35995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969E5CF-8EB9-020C-FCCD-CDDA3360D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463" y="2300953"/>
            <a:ext cx="5673897" cy="399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6054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674E537-CF7C-0FE0-A0D6-48D1B2948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44" y="252664"/>
            <a:ext cx="3861653" cy="25386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4AB78D7-0A7F-1F13-5330-E1A2E0C94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473" y="95996"/>
            <a:ext cx="4522285" cy="29432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3186E9-7EFF-7739-0C27-0C32C160B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44" y="3566601"/>
            <a:ext cx="4271212" cy="28221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FC0D492-AD34-28BC-BCC5-59299A9A7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170" y="3429000"/>
            <a:ext cx="4518061" cy="30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9390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65D48D3-CF20-AB81-E17D-F635B0C4B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6" y="0"/>
            <a:ext cx="4436709" cy="296735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8320B7-6271-F897-B6A2-B7B4EA77D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849" y="96254"/>
            <a:ext cx="5156841" cy="333274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7571C35-C7F0-15C4-B5B5-F4916B817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4" y="3638144"/>
            <a:ext cx="3909151" cy="24805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59D95BA-6459-8615-F16B-AF31F47FD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855" y="3638144"/>
            <a:ext cx="4396184" cy="29971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F327885-2B62-C488-FA53-70FACC2B1F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62" t="62253"/>
          <a:stretch/>
        </p:blipFill>
        <p:spPr>
          <a:xfrm>
            <a:off x="8501122" y="4153440"/>
            <a:ext cx="3608904" cy="14155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2AF3C8-AB01-982F-F0A9-F101EC850B60}"/>
              </a:ext>
            </a:extLst>
          </p:cNvPr>
          <p:cNvSpPr txBox="1"/>
          <p:nvPr/>
        </p:nvSpPr>
        <p:spPr>
          <a:xfrm>
            <a:off x="9691254" y="68546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(ci </a:t>
            </a:r>
            <a:r>
              <a:rPr lang="en-US" b="1" dirty="0" err="1"/>
              <a:t>sono</a:t>
            </a:r>
            <a:r>
              <a:rPr lang="en-US" b="1" dirty="0"/>
              <a:t> </a:t>
            </a:r>
            <a:r>
              <a:rPr lang="en-US" b="1" dirty="0" err="1"/>
              <a:t>anche</a:t>
            </a:r>
            <a:r>
              <a:rPr lang="en-US" b="1" dirty="0"/>
              <a:t> le </a:t>
            </a:r>
          </a:p>
          <a:p>
            <a:pPr algn="ctr"/>
            <a:r>
              <a:rPr lang="en-US" b="1" dirty="0" err="1"/>
              <a:t>precordiali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540448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52CB201-9C63-21A7-D50B-0AA76050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7" y="311286"/>
            <a:ext cx="4814750" cy="31985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09BF00-DE8C-1D9C-8227-3F4A045E5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983" y="136189"/>
            <a:ext cx="4628109" cy="31985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C03E72-4250-62D8-AF17-6F23E99A9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944" y="3523296"/>
            <a:ext cx="5266805" cy="32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4555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1FBF7D-5A44-800D-4C87-6A4835023BB5}"/>
              </a:ext>
            </a:extLst>
          </p:cNvPr>
          <p:cNvSpPr txBox="1"/>
          <p:nvPr/>
        </p:nvSpPr>
        <p:spPr>
          <a:xfrm>
            <a:off x="0" y="19596"/>
            <a:ext cx="504305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INTERPRETAZ. ONDE ECG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18ECE-E1B4-1318-2946-C8EA892B51A3}"/>
              </a:ext>
            </a:extLst>
          </p:cNvPr>
          <p:cNvGrpSpPr/>
          <p:nvPr/>
        </p:nvGrpSpPr>
        <p:grpSpPr>
          <a:xfrm>
            <a:off x="5134239" y="19596"/>
            <a:ext cx="5367042" cy="4084987"/>
            <a:chOff x="5840821" y="438522"/>
            <a:chExt cx="5367042" cy="4084987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550EB79-AC0E-6C81-96F8-B56EBCB3E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03" t="19798" r="41983" b="14545"/>
            <a:stretch/>
          </p:blipFill>
          <p:spPr>
            <a:xfrm>
              <a:off x="5840821" y="438522"/>
              <a:ext cx="5367042" cy="40849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350BA0-514F-067F-2DF2-14BDD14B9AAF}"/>
                </a:ext>
              </a:extLst>
            </p:cNvPr>
            <p:cNvSpPr txBox="1"/>
            <p:nvPr/>
          </p:nvSpPr>
          <p:spPr>
            <a:xfrm>
              <a:off x="9871363" y="2011655"/>
              <a:ext cx="1302328" cy="13234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00" dirty="0"/>
                <a:t>https://www.msdmanuals.com/it-it/professionale/disturbi-dell-apparato-cardiovascolare/esami-e-procedure-cardiovascolari/elettrocardiografia</a:t>
              </a:r>
            </a:p>
          </p:txBody>
        </p:sp>
      </p:grpSp>
      <p:pic>
        <p:nvPicPr>
          <p:cNvPr id="8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45106F21-1A6C-D944-DF05-533A6A670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4" t="17778" r="49053" b="15353"/>
          <a:stretch/>
        </p:blipFill>
        <p:spPr>
          <a:xfrm>
            <a:off x="45027" y="573105"/>
            <a:ext cx="4810993" cy="4185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A6FF49AF-7472-4512-DBD2-485DFAEB2B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4" t="17778" r="49053" b="51515"/>
          <a:stretch/>
        </p:blipFill>
        <p:spPr>
          <a:xfrm>
            <a:off x="31173" y="4765154"/>
            <a:ext cx="5271657" cy="21058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B835B99-6766-373C-802F-957A23D719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4" t="19728" r="50000" b="49270"/>
          <a:stretch/>
        </p:blipFill>
        <p:spPr>
          <a:xfrm>
            <a:off x="5182769" y="4175290"/>
            <a:ext cx="4480775" cy="18435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CB76F5A-C044-300D-0EFE-4A7D3DC39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4" t="51071" r="50000" b="14616"/>
          <a:stretch/>
        </p:blipFill>
        <p:spPr>
          <a:xfrm>
            <a:off x="7423156" y="4765154"/>
            <a:ext cx="4480775" cy="2040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439038-D6D9-172C-6937-D1D444968938}"/>
              </a:ext>
            </a:extLst>
          </p:cNvPr>
          <p:cNvSpPr txBox="1"/>
          <p:nvPr/>
        </p:nvSpPr>
        <p:spPr>
          <a:xfrm>
            <a:off x="4620491" y="566178"/>
            <a:ext cx="235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BD388-B823-7A88-A585-84AACAE75F00}"/>
              </a:ext>
            </a:extLst>
          </p:cNvPr>
          <p:cNvSpPr txBox="1"/>
          <p:nvPr/>
        </p:nvSpPr>
        <p:spPr>
          <a:xfrm>
            <a:off x="9337964" y="4107112"/>
            <a:ext cx="235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FB01B-3A2B-2331-49F8-047038550ADD}"/>
              </a:ext>
            </a:extLst>
          </p:cNvPr>
          <p:cNvSpPr txBox="1"/>
          <p:nvPr/>
        </p:nvSpPr>
        <p:spPr>
          <a:xfrm>
            <a:off x="4738256" y="5045379"/>
            <a:ext cx="235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125B67-9A0E-320D-A6C0-EF2C18071752}"/>
              </a:ext>
            </a:extLst>
          </p:cNvPr>
          <p:cNvSpPr txBox="1"/>
          <p:nvPr/>
        </p:nvSpPr>
        <p:spPr>
          <a:xfrm>
            <a:off x="11524095" y="4891490"/>
            <a:ext cx="235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609321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219C8B-FDA9-7919-5071-A4CB376EA18C}"/>
              </a:ext>
            </a:extLst>
          </p:cNvPr>
          <p:cNvSpPr txBox="1"/>
          <p:nvPr/>
        </p:nvSpPr>
        <p:spPr>
          <a:xfrm>
            <a:off x="2508259" y="1895378"/>
            <a:ext cx="6350734" cy="201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Applicazioni : </a:t>
            </a:r>
          </a:p>
          <a:p>
            <a:pPr algn="ctr">
              <a:lnSpc>
                <a:spcPct val="150000"/>
              </a:lnSpc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Ecografia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4092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FCE7AF2-54FA-44AB-9583-DF0D0041F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28" y="175525"/>
            <a:ext cx="8711841" cy="64823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E696761D-EB08-4F3D-B000-292DA4DC1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412" y="6567201"/>
            <a:ext cx="1817491" cy="315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27"/>
              </a:lnSpc>
              <a:spcBef>
                <a:spcPct val="0"/>
              </a:spcBef>
              <a:buSzTx/>
              <a:buNone/>
            </a:pPr>
            <a:r>
              <a:rPr lang="en-GB" altLang="it-IT" sz="1336" b="1" i="1">
                <a:solidFill>
                  <a:srgbClr val="000000"/>
                </a:solidFill>
              </a:rPr>
              <a:t>ECOGRAFIA   A</a:t>
            </a: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BDF268F0-0D65-4C00-AA52-4C52EA10F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88" y="6555085"/>
            <a:ext cx="230216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D211CEDA-D609-4274-8E2B-84A0FAEDF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119" y="2556604"/>
            <a:ext cx="4034830" cy="8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4580" b="1">
                <a:solidFill>
                  <a:srgbClr val="FF0000"/>
                </a:solidFill>
                <a:latin typeface="Book Antiqua" panose="02040602050305030304" pitchFamily="18" charset="0"/>
              </a:rPr>
              <a:t>ECOGRAFIA</a:t>
            </a:r>
          </a:p>
        </p:txBody>
      </p:sp>
      <p:sp>
        <p:nvSpPr>
          <p:cNvPr id="15366" name="Rectangle 8">
            <a:extLst>
              <a:ext uri="{FF2B5EF4-FFF2-40B4-BE49-F238E27FC236}">
                <a16:creationId xmlns:a16="http://schemas.microsoft.com/office/drawing/2014/main" id="{F908D966-9127-4317-BF01-5112DF38A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980" y="3319951"/>
            <a:ext cx="1926541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3435" b="1">
                <a:solidFill>
                  <a:srgbClr val="FF0000"/>
                </a:solidFill>
                <a:latin typeface="Book Antiqua" panose="02040602050305030304" pitchFamily="18" charset="0"/>
              </a:rPr>
              <a:t>parte  I</a:t>
            </a:r>
            <a:r>
              <a:rPr lang="en-GB" altLang="it-IT" sz="3435" b="1" baseline="30000">
                <a:solidFill>
                  <a:srgbClr val="FF0000"/>
                </a:solidFill>
                <a:latin typeface="Book Antiqua" panose="02040602050305030304" pitchFamily="18" charset="0"/>
              </a:rPr>
              <a:t>a</a:t>
            </a:r>
          </a:p>
        </p:txBody>
      </p:sp>
      <p:sp>
        <p:nvSpPr>
          <p:cNvPr id="15367" name="Rectangle 9">
            <a:extLst>
              <a:ext uri="{FF2B5EF4-FFF2-40B4-BE49-F238E27FC236}">
                <a16:creationId xmlns:a16="http://schemas.microsoft.com/office/drawing/2014/main" id="{485C1337-5FB8-4A80-A0EF-DAA5F35DB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528" y="4992042"/>
            <a:ext cx="8093894" cy="181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- FONDAMENTI  DI  FISICA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endParaRPr lang="en-GB" altLang="it-IT" sz="2290" b="1">
              <a:solidFill>
                <a:srgbClr val="717171"/>
              </a:solidFill>
            </a:endParaRPr>
          </a:p>
        </p:txBody>
      </p:sp>
      <p:sp>
        <p:nvSpPr>
          <p:cNvPr id="15368" name="Rectangle 10">
            <a:extLst>
              <a:ext uri="{FF2B5EF4-FFF2-40B4-BE49-F238E27FC236}">
                <a16:creationId xmlns:a16="http://schemas.microsoft.com/office/drawing/2014/main" id="{89843981-7338-47BF-9AF0-1D917E23F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5369" name="Rectangle 11">
            <a:extLst>
              <a:ext uri="{FF2B5EF4-FFF2-40B4-BE49-F238E27FC236}">
                <a16:creationId xmlns:a16="http://schemas.microsoft.com/office/drawing/2014/main" id="{DEB4799C-2D17-40EA-A841-6D107AD5B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990" y="337491"/>
            <a:ext cx="7489578" cy="1649373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5370" name="Rectangle 12">
            <a:extLst>
              <a:ext uri="{FF2B5EF4-FFF2-40B4-BE49-F238E27FC236}">
                <a16:creationId xmlns:a16="http://schemas.microsoft.com/office/drawing/2014/main" id="{E84B60AE-14BB-442E-90B6-632ED4234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897" y="475577"/>
            <a:ext cx="6579318" cy="121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2290" b="1" i="1" dirty="0">
                <a:solidFill>
                  <a:srgbClr val="FF0000"/>
                </a:solidFill>
              </a:rPr>
              <a:t>Università di Pavia, Facoltà di Medicina e Chirurgia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 b="1" i="1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2290" b="1" i="1" dirty="0">
                <a:solidFill>
                  <a:srgbClr val="FF0000"/>
                </a:solidFill>
              </a:rPr>
              <a:t>Misure elettriche ed elettroniche</a:t>
            </a:r>
            <a:endParaRPr lang="en-GB" altLang="it-IT" sz="2290" b="1" i="1" dirty="0">
              <a:solidFill>
                <a:srgbClr val="FF0000"/>
              </a:solidFill>
            </a:endParaRPr>
          </a:p>
        </p:txBody>
      </p:sp>
      <p:pic>
        <p:nvPicPr>
          <p:cNvPr id="15371" name="Picture 13">
            <a:extLst>
              <a:ext uri="{FF2B5EF4-FFF2-40B4-BE49-F238E27FC236}">
                <a16:creationId xmlns:a16="http://schemas.microsoft.com/office/drawing/2014/main" id="{70D15BEB-2E4B-41FD-ACC0-A96347A0114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87" y="508897"/>
            <a:ext cx="873532" cy="90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22595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34AD615-0349-47D1-B9C0-72DF67670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56" y="131390"/>
            <a:ext cx="10952018" cy="64823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 dirty="0"/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66DC42DC-6652-4DBA-B8DB-F5ED2BE3A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412" y="6567201"/>
            <a:ext cx="1817491" cy="315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27"/>
              </a:lnSpc>
              <a:spcBef>
                <a:spcPct val="0"/>
              </a:spcBef>
              <a:buSzTx/>
              <a:buNone/>
            </a:pPr>
            <a:r>
              <a:rPr lang="en-GB" altLang="it-IT" sz="1336" b="1" i="1">
                <a:solidFill>
                  <a:srgbClr val="000000"/>
                </a:solidFill>
              </a:rPr>
              <a:t>ECOGRAFIA   A</a:t>
            </a:r>
          </a:p>
        </p:txBody>
      </p:sp>
      <p:sp>
        <p:nvSpPr>
          <p:cNvPr id="16388" name="AutoShape 6">
            <a:extLst>
              <a:ext uri="{FF2B5EF4-FFF2-40B4-BE49-F238E27FC236}">
                <a16:creationId xmlns:a16="http://schemas.microsoft.com/office/drawing/2014/main" id="{F9231D97-0406-4AF8-8DBA-B9EC72687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231" y="328663"/>
            <a:ext cx="2895869" cy="472548"/>
          </a:xfrm>
          <a:prstGeom prst="roundRect">
            <a:avLst>
              <a:gd name="adj" fmla="val 23250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450D7CF5-0C94-4C1F-AD3F-0F9DDA4BA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115" y="339265"/>
            <a:ext cx="3295717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>
                <a:solidFill>
                  <a:srgbClr val="000000"/>
                </a:solidFill>
              </a:rPr>
              <a:t>ULTRASUONI</a:t>
            </a:r>
          </a:p>
        </p:txBody>
      </p:sp>
      <p:sp>
        <p:nvSpPr>
          <p:cNvPr id="16390" name="Rectangle 8">
            <a:extLst>
              <a:ext uri="{FF2B5EF4-FFF2-40B4-BE49-F238E27FC236}">
                <a16:creationId xmlns:a16="http://schemas.microsoft.com/office/drawing/2014/main" id="{DB6748A0-4B90-436E-8872-F8F8F876E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171" y="6555085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2</a:t>
            </a:r>
          </a:p>
        </p:txBody>
      </p:sp>
      <p:grpSp>
        <p:nvGrpSpPr>
          <p:cNvPr id="16391" name="Group 11">
            <a:extLst>
              <a:ext uri="{FF2B5EF4-FFF2-40B4-BE49-F238E27FC236}">
                <a16:creationId xmlns:a16="http://schemas.microsoft.com/office/drawing/2014/main" id="{5C1183EB-690D-4943-990B-358C9D034FB4}"/>
              </a:ext>
            </a:extLst>
          </p:cNvPr>
          <p:cNvGrpSpPr>
            <a:grpSpLocks/>
          </p:cNvGrpSpPr>
          <p:nvPr/>
        </p:nvGrpSpPr>
        <p:grpSpPr bwMode="auto">
          <a:xfrm>
            <a:off x="9446242" y="363498"/>
            <a:ext cx="617947" cy="484664"/>
            <a:chOff x="5216" y="240"/>
            <a:chExt cx="408" cy="320"/>
          </a:xfrm>
        </p:grpSpPr>
        <p:sp>
          <p:nvSpPr>
            <p:cNvPr id="16437" name="Oval 9">
              <a:extLst>
                <a:ext uri="{FF2B5EF4-FFF2-40B4-BE49-F238E27FC236}">
                  <a16:creationId xmlns:a16="http://schemas.microsoft.com/office/drawing/2014/main" id="{120276FE-2F52-4657-84F9-DB9522E7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56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6438" name="Rectangle 10">
              <a:extLst>
                <a:ext uri="{FF2B5EF4-FFF2-40B4-BE49-F238E27FC236}">
                  <a16:creationId xmlns:a16="http://schemas.microsoft.com/office/drawing/2014/main" id="{8B17285C-4EA5-42B0-9CEE-384C2E51D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240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16392" name="Rectangle 12">
            <a:extLst>
              <a:ext uri="{FF2B5EF4-FFF2-40B4-BE49-F238E27FC236}">
                <a16:creationId xmlns:a16="http://schemas.microsoft.com/office/drawing/2014/main" id="{B78D5091-D933-40C2-86BC-B711B69D0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895" y="132179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3" name="Rectangle 13">
            <a:extLst>
              <a:ext uri="{FF2B5EF4-FFF2-40B4-BE49-F238E27FC236}">
                <a16:creationId xmlns:a16="http://schemas.microsoft.com/office/drawing/2014/main" id="{1D97D47E-A308-4BBA-BBD2-334344C25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4" name="Rectangle 14">
            <a:extLst>
              <a:ext uri="{FF2B5EF4-FFF2-40B4-BE49-F238E27FC236}">
                <a16:creationId xmlns:a16="http://schemas.microsoft.com/office/drawing/2014/main" id="{A7049823-36C2-4D06-B769-B9F064BF2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125" y="5731156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5" name="AutoShape 15">
            <a:extLst>
              <a:ext uri="{FF2B5EF4-FFF2-40B4-BE49-F238E27FC236}">
                <a16:creationId xmlns:a16="http://schemas.microsoft.com/office/drawing/2014/main" id="{49AA475A-FF46-40BD-991E-80EA2E824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821" y="1164709"/>
            <a:ext cx="6070420" cy="521014"/>
          </a:xfrm>
          <a:prstGeom prst="roundRect">
            <a:avLst>
              <a:gd name="adj" fmla="val 23394"/>
            </a:avLst>
          </a:prstGeom>
          <a:pattFill prst="pct50">
            <a:fgClr>
              <a:srgbClr val="FFFF00"/>
            </a:fgClr>
            <a:bgClr>
              <a:srgbClr val="FFFFFF"/>
            </a:bgClr>
          </a:pattFill>
          <a:ln w="50800">
            <a:solidFill>
              <a:srgbClr val="2AC0FF"/>
            </a:solidFill>
            <a:round/>
            <a:headEnd/>
            <a:tailEnd/>
          </a:ln>
          <a:effectLst>
            <a:outerShdw dist="161645" dir="2700000" algn="ctr" rotWithShape="0">
              <a:srgbClr val="FF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6" name="Rectangle 16">
            <a:extLst>
              <a:ext uri="{FF2B5EF4-FFF2-40B4-BE49-F238E27FC236}">
                <a16:creationId xmlns:a16="http://schemas.microsoft.com/office/drawing/2014/main" id="{D3A0D10C-1DF3-4FA2-8198-C18F15535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342" y="1779627"/>
            <a:ext cx="5561523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FF"/>
                </a:solidFill>
                <a:latin typeface="Book Antiqua" panose="02040602050305030304" pitchFamily="18" charset="0"/>
              </a:rPr>
              <a:t>(</a:t>
            </a:r>
            <a:r>
              <a:rPr lang="en-GB" altLang="it-IT" sz="2290" b="1" i="1">
                <a:solidFill>
                  <a:srgbClr val="0000FF"/>
                </a:solidFill>
                <a:latin typeface="Book Antiqua" panose="02040602050305030304" pitchFamily="18" charset="0"/>
              </a:rPr>
              <a:t>non  udibili  da  orecchio  umano –sì cani, pipistrelli, farfalle)</a:t>
            </a:r>
          </a:p>
        </p:txBody>
      </p:sp>
      <p:sp>
        <p:nvSpPr>
          <p:cNvPr id="16397" name="Rectangle 17">
            <a:extLst>
              <a:ext uri="{FF2B5EF4-FFF2-40B4-BE49-F238E27FC236}">
                <a16:creationId xmlns:a16="http://schemas.microsoft.com/office/drawing/2014/main" id="{542F3318-9296-45C7-9C59-50CDF7F19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705" y="1138961"/>
            <a:ext cx="6494502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dirty="0" err="1">
                <a:solidFill>
                  <a:srgbClr val="000000"/>
                </a:solidFill>
              </a:rPr>
              <a:t>vibrazioni</a:t>
            </a:r>
            <a:r>
              <a:rPr lang="en-GB" altLang="it-IT" sz="2862" dirty="0">
                <a:solidFill>
                  <a:srgbClr val="000000"/>
                </a:solidFill>
              </a:rPr>
              <a:t>  </a:t>
            </a:r>
            <a:r>
              <a:rPr lang="en-GB" altLang="it-IT" sz="2862" dirty="0" err="1">
                <a:solidFill>
                  <a:srgbClr val="000000"/>
                </a:solidFill>
              </a:rPr>
              <a:t>meccaniche</a:t>
            </a:r>
            <a:r>
              <a:rPr lang="en-GB" altLang="it-IT" sz="2862" dirty="0">
                <a:solidFill>
                  <a:srgbClr val="000000"/>
                </a:solidFill>
              </a:rPr>
              <a:t>  </a:t>
            </a:r>
            <a:r>
              <a:rPr lang="en-GB" altLang="it-IT" sz="2862" dirty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GB" altLang="it-IT" sz="2862" dirty="0">
                <a:solidFill>
                  <a:srgbClr val="000000"/>
                </a:solidFill>
              </a:rPr>
              <a:t> &gt; 2</a:t>
            </a:r>
            <a:r>
              <a:rPr lang="en-GB" altLang="it-IT" sz="2862" dirty="0">
                <a:solidFill>
                  <a:srgbClr val="000000"/>
                </a:solidFill>
                <a:sym typeface="Symbol" panose="05050102010706020507" pitchFamily="18" charset="2"/>
              </a:rPr>
              <a:t></a:t>
            </a:r>
            <a:r>
              <a:rPr lang="en-GB" altLang="it-IT" sz="2862" dirty="0">
                <a:solidFill>
                  <a:srgbClr val="000000"/>
                </a:solidFill>
              </a:rPr>
              <a:t> 10</a:t>
            </a:r>
            <a:r>
              <a:rPr lang="en-GB" altLang="it-IT" sz="3435" baseline="30000" dirty="0">
                <a:solidFill>
                  <a:srgbClr val="000000"/>
                </a:solidFill>
              </a:rPr>
              <a:t>4</a:t>
            </a:r>
            <a:r>
              <a:rPr lang="en-GB" altLang="it-IT" sz="2862" dirty="0">
                <a:solidFill>
                  <a:srgbClr val="000000"/>
                </a:solidFill>
              </a:rPr>
              <a:t> Hz</a:t>
            </a:r>
          </a:p>
        </p:txBody>
      </p:sp>
      <p:sp>
        <p:nvSpPr>
          <p:cNvPr id="16398" name="Rectangle 18">
            <a:extLst>
              <a:ext uri="{FF2B5EF4-FFF2-40B4-BE49-F238E27FC236}">
                <a16:creationId xmlns:a16="http://schemas.microsoft.com/office/drawing/2014/main" id="{6029A994-10F8-47B2-9EF1-B04FF6732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744" y="2156756"/>
            <a:ext cx="468912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produzione artificiale mediante</a:t>
            </a:r>
          </a:p>
        </p:txBody>
      </p:sp>
      <p:sp>
        <p:nvSpPr>
          <p:cNvPr id="16399" name="Rectangle 19">
            <a:extLst>
              <a:ext uri="{FF2B5EF4-FFF2-40B4-BE49-F238E27FC236}">
                <a16:creationId xmlns:a16="http://schemas.microsoft.com/office/drawing/2014/main" id="{D2C410FF-E3D3-4AA3-B37C-C2807FD5A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0079" y="2150179"/>
            <a:ext cx="40590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dirty="0" err="1">
                <a:solidFill>
                  <a:srgbClr val="FF0000"/>
                </a:solidFill>
              </a:rPr>
              <a:t>cristalli</a:t>
            </a:r>
            <a:r>
              <a:rPr lang="en-GB" altLang="it-IT" sz="2862" dirty="0">
                <a:solidFill>
                  <a:srgbClr val="FF0000"/>
                </a:solidFill>
              </a:rPr>
              <a:t>  </a:t>
            </a:r>
            <a:r>
              <a:rPr lang="en-GB" altLang="it-IT" sz="2862" dirty="0" err="1">
                <a:solidFill>
                  <a:srgbClr val="FF0000"/>
                </a:solidFill>
              </a:rPr>
              <a:t>piezoelettrici</a:t>
            </a:r>
            <a:endParaRPr lang="en-GB" altLang="it-IT" sz="2862" dirty="0">
              <a:solidFill>
                <a:srgbClr val="FF0000"/>
              </a:solidFill>
            </a:endParaRPr>
          </a:p>
        </p:txBody>
      </p:sp>
      <p:sp>
        <p:nvSpPr>
          <p:cNvPr id="16400" name="Rectangle 20">
            <a:extLst>
              <a:ext uri="{FF2B5EF4-FFF2-40B4-BE49-F238E27FC236}">
                <a16:creationId xmlns:a16="http://schemas.microsoft.com/office/drawing/2014/main" id="{B7D19EFF-6103-4A80-9824-28BB82CA1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783" y="2580838"/>
            <a:ext cx="5622106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 i="1">
                <a:latin typeface="Book Antiqua" panose="02040602050305030304" pitchFamily="18" charset="0"/>
              </a:rPr>
              <a:t>(titanato  di  bario, zirconato  di  piombo)</a:t>
            </a:r>
          </a:p>
        </p:txBody>
      </p:sp>
      <p:grpSp>
        <p:nvGrpSpPr>
          <p:cNvPr id="16401" name="Group 26">
            <a:extLst>
              <a:ext uri="{FF2B5EF4-FFF2-40B4-BE49-F238E27FC236}">
                <a16:creationId xmlns:a16="http://schemas.microsoft.com/office/drawing/2014/main" id="{602C1A1B-82DC-46B7-8949-8EEF6A4CB708}"/>
              </a:ext>
            </a:extLst>
          </p:cNvPr>
          <p:cNvGrpSpPr>
            <a:grpSpLocks/>
          </p:cNvGrpSpPr>
          <p:nvPr/>
        </p:nvGrpSpPr>
        <p:grpSpPr bwMode="auto">
          <a:xfrm>
            <a:off x="1899110" y="2335476"/>
            <a:ext cx="212041" cy="199924"/>
            <a:chOff x="216" y="1520"/>
            <a:chExt cx="140" cy="132"/>
          </a:xfrm>
        </p:grpSpPr>
        <p:sp>
          <p:nvSpPr>
            <p:cNvPr id="16432" name="Rectangle 21">
              <a:extLst>
                <a:ext uri="{FF2B5EF4-FFF2-40B4-BE49-F238E27FC236}">
                  <a16:creationId xmlns:a16="http://schemas.microsoft.com/office/drawing/2014/main" id="{26518389-FCEA-416B-9E9A-2FB0A82C0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" y="1524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6433" name="Rectangle 22">
              <a:extLst>
                <a:ext uri="{FF2B5EF4-FFF2-40B4-BE49-F238E27FC236}">
                  <a16:creationId xmlns:a16="http://schemas.microsoft.com/office/drawing/2014/main" id="{2850F83D-4610-43D5-80E8-18D788D18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" y="1548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FFFFFF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6434" name="Rectangle 23">
              <a:extLst>
                <a:ext uri="{FF2B5EF4-FFF2-40B4-BE49-F238E27FC236}">
                  <a16:creationId xmlns:a16="http://schemas.microsoft.com/office/drawing/2014/main" id="{F09F55E4-36B4-4588-B742-73426EBF2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" y="1548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6435" name="Freeform 24">
              <a:extLst>
                <a:ext uri="{FF2B5EF4-FFF2-40B4-BE49-F238E27FC236}">
                  <a16:creationId xmlns:a16="http://schemas.microsoft.com/office/drawing/2014/main" id="{0B4DBF72-CCB8-4928-A6CF-7BBCB073F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" y="1632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6436" name="Freeform 25">
              <a:extLst>
                <a:ext uri="{FF2B5EF4-FFF2-40B4-BE49-F238E27FC236}">
                  <a16:creationId xmlns:a16="http://schemas.microsoft.com/office/drawing/2014/main" id="{D551CFED-61AA-4A5A-89C0-3AF54EA59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1520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6402" name="Rectangle 27">
            <a:extLst>
              <a:ext uri="{FF2B5EF4-FFF2-40B4-BE49-F238E27FC236}">
                <a16:creationId xmlns:a16="http://schemas.microsoft.com/office/drawing/2014/main" id="{5725E3A9-EA86-4AEF-8DBE-5668370C2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188" y="3501700"/>
            <a:ext cx="139341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E = E(t)         </a:t>
            </a:r>
          </a:p>
        </p:txBody>
      </p:sp>
      <p:sp>
        <p:nvSpPr>
          <p:cNvPr id="16403" name="Rectangle 28">
            <a:extLst>
              <a:ext uri="{FF2B5EF4-FFF2-40B4-BE49-F238E27FC236}">
                <a16:creationId xmlns:a16="http://schemas.microsoft.com/office/drawing/2014/main" id="{64B1205A-8092-499E-B3FA-4DA663A20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538" y="4822410"/>
            <a:ext cx="129647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x = x(t)</a:t>
            </a:r>
          </a:p>
        </p:txBody>
      </p:sp>
      <p:sp>
        <p:nvSpPr>
          <p:cNvPr id="16404" name="Line 29">
            <a:extLst>
              <a:ext uri="{FF2B5EF4-FFF2-40B4-BE49-F238E27FC236}">
                <a16:creationId xmlns:a16="http://schemas.microsoft.com/office/drawing/2014/main" id="{6A4A40D6-205C-4CE4-BA8B-54ED7BB04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3920" y="4143880"/>
            <a:ext cx="0" cy="61794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05" name="Line 30">
            <a:extLst>
              <a:ext uri="{FF2B5EF4-FFF2-40B4-BE49-F238E27FC236}">
                <a16:creationId xmlns:a16="http://schemas.microsoft.com/office/drawing/2014/main" id="{EBA95E8F-0356-4004-987F-68B298808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4136" y="4107530"/>
            <a:ext cx="0" cy="617947"/>
          </a:xfrm>
          <a:prstGeom prst="line">
            <a:avLst/>
          </a:prstGeom>
          <a:noFill/>
          <a:ln w="50800">
            <a:solidFill>
              <a:srgbClr val="00B4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06" name="Rectangle 31">
            <a:extLst>
              <a:ext uri="{FF2B5EF4-FFF2-40B4-BE49-F238E27FC236}">
                <a16:creationId xmlns:a16="http://schemas.microsoft.com/office/drawing/2014/main" id="{A19B853C-3ECF-4126-9A48-C955D5C69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248" y="3586516"/>
            <a:ext cx="1744792" cy="7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 campo</a:t>
            </a:r>
          </a:p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elettrico</a:t>
            </a:r>
          </a:p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ALTERNATO</a:t>
            </a:r>
          </a:p>
        </p:txBody>
      </p:sp>
      <p:sp>
        <p:nvSpPr>
          <p:cNvPr id="16407" name="Rectangle 32">
            <a:extLst>
              <a:ext uri="{FF2B5EF4-FFF2-40B4-BE49-F238E27FC236}">
                <a16:creationId xmlns:a16="http://schemas.microsoft.com/office/drawing/2014/main" id="{6CA97C1E-0B2C-4BC4-A23C-3A1FCDBD2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316" y="4882993"/>
            <a:ext cx="1938657" cy="7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vibrazione </a:t>
            </a:r>
          </a:p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</a:rPr>
              <a:t>meccanica</a:t>
            </a:r>
          </a:p>
        </p:txBody>
      </p:sp>
      <p:sp>
        <p:nvSpPr>
          <p:cNvPr id="16408" name="Rectangle 33">
            <a:extLst>
              <a:ext uri="{FF2B5EF4-FFF2-40B4-BE49-F238E27FC236}">
                <a16:creationId xmlns:a16="http://schemas.microsoft.com/office/drawing/2014/main" id="{99D2264D-984A-44E6-8529-365F0E873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7609" y="4458912"/>
            <a:ext cx="1272244" cy="533131"/>
          </a:xfrm>
          <a:prstGeom prst="rect">
            <a:avLst/>
          </a:prstGeom>
          <a:pattFill prst="pct50">
            <a:fgClr>
              <a:srgbClr val="6C8F93"/>
            </a:fgClr>
            <a:bgClr>
              <a:srgbClr val="FFFFFF"/>
            </a:bgClr>
          </a:pattFill>
          <a:ln w="25400">
            <a:solidFill>
              <a:srgbClr val="6C8F9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grpSp>
        <p:nvGrpSpPr>
          <p:cNvPr id="16409" name="Group 37">
            <a:extLst>
              <a:ext uri="{FF2B5EF4-FFF2-40B4-BE49-F238E27FC236}">
                <a16:creationId xmlns:a16="http://schemas.microsoft.com/office/drawing/2014/main" id="{83C905E3-DD2A-4E57-A91C-A986E89561A7}"/>
              </a:ext>
            </a:extLst>
          </p:cNvPr>
          <p:cNvGrpSpPr>
            <a:grpSpLocks/>
          </p:cNvGrpSpPr>
          <p:nvPr/>
        </p:nvGrpSpPr>
        <p:grpSpPr bwMode="auto">
          <a:xfrm>
            <a:off x="5605277" y="3840965"/>
            <a:ext cx="1696325" cy="448314"/>
            <a:chOff x="2680" y="2536"/>
            <a:chExt cx="1120" cy="296"/>
          </a:xfrm>
        </p:grpSpPr>
        <p:sp>
          <p:nvSpPr>
            <p:cNvPr id="16429" name="Line 34">
              <a:extLst>
                <a:ext uri="{FF2B5EF4-FFF2-40B4-BE49-F238E27FC236}">
                  <a16:creationId xmlns:a16="http://schemas.microsoft.com/office/drawing/2014/main" id="{1FA31C03-7A21-44D7-90D7-8C9D72910B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2" y="2832"/>
              <a:ext cx="656" cy="0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6430" name="Line 35">
              <a:extLst>
                <a:ext uri="{FF2B5EF4-FFF2-40B4-BE49-F238E27FC236}">
                  <a16:creationId xmlns:a16="http://schemas.microsoft.com/office/drawing/2014/main" id="{9526945B-AD34-4D49-AC17-EDD27BC49F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2" y="2680"/>
              <a:ext cx="872" cy="0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6431" name="Line 36">
              <a:extLst>
                <a:ext uri="{FF2B5EF4-FFF2-40B4-BE49-F238E27FC236}">
                  <a16:creationId xmlns:a16="http://schemas.microsoft.com/office/drawing/2014/main" id="{1D91238B-7CF3-431B-86FB-09EA21724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0" y="2536"/>
              <a:ext cx="1120" cy="0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16410" name="Group 41">
            <a:extLst>
              <a:ext uri="{FF2B5EF4-FFF2-40B4-BE49-F238E27FC236}">
                <a16:creationId xmlns:a16="http://schemas.microsoft.com/office/drawing/2014/main" id="{68894EA8-ED8E-4F8A-BB41-00726F7F69C2}"/>
              </a:ext>
            </a:extLst>
          </p:cNvPr>
          <p:cNvGrpSpPr>
            <a:grpSpLocks/>
          </p:cNvGrpSpPr>
          <p:nvPr/>
        </p:nvGrpSpPr>
        <p:grpSpPr bwMode="auto">
          <a:xfrm>
            <a:off x="5653744" y="5210142"/>
            <a:ext cx="1708442" cy="448314"/>
            <a:chOff x="2712" y="3440"/>
            <a:chExt cx="1128" cy="296"/>
          </a:xfrm>
        </p:grpSpPr>
        <p:sp>
          <p:nvSpPr>
            <p:cNvPr id="16426" name="Line 38">
              <a:extLst>
                <a:ext uri="{FF2B5EF4-FFF2-40B4-BE49-F238E27FC236}">
                  <a16:creationId xmlns:a16="http://schemas.microsoft.com/office/drawing/2014/main" id="{BB881C6A-F4E0-4D27-AA8F-E33ED73CD3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52" y="3440"/>
              <a:ext cx="648" cy="0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6427" name="Line 39">
              <a:extLst>
                <a:ext uri="{FF2B5EF4-FFF2-40B4-BE49-F238E27FC236}">
                  <a16:creationId xmlns:a16="http://schemas.microsoft.com/office/drawing/2014/main" id="{4E6B3BC1-523A-4991-BB77-32D966ABF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48" y="3584"/>
              <a:ext cx="880" cy="0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6428" name="Line 40">
              <a:extLst>
                <a:ext uri="{FF2B5EF4-FFF2-40B4-BE49-F238E27FC236}">
                  <a16:creationId xmlns:a16="http://schemas.microsoft.com/office/drawing/2014/main" id="{736E5B57-58E1-41DB-9633-2DB6BD684D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2" y="3736"/>
              <a:ext cx="1128" cy="0"/>
            </a:xfrm>
            <a:prstGeom prst="line">
              <a:avLst/>
            </a:prstGeom>
            <a:noFill/>
            <a:ln w="1016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6411" name="Freeform 42">
            <a:extLst>
              <a:ext uri="{FF2B5EF4-FFF2-40B4-BE49-F238E27FC236}">
                <a16:creationId xmlns:a16="http://schemas.microsoft.com/office/drawing/2014/main" id="{88578067-7D0C-44E6-9BDA-8634A9269A91}"/>
              </a:ext>
            </a:extLst>
          </p:cNvPr>
          <p:cNvSpPr>
            <a:spLocks/>
          </p:cNvSpPr>
          <p:nvPr/>
        </p:nvSpPr>
        <p:spPr bwMode="auto">
          <a:xfrm>
            <a:off x="6974454" y="4083297"/>
            <a:ext cx="1140476" cy="546762"/>
          </a:xfrm>
          <a:custGeom>
            <a:avLst/>
            <a:gdLst>
              <a:gd name="T0" fmla="*/ 0 w 753"/>
              <a:gd name="T1" fmla="*/ 2147483647 h 361"/>
              <a:gd name="T2" fmla="*/ 2147483647 w 753"/>
              <a:gd name="T3" fmla="*/ 2147483647 h 361"/>
              <a:gd name="T4" fmla="*/ 2147483647 w 753"/>
              <a:gd name="T5" fmla="*/ 0 h 361"/>
              <a:gd name="T6" fmla="*/ 2147483647 w 753"/>
              <a:gd name="T7" fmla="*/ 0 h 361"/>
              <a:gd name="T8" fmla="*/ 2147483647 w 753"/>
              <a:gd name="T9" fmla="*/ 2147483647 h 3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3"/>
              <a:gd name="T16" fmla="*/ 0 h 361"/>
              <a:gd name="T17" fmla="*/ 753 w 753"/>
              <a:gd name="T18" fmla="*/ 361 h 3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3" h="361">
                <a:moveTo>
                  <a:pt x="0" y="232"/>
                </a:moveTo>
                <a:lnTo>
                  <a:pt x="360" y="232"/>
                </a:lnTo>
                <a:lnTo>
                  <a:pt x="360" y="0"/>
                </a:lnTo>
                <a:lnTo>
                  <a:pt x="752" y="0"/>
                </a:lnTo>
                <a:lnTo>
                  <a:pt x="752" y="36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12" name="Freeform 43">
            <a:extLst>
              <a:ext uri="{FF2B5EF4-FFF2-40B4-BE49-F238E27FC236}">
                <a16:creationId xmlns:a16="http://schemas.microsoft.com/office/drawing/2014/main" id="{B7190CF0-536B-4D5C-AC94-1684D3DF1DE7}"/>
              </a:ext>
            </a:extLst>
          </p:cNvPr>
          <p:cNvSpPr>
            <a:spLocks/>
          </p:cNvSpPr>
          <p:nvPr/>
        </p:nvSpPr>
        <p:spPr bwMode="auto">
          <a:xfrm>
            <a:off x="6974454" y="4834527"/>
            <a:ext cx="1140476" cy="522529"/>
          </a:xfrm>
          <a:custGeom>
            <a:avLst/>
            <a:gdLst>
              <a:gd name="T0" fmla="*/ 0 w 753"/>
              <a:gd name="T1" fmla="*/ 2147483647 h 345"/>
              <a:gd name="T2" fmla="*/ 2147483647 w 753"/>
              <a:gd name="T3" fmla="*/ 2147483647 h 345"/>
              <a:gd name="T4" fmla="*/ 2147483647 w 753"/>
              <a:gd name="T5" fmla="*/ 2147483647 h 345"/>
              <a:gd name="T6" fmla="*/ 2147483647 w 753"/>
              <a:gd name="T7" fmla="*/ 2147483647 h 345"/>
              <a:gd name="T8" fmla="*/ 2147483647 w 753"/>
              <a:gd name="T9" fmla="*/ 0 h 3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3"/>
              <a:gd name="T16" fmla="*/ 0 h 345"/>
              <a:gd name="T17" fmla="*/ 753 w 753"/>
              <a:gd name="T18" fmla="*/ 345 h 3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3" h="345">
                <a:moveTo>
                  <a:pt x="0" y="120"/>
                </a:moveTo>
                <a:lnTo>
                  <a:pt x="360" y="120"/>
                </a:lnTo>
                <a:lnTo>
                  <a:pt x="360" y="344"/>
                </a:lnTo>
                <a:lnTo>
                  <a:pt x="752" y="344"/>
                </a:lnTo>
                <a:lnTo>
                  <a:pt x="752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6413" name="Oval 44">
            <a:extLst>
              <a:ext uri="{FF2B5EF4-FFF2-40B4-BE49-F238E27FC236}">
                <a16:creationId xmlns:a16="http://schemas.microsoft.com/office/drawing/2014/main" id="{1E3A79A0-BF23-4C34-8214-AB65EFE6D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433" y="4471028"/>
            <a:ext cx="460431" cy="472548"/>
          </a:xfrm>
          <a:prstGeom prst="ellipse">
            <a:avLst/>
          </a:prstGeom>
          <a:solidFill>
            <a:srgbClr val="FFFFFF"/>
          </a:solidFill>
          <a:ln w="508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414" name="Rectangle 45">
            <a:extLst>
              <a:ext uri="{FF2B5EF4-FFF2-40B4-BE49-F238E27FC236}">
                <a16:creationId xmlns:a16="http://schemas.microsoft.com/office/drawing/2014/main" id="{C4E0A8F5-375B-4E93-B53F-72E52370C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666" y="4325629"/>
            <a:ext cx="920862" cy="8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4580" b="1">
                <a:solidFill>
                  <a:srgbClr val="000000"/>
                </a:solidFill>
              </a:rPr>
              <a:t>~</a:t>
            </a:r>
          </a:p>
        </p:txBody>
      </p:sp>
      <p:grpSp>
        <p:nvGrpSpPr>
          <p:cNvPr id="16415" name="Group 48">
            <a:extLst>
              <a:ext uri="{FF2B5EF4-FFF2-40B4-BE49-F238E27FC236}">
                <a16:creationId xmlns:a16="http://schemas.microsoft.com/office/drawing/2014/main" id="{E0F80FDC-8C13-4C3E-BD4B-25E0E29CDFFA}"/>
              </a:ext>
            </a:extLst>
          </p:cNvPr>
          <p:cNvGrpSpPr>
            <a:grpSpLocks/>
          </p:cNvGrpSpPr>
          <p:nvPr/>
        </p:nvGrpSpPr>
        <p:grpSpPr bwMode="auto">
          <a:xfrm>
            <a:off x="6308041" y="3550166"/>
            <a:ext cx="157516" cy="872396"/>
            <a:chOff x="3144" y="2344"/>
            <a:chExt cx="104" cy="576"/>
          </a:xfrm>
        </p:grpSpPr>
        <p:sp>
          <p:nvSpPr>
            <p:cNvPr id="16424" name="Line 46">
              <a:extLst>
                <a:ext uri="{FF2B5EF4-FFF2-40B4-BE49-F238E27FC236}">
                  <a16:creationId xmlns:a16="http://schemas.microsoft.com/office/drawing/2014/main" id="{537F4CCC-819F-4232-B45E-F09F87EC7B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4" y="2344"/>
              <a:ext cx="0" cy="5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6425" name="Line 47">
              <a:extLst>
                <a:ext uri="{FF2B5EF4-FFF2-40B4-BE49-F238E27FC236}">
                  <a16:creationId xmlns:a16="http://schemas.microsoft.com/office/drawing/2014/main" id="{64FEE502-950D-4660-A1C4-55F531761B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8" y="2400"/>
              <a:ext cx="0" cy="52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16416" name="Group 51">
            <a:extLst>
              <a:ext uri="{FF2B5EF4-FFF2-40B4-BE49-F238E27FC236}">
                <a16:creationId xmlns:a16="http://schemas.microsoft.com/office/drawing/2014/main" id="{805EA955-41BA-47E1-BA9E-A34F4B6D0FF1}"/>
              </a:ext>
            </a:extLst>
          </p:cNvPr>
          <p:cNvGrpSpPr>
            <a:grpSpLocks/>
          </p:cNvGrpSpPr>
          <p:nvPr/>
        </p:nvGrpSpPr>
        <p:grpSpPr bwMode="auto">
          <a:xfrm>
            <a:off x="6429207" y="5028392"/>
            <a:ext cx="145399" cy="848163"/>
            <a:chOff x="3224" y="3320"/>
            <a:chExt cx="96" cy="560"/>
          </a:xfrm>
        </p:grpSpPr>
        <p:sp>
          <p:nvSpPr>
            <p:cNvPr id="16422" name="Line 49">
              <a:extLst>
                <a:ext uri="{FF2B5EF4-FFF2-40B4-BE49-F238E27FC236}">
                  <a16:creationId xmlns:a16="http://schemas.microsoft.com/office/drawing/2014/main" id="{14875112-DF58-451C-A115-E4212A6C5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4" y="3360"/>
              <a:ext cx="0" cy="5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6423" name="Line 50">
              <a:extLst>
                <a:ext uri="{FF2B5EF4-FFF2-40B4-BE49-F238E27FC236}">
                  <a16:creationId xmlns:a16="http://schemas.microsoft.com/office/drawing/2014/main" id="{59684E83-674A-4D46-B46D-5BE3488EA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0" y="3320"/>
              <a:ext cx="0" cy="51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6417" name="Rectangle 52">
            <a:extLst>
              <a:ext uri="{FF2B5EF4-FFF2-40B4-BE49-F238E27FC236}">
                <a16:creationId xmlns:a16="http://schemas.microsoft.com/office/drawing/2014/main" id="{D2812EF8-0A3C-4BED-92DD-B5FB74309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6076" y="4519495"/>
            <a:ext cx="1696325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cristallo</a:t>
            </a:r>
          </a:p>
        </p:txBody>
      </p:sp>
      <p:sp>
        <p:nvSpPr>
          <p:cNvPr id="16418" name="Rectangle 53">
            <a:extLst>
              <a:ext uri="{FF2B5EF4-FFF2-40B4-BE49-F238E27FC236}">
                <a16:creationId xmlns:a16="http://schemas.microsoft.com/office/drawing/2014/main" id="{2A3FE5F6-0304-4088-8D6A-E9E9992BD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43" y="5852321"/>
            <a:ext cx="1962890" cy="41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FF"/>
                </a:solidFill>
              </a:rPr>
              <a:t>ultrasuoni</a:t>
            </a:r>
          </a:p>
        </p:txBody>
      </p:sp>
      <p:sp>
        <p:nvSpPr>
          <p:cNvPr id="16419" name="Rectangle 54">
            <a:extLst>
              <a:ext uri="{FF2B5EF4-FFF2-40B4-BE49-F238E27FC236}">
                <a16:creationId xmlns:a16="http://schemas.microsoft.com/office/drawing/2014/main" id="{FA45931C-7BCB-4F32-A127-910ADDDCC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627" y="3235134"/>
            <a:ext cx="1962890" cy="41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290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FF"/>
                </a:solidFill>
              </a:rPr>
              <a:t>ultrasuoni</a:t>
            </a:r>
          </a:p>
        </p:txBody>
      </p:sp>
      <p:sp>
        <p:nvSpPr>
          <p:cNvPr id="16420" name="Oval 55">
            <a:extLst>
              <a:ext uri="{FF2B5EF4-FFF2-40B4-BE49-F238E27FC236}">
                <a16:creationId xmlns:a16="http://schemas.microsoft.com/office/drawing/2014/main" id="{8CB60CBA-6C77-4B69-AE21-06C34B023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404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421" name="Text Box 56">
            <a:extLst>
              <a:ext uri="{FF2B5EF4-FFF2-40B4-BE49-F238E27FC236}">
                <a16:creationId xmlns:a16="http://schemas.microsoft.com/office/drawing/2014/main" id="{2D671C81-4C16-4823-A5B6-60F66FCC1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013" y="6084053"/>
            <a:ext cx="8381663" cy="41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</a:pPr>
            <a:r>
              <a:rPr lang="it-IT" altLang="it-IT" sz="2099" i="1">
                <a:solidFill>
                  <a:srgbClr val="FF0000"/>
                </a:solidFill>
              </a:rPr>
              <a:t>i cristalli piezoelettrici non solo producono ultrasuoni, ma li rilevano !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27E916D-2217-4137-86BD-22AD010D6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28" y="231731"/>
            <a:ext cx="8711841" cy="64823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83F27B4E-07FD-49DB-92F8-F742AE61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412" y="6567201"/>
            <a:ext cx="1817491" cy="315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27"/>
              </a:lnSpc>
              <a:spcBef>
                <a:spcPct val="0"/>
              </a:spcBef>
              <a:buSzTx/>
              <a:buNone/>
            </a:pPr>
            <a:r>
              <a:rPr lang="en-GB" altLang="it-IT" sz="1336" b="1" i="1">
                <a:solidFill>
                  <a:srgbClr val="000000"/>
                </a:solidFill>
              </a:rPr>
              <a:t>ECOGRAFIA   A</a:t>
            </a: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291DAB7F-2033-466C-8C10-7864F57E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171" y="6555085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7413" name="AutoShape 7">
            <a:extLst>
              <a:ext uri="{FF2B5EF4-FFF2-40B4-BE49-F238E27FC236}">
                <a16:creationId xmlns:a16="http://schemas.microsoft.com/office/drawing/2014/main" id="{0E2520DF-2A33-472E-8F78-5626F2704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231" y="401363"/>
            <a:ext cx="2895869" cy="472548"/>
          </a:xfrm>
          <a:prstGeom prst="roundRect">
            <a:avLst>
              <a:gd name="adj" fmla="val 23250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14" name="Rectangle 8">
            <a:extLst>
              <a:ext uri="{FF2B5EF4-FFF2-40B4-BE49-F238E27FC236}">
                <a16:creationId xmlns:a16="http://schemas.microsoft.com/office/drawing/2014/main" id="{0B6C44F9-E940-4887-B40D-980D39F86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115" y="411965"/>
            <a:ext cx="3295717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ULTRASUONI</a:t>
            </a:r>
          </a:p>
        </p:txBody>
      </p:sp>
      <p:grpSp>
        <p:nvGrpSpPr>
          <p:cNvPr id="17415" name="Group 11">
            <a:extLst>
              <a:ext uri="{FF2B5EF4-FFF2-40B4-BE49-F238E27FC236}">
                <a16:creationId xmlns:a16="http://schemas.microsoft.com/office/drawing/2014/main" id="{A3C64E8D-4402-4FE0-8A40-401309E6FDAF}"/>
              </a:ext>
            </a:extLst>
          </p:cNvPr>
          <p:cNvGrpSpPr>
            <a:grpSpLocks/>
          </p:cNvGrpSpPr>
          <p:nvPr/>
        </p:nvGrpSpPr>
        <p:grpSpPr bwMode="auto">
          <a:xfrm>
            <a:off x="9446242" y="363498"/>
            <a:ext cx="617947" cy="484664"/>
            <a:chOff x="5216" y="240"/>
            <a:chExt cx="408" cy="320"/>
          </a:xfrm>
        </p:grpSpPr>
        <p:sp>
          <p:nvSpPr>
            <p:cNvPr id="17441" name="Oval 9">
              <a:extLst>
                <a:ext uri="{FF2B5EF4-FFF2-40B4-BE49-F238E27FC236}">
                  <a16:creationId xmlns:a16="http://schemas.microsoft.com/office/drawing/2014/main" id="{E7B22A35-8E83-4A95-8898-A46D8CDCA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" y="256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7442" name="Rectangle 10">
              <a:extLst>
                <a:ext uri="{FF2B5EF4-FFF2-40B4-BE49-F238E27FC236}">
                  <a16:creationId xmlns:a16="http://schemas.microsoft.com/office/drawing/2014/main" id="{393EE06D-F873-470B-99E9-441478F12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240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17416" name="Rectangle 12">
            <a:extLst>
              <a:ext uri="{FF2B5EF4-FFF2-40B4-BE49-F238E27FC236}">
                <a16:creationId xmlns:a16="http://schemas.microsoft.com/office/drawing/2014/main" id="{1F1F9933-9068-4D3F-918E-8E8BB58C3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17" name="Rectangle 13">
            <a:extLst>
              <a:ext uri="{FF2B5EF4-FFF2-40B4-BE49-F238E27FC236}">
                <a16:creationId xmlns:a16="http://schemas.microsoft.com/office/drawing/2014/main" id="{C0ED446F-F3EA-469A-9F5F-3FA503B73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18" name="Rectangle 14">
            <a:extLst>
              <a:ext uri="{FF2B5EF4-FFF2-40B4-BE49-F238E27FC236}">
                <a16:creationId xmlns:a16="http://schemas.microsoft.com/office/drawing/2014/main" id="{FB6C675C-A58D-44CD-B5F4-267C3BE4A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6242" y="5743272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19" name="Rectangle 15">
            <a:extLst>
              <a:ext uri="{FF2B5EF4-FFF2-40B4-BE49-F238E27FC236}">
                <a16:creationId xmlns:a16="http://schemas.microsoft.com/office/drawing/2014/main" id="{1A36E61D-FF3D-4D1B-B165-5FDB4E707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274" y="1405526"/>
            <a:ext cx="6555085" cy="99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per applicazioni  mediche:  </a:t>
            </a:r>
            <a:endParaRPr lang="en-GB" altLang="it-IT" sz="2862">
              <a:solidFill>
                <a:srgbClr val="000000"/>
              </a:solidFill>
            </a:endParaRPr>
          </a:p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00"/>
                </a:solidFill>
              </a:rPr>
              <a:t>                      </a:t>
            </a:r>
            <a:r>
              <a:rPr lang="en-GB" altLang="it-IT" sz="2862">
                <a:solidFill>
                  <a:srgbClr val="FF0000"/>
                </a:solidFill>
              </a:rPr>
              <a:t>100 kHz  </a:t>
            </a:r>
            <a:r>
              <a:rPr lang="en-GB" altLang="it-IT" sz="2862">
                <a:solidFill>
                  <a:srgbClr val="FF0000"/>
                </a:solidFill>
                <a:latin typeface="Symbol" panose="05050102010706020507" pitchFamily="18" charset="2"/>
              </a:rPr>
              <a:t>¸</a:t>
            </a:r>
            <a:r>
              <a:rPr lang="en-GB" altLang="it-IT" sz="2862">
                <a:solidFill>
                  <a:srgbClr val="FF0000"/>
                </a:solidFill>
              </a:rPr>
              <a:t> 1 GHz</a:t>
            </a:r>
          </a:p>
        </p:txBody>
      </p:sp>
      <p:grpSp>
        <p:nvGrpSpPr>
          <p:cNvPr id="17420" name="Group 21">
            <a:extLst>
              <a:ext uri="{FF2B5EF4-FFF2-40B4-BE49-F238E27FC236}">
                <a16:creationId xmlns:a16="http://schemas.microsoft.com/office/drawing/2014/main" id="{327F94D5-B263-4D43-9452-75EB0C67E20F}"/>
              </a:ext>
            </a:extLst>
          </p:cNvPr>
          <p:cNvGrpSpPr>
            <a:grpSpLocks/>
          </p:cNvGrpSpPr>
          <p:nvPr/>
        </p:nvGrpSpPr>
        <p:grpSpPr bwMode="auto">
          <a:xfrm>
            <a:off x="2624592" y="1538809"/>
            <a:ext cx="212041" cy="199924"/>
            <a:chOff x="712" y="1016"/>
            <a:chExt cx="140" cy="132"/>
          </a:xfrm>
        </p:grpSpPr>
        <p:sp>
          <p:nvSpPr>
            <p:cNvPr id="17436" name="Rectangle 16">
              <a:extLst>
                <a:ext uri="{FF2B5EF4-FFF2-40B4-BE49-F238E27FC236}">
                  <a16:creationId xmlns:a16="http://schemas.microsoft.com/office/drawing/2014/main" id="{A3D422B4-B5D6-46FB-9EC6-B6E9B9B7D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" y="1020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7437" name="Rectangle 17">
              <a:extLst>
                <a:ext uri="{FF2B5EF4-FFF2-40B4-BE49-F238E27FC236}">
                  <a16:creationId xmlns:a16="http://schemas.microsoft.com/office/drawing/2014/main" id="{360AAA07-6E1D-42A3-B231-0E2420829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" y="1044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FFFFFF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7438" name="Rectangle 18">
              <a:extLst>
                <a:ext uri="{FF2B5EF4-FFF2-40B4-BE49-F238E27FC236}">
                  <a16:creationId xmlns:a16="http://schemas.microsoft.com/office/drawing/2014/main" id="{EFA68688-A337-4756-B662-7FBB87B0E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" y="1044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7439" name="Freeform 19">
              <a:extLst>
                <a:ext uri="{FF2B5EF4-FFF2-40B4-BE49-F238E27FC236}">
                  <a16:creationId xmlns:a16="http://schemas.microsoft.com/office/drawing/2014/main" id="{3235989A-8709-4E1D-8FE0-381CEC6F3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" y="1128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7440" name="Freeform 20">
              <a:extLst>
                <a:ext uri="{FF2B5EF4-FFF2-40B4-BE49-F238E27FC236}">
                  <a16:creationId xmlns:a16="http://schemas.microsoft.com/office/drawing/2014/main" id="{42A67381-DE45-4489-A51D-41C2151A3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" y="101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7421" name="Rectangle 22">
            <a:extLst>
              <a:ext uri="{FF2B5EF4-FFF2-40B4-BE49-F238E27FC236}">
                <a16:creationId xmlns:a16="http://schemas.microsoft.com/office/drawing/2014/main" id="{8DE46E41-C5C4-4FCF-AD9F-B9976B6EB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896" y="2548014"/>
            <a:ext cx="726996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FF"/>
                </a:solidFill>
                <a:latin typeface="Book Antiqua" panose="02040602050305030304" pitchFamily="18" charset="0"/>
              </a:rPr>
              <a:t>aria</a:t>
            </a:r>
          </a:p>
        </p:txBody>
      </p:sp>
      <p:sp>
        <p:nvSpPr>
          <p:cNvPr id="17422" name="Rectangle 23">
            <a:extLst>
              <a:ext uri="{FF2B5EF4-FFF2-40B4-BE49-F238E27FC236}">
                <a16:creationId xmlns:a16="http://schemas.microsoft.com/office/drawing/2014/main" id="{62BEAB04-6C0C-4638-867B-40E7E89FC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221" y="2535897"/>
            <a:ext cx="908746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FF"/>
                </a:solidFill>
                <a:latin typeface="Book Antiqua" panose="02040602050305030304" pitchFamily="18" charset="0"/>
              </a:rPr>
              <a:t>acqua</a:t>
            </a:r>
          </a:p>
        </p:txBody>
      </p:sp>
      <p:sp>
        <p:nvSpPr>
          <p:cNvPr id="17423" name="Rectangle 24">
            <a:extLst>
              <a:ext uri="{FF2B5EF4-FFF2-40B4-BE49-F238E27FC236}">
                <a16:creationId xmlns:a16="http://schemas.microsoft.com/office/drawing/2014/main" id="{8975E2F3-5261-4390-B4F5-710A79538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157" y="3275010"/>
            <a:ext cx="1526693" cy="181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100  kHz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  1  MHz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10  MHz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100 MHz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  1  GHz</a:t>
            </a:r>
          </a:p>
        </p:txBody>
      </p:sp>
      <p:sp>
        <p:nvSpPr>
          <p:cNvPr id="17424" name="Rectangle 25">
            <a:extLst>
              <a:ext uri="{FF2B5EF4-FFF2-40B4-BE49-F238E27FC236}">
                <a16:creationId xmlns:a16="http://schemas.microsoft.com/office/drawing/2014/main" id="{5BA3A7CB-8BB3-4A94-85A6-FF74D6C21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761" y="2850929"/>
            <a:ext cx="472548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17425" name="Rectangle 26">
            <a:extLst>
              <a:ext uri="{FF2B5EF4-FFF2-40B4-BE49-F238E27FC236}">
                <a16:creationId xmlns:a16="http://schemas.microsoft.com/office/drawing/2014/main" id="{63024DE1-92BB-48D0-A4D5-2360FC66D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203" y="2863046"/>
            <a:ext cx="472548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17426" name="Rectangle 27">
            <a:extLst>
              <a:ext uri="{FF2B5EF4-FFF2-40B4-BE49-F238E27FC236}">
                <a16:creationId xmlns:a16="http://schemas.microsoft.com/office/drawing/2014/main" id="{99371D8E-EE46-4E5A-BBC6-FCBB3DB3B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913" y="3275010"/>
            <a:ext cx="1587276" cy="181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 dirty="0">
                <a:solidFill>
                  <a:srgbClr val="000000"/>
                </a:solidFill>
                <a:latin typeface="Book Antiqua" panose="02040602050305030304" pitchFamily="18" charset="0"/>
              </a:rPr>
              <a:t>  3.4 mm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 dirty="0">
                <a:solidFill>
                  <a:srgbClr val="000000"/>
                </a:solidFill>
                <a:latin typeface="Book Antiqua" panose="02040602050305030304" pitchFamily="18" charset="0"/>
              </a:rPr>
              <a:t>0.34 mm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 dirty="0">
                <a:solidFill>
                  <a:srgbClr val="000000"/>
                </a:solidFill>
                <a:latin typeface="Book Antiqua" panose="02040602050305030304" pitchFamily="18" charset="0"/>
              </a:rPr>
              <a:t>  34  </a:t>
            </a:r>
            <a:r>
              <a:rPr lang="en-GB" altLang="it-IT" sz="229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GB" altLang="it-IT" sz="2290" b="1" dirty="0">
                <a:solidFill>
                  <a:srgbClr val="000000"/>
                </a:solidFill>
                <a:latin typeface="Book Antiqua" panose="02040602050305030304" pitchFamily="18" charset="0"/>
              </a:rPr>
              <a:t>m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 dirty="0">
                <a:solidFill>
                  <a:srgbClr val="000000"/>
                </a:solidFill>
                <a:latin typeface="Book Antiqua" panose="02040602050305030304" pitchFamily="18" charset="0"/>
              </a:rPr>
              <a:t> 3.4  </a:t>
            </a:r>
            <a:r>
              <a:rPr lang="en-GB" altLang="it-IT" sz="229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GB" altLang="it-IT" sz="2290" b="1" dirty="0">
                <a:solidFill>
                  <a:srgbClr val="000000"/>
                </a:solidFill>
                <a:latin typeface="Book Antiqua" panose="02040602050305030304" pitchFamily="18" charset="0"/>
              </a:rPr>
              <a:t>m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 dirty="0">
                <a:solidFill>
                  <a:srgbClr val="000000"/>
                </a:solidFill>
                <a:latin typeface="Book Antiqua" panose="02040602050305030304" pitchFamily="18" charset="0"/>
              </a:rPr>
              <a:t>0.34 </a:t>
            </a:r>
            <a:r>
              <a:rPr lang="en-GB" altLang="it-IT" sz="229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GB" altLang="it-IT" sz="2290" b="1" dirty="0">
                <a:solidFill>
                  <a:srgbClr val="000000"/>
                </a:solidFill>
                <a:latin typeface="Book Antiqua" panose="02040602050305030304" pitchFamily="18" charset="0"/>
              </a:rPr>
              <a:t>m</a:t>
            </a:r>
          </a:p>
        </p:txBody>
      </p:sp>
      <p:sp>
        <p:nvSpPr>
          <p:cNvPr id="17427" name="Rectangle 28">
            <a:extLst>
              <a:ext uri="{FF2B5EF4-FFF2-40B4-BE49-F238E27FC236}">
                <a16:creationId xmlns:a16="http://schemas.microsoft.com/office/drawing/2014/main" id="{A0B3B623-B084-4E70-98C7-7CF479490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822" y="3275010"/>
            <a:ext cx="1975007" cy="181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14.5 mm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1.45 mm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0.145 mm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14.5 </a:t>
            </a:r>
            <a:r>
              <a:rPr lang="en-GB" altLang="it-IT" sz="229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m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1.45 </a:t>
            </a:r>
            <a:r>
              <a:rPr lang="en-GB" altLang="it-IT" sz="229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m</a:t>
            </a:r>
          </a:p>
        </p:txBody>
      </p:sp>
      <p:sp>
        <p:nvSpPr>
          <p:cNvPr id="17428" name="Rectangle 29">
            <a:extLst>
              <a:ext uri="{FF2B5EF4-FFF2-40B4-BE49-F238E27FC236}">
                <a16:creationId xmlns:a16="http://schemas.microsoft.com/office/drawing/2014/main" id="{F05187B2-BF1C-48DB-8464-24F0E5428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655" y="2766113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17429" name="Rectangle 30">
            <a:extLst>
              <a:ext uri="{FF2B5EF4-FFF2-40B4-BE49-F238E27FC236}">
                <a16:creationId xmlns:a16="http://schemas.microsoft.com/office/drawing/2014/main" id="{0AAEECEF-910B-4700-9B83-FFBCDE067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090" y="5019802"/>
            <a:ext cx="5803855" cy="50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</a:t>
            </a:r>
            <a:r>
              <a:rPr lang="en-GB" altLang="it-IT" sz="2290" b="1" i="1">
                <a:solidFill>
                  <a:srgbClr val="000000"/>
                </a:solidFill>
                <a:latin typeface="Book Antiqua" panose="02040602050305030304" pitchFamily="18" charset="0"/>
              </a:rPr>
              <a:t>luce gialla : 6000 Å = 0.6 </a:t>
            </a:r>
            <a:r>
              <a:rPr lang="en-GB" altLang="it-IT" sz="2290" i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GB" altLang="it-IT" sz="2290" b="1" i="1">
                <a:solidFill>
                  <a:srgbClr val="000000"/>
                </a:solidFill>
                <a:latin typeface="Book Antiqua" panose="02040602050305030304" pitchFamily="18" charset="0"/>
              </a:rPr>
              <a:t>m </a:t>
            </a:r>
            <a:r>
              <a:rPr lang="en-GB" altLang="it-IT" sz="2290" b="1" i="1">
                <a:solidFill>
                  <a:srgbClr val="000000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)</a:t>
            </a:r>
          </a:p>
        </p:txBody>
      </p:sp>
      <p:sp>
        <p:nvSpPr>
          <p:cNvPr id="17430" name="AutoShape 31">
            <a:extLst>
              <a:ext uri="{FF2B5EF4-FFF2-40B4-BE49-F238E27FC236}">
                <a16:creationId xmlns:a16="http://schemas.microsoft.com/office/drawing/2014/main" id="{849420CD-9D27-4F8D-B4CB-D1A32EECD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342" y="5732670"/>
            <a:ext cx="7510783" cy="593714"/>
          </a:xfrm>
          <a:prstGeom prst="roundRect">
            <a:avLst>
              <a:gd name="adj" fmla="val 24519"/>
            </a:avLst>
          </a:prstGeom>
          <a:pattFill prst="pct50">
            <a:fgClr>
              <a:srgbClr val="FFFF00"/>
            </a:fgClr>
            <a:bgClr>
              <a:srgbClr val="FFFFFF"/>
            </a:bgClr>
          </a:patt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0000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31" name="Rectangle 32">
            <a:extLst>
              <a:ext uri="{FF2B5EF4-FFF2-40B4-BE49-F238E27FC236}">
                <a16:creationId xmlns:a16="http://schemas.microsoft.com/office/drawing/2014/main" id="{D9DD7BC4-0D4A-4371-83E4-A11D59F7E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373" y="5803855"/>
            <a:ext cx="136917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l » </a:t>
            </a:r>
            <a:r>
              <a:rPr lang="en-GB" altLang="it-IT" sz="2862" b="1">
                <a:solidFill>
                  <a:srgbClr val="000000"/>
                </a:solidFill>
              </a:rPr>
              <a:t>luce</a:t>
            </a:r>
          </a:p>
        </p:txBody>
      </p:sp>
      <p:sp>
        <p:nvSpPr>
          <p:cNvPr id="17432" name="Rectangle 33">
            <a:extLst>
              <a:ext uri="{FF2B5EF4-FFF2-40B4-BE49-F238E27FC236}">
                <a16:creationId xmlns:a16="http://schemas.microsoft.com/office/drawing/2014/main" id="{86983E90-C4CD-4933-B3F6-0361E11A1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779" y="5767505"/>
            <a:ext cx="483452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propagazione  </a:t>
            </a:r>
            <a:r>
              <a:rPr lang="en-GB" altLang="it-IT" sz="2862" b="1">
                <a:solidFill>
                  <a:srgbClr val="FF0000"/>
                </a:solidFill>
              </a:rPr>
              <a:t>rettilinea</a:t>
            </a:r>
          </a:p>
        </p:txBody>
      </p:sp>
      <p:sp>
        <p:nvSpPr>
          <p:cNvPr id="17433" name="Line 34">
            <a:extLst>
              <a:ext uri="{FF2B5EF4-FFF2-40B4-BE49-F238E27FC236}">
                <a16:creationId xmlns:a16="http://schemas.microsoft.com/office/drawing/2014/main" id="{87375F84-6DE8-4C27-B93B-77582A08A6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1132" y="6034071"/>
            <a:ext cx="654297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17434" name="Oval 35">
            <a:extLst>
              <a:ext uri="{FF2B5EF4-FFF2-40B4-BE49-F238E27FC236}">
                <a16:creationId xmlns:a16="http://schemas.microsoft.com/office/drawing/2014/main" id="{6A24AFFC-C238-4956-85B3-BB3CA4BA1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404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7435" name="Text Box 36">
            <a:extLst>
              <a:ext uri="{FF2B5EF4-FFF2-40B4-BE49-F238E27FC236}">
                <a16:creationId xmlns:a16="http://schemas.microsoft.com/office/drawing/2014/main" id="{EE128CE6-9A77-46B2-9F22-C19082508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303" y="3303788"/>
            <a:ext cx="1649373" cy="4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it-IT" altLang="it-IT" sz="2290" i="1" dirty="0"/>
              <a:t>(da </a:t>
            </a:r>
            <a:r>
              <a:rPr lang="it-IT" altLang="it-IT" sz="2290" dirty="0"/>
              <a:t>v</a:t>
            </a:r>
            <a:r>
              <a:rPr lang="it-IT" altLang="it-IT" sz="2290" i="1" dirty="0"/>
              <a:t>=</a:t>
            </a:r>
            <a:r>
              <a:rPr lang="it-IT" altLang="it-IT" sz="2290" i="1" dirty="0">
                <a:sym typeface="Symbol" panose="05050102010706020507" pitchFamily="18" charset="2"/>
              </a:rPr>
              <a:t> )</a:t>
            </a:r>
          </a:p>
        </p:txBody>
      </p:sp>
    </p:spTree>
    <p:extLst>
      <p:ext uri="{BB962C8B-B14F-4D97-AF65-F5344CB8AC3E}">
        <p14:creationId xmlns:p14="http://schemas.microsoft.com/office/powerpoint/2010/main" val="1846206046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4B73B37-7542-450C-BEFB-6A817C5B7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43" y="159031"/>
            <a:ext cx="11174083" cy="6567201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blurRad="63500" dist="161645" dir="2700000" algn="ctr" rotWithShape="0">
              <a:srgbClr val="AAAAAA">
                <a:alpha val="50000"/>
              </a:srgbClr>
            </a:outerShdw>
          </a:effectLst>
        </p:spPr>
        <p:txBody>
          <a:bodyPr wrap="none" lIns="87215" tIns="43608" rIns="87215" bIns="43608" anchor="ctr"/>
          <a:lstStyle/>
          <a:p>
            <a:pPr>
              <a:defRPr/>
            </a:pPr>
            <a:endParaRPr lang="en-US" sz="1717">
              <a:latin typeface="Times New Roman" charset="0"/>
              <a:ea typeface="ＭＳ Ｐゴシック" charset="0"/>
            </a:endParaRPr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9197DC18-42D4-465C-A2E1-A6BFFB148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29" y="763346"/>
            <a:ext cx="0" cy="242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61645" dir="2700000" algn="ctr" rotWithShape="0">
              <a:srgbClr val="0000FF">
                <a:alpha val="50000"/>
              </a:srgbClr>
            </a:outerShdw>
          </a:effectLst>
        </p:spPr>
        <p:txBody>
          <a:bodyPr lIns="87215" tIns="43608" rIns="87215" bIns="43608"/>
          <a:lstStyle/>
          <a:p>
            <a:pPr>
              <a:defRPr/>
            </a:pPr>
            <a:endParaRPr lang="en-US" sz="1717">
              <a:latin typeface="Times New Roman" charset="0"/>
              <a:ea typeface="ＭＳ Ｐゴシック" charset="0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4A5AFD34-738C-4AF7-84E7-59FD850B6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438" y="720938"/>
            <a:ext cx="278682" cy="16963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63500" dist="161645" dir="2700000" algn="ctr" rotWithShape="0">
              <a:srgbClr val="FFFFFF">
                <a:alpha val="50000"/>
              </a:srgbClr>
            </a:outerShdw>
          </a:effectLst>
        </p:spPr>
        <p:txBody>
          <a:bodyPr wrap="none" lIns="87215" tIns="43608" rIns="87215" bIns="43608" anchor="ctr"/>
          <a:lstStyle/>
          <a:p>
            <a:pPr>
              <a:defRPr/>
            </a:pPr>
            <a:endParaRPr lang="en-US" sz="1717">
              <a:latin typeface="Times New Roman" charset="0"/>
              <a:ea typeface="ＭＳ Ｐゴシック" charset="0"/>
            </a:endParaRP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137B43D2-BDA0-41DF-A5E6-06E568AF6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313" y="266566"/>
            <a:ext cx="993562" cy="100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B5E472DA-7AFE-45B6-A37C-1B1047649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6242" y="205983"/>
            <a:ext cx="993562" cy="100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6330" name="AutoShape 10">
            <a:extLst>
              <a:ext uri="{FF2B5EF4-FFF2-40B4-BE49-F238E27FC236}">
                <a16:creationId xmlns:a16="http://schemas.microsoft.com/office/drawing/2014/main" id="{50378528-4FDC-48EA-BB9C-C71A00DA5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385" y="280197"/>
            <a:ext cx="5547891" cy="496781"/>
          </a:xfrm>
          <a:prstGeom prst="roundRect">
            <a:avLst>
              <a:gd name="adj" fmla="val 24435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6331" name="Rectangle 11">
            <a:extLst>
              <a:ext uri="{FF2B5EF4-FFF2-40B4-BE49-F238E27FC236}">
                <a16:creationId xmlns:a16="http://schemas.microsoft.com/office/drawing/2014/main" id="{1BBCA89A-68EC-4D5C-82FE-BCA8D15E0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387" y="290799"/>
            <a:ext cx="5391890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 dirty="0">
                <a:solidFill>
                  <a:srgbClr val="000000"/>
                </a:solidFill>
                <a:latin typeface="Comic Sans MS" panose="030F0702030302020204" pitchFamily="66" charset="0"/>
              </a:rPr>
              <a:t>FENOMENI  ONDULATORI</a:t>
            </a:r>
          </a:p>
        </p:txBody>
      </p:sp>
      <p:sp>
        <p:nvSpPr>
          <p:cNvPr id="56333" name="Rectangle 15">
            <a:extLst>
              <a:ext uri="{FF2B5EF4-FFF2-40B4-BE49-F238E27FC236}">
                <a16:creationId xmlns:a16="http://schemas.microsoft.com/office/drawing/2014/main" id="{8925E658-9B90-4FCB-95C4-C14B0AB9C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5150" y="6555085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2004"/>
              </a:lnSpc>
            </a:pPr>
            <a:r>
              <a:rPr lang="it-IT" altLang="it-IT" sz="1717" b="1" i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6334" name="Rectangle 16">
            <a:extLst>
              <a:ext uri="{FF2B5EF4-FFF2-40B4-BE49-F238E27FC236}">
                <a16:creationId xmlns:a16="http://schemas.microsoft.com/office/drawing/2014/main" id="{CA76CB83-75A9-4C3C-BAE3-CEB5522E3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923" y="5781137"/>
            <a:ext cx="1066261" cy="106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6335" name="Rectangle 17">
            <a:extLst>
              <a:ext uri="{FF2B5EF4-FFF2-40B4-BE49-F238E27FC236}">
                <a16:creationId xmlns:a16="http://schemas.microsoft.com/office/drawing/2014/main" id="{D5B2356A-B917-451E-848C-92DC7EDD6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021" y="775463"/>
            <a:ext cx="485876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FF0000"/>
                </a:solidFill>
                <a:latin typeface="Book Antiqua" panose="02040602050305030304" pitchFamily="18" charset="0"/>
              </a:rPr>
              <a:t>Eq. caratteristica della sorgente di una perturbazione</a:t>
            </a:r>
          </a:p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FF0000"/>
                </a:solidFill>
                <a:latin typeface="Book Antiqua" panose="02040602050305030304" pitchFamily="18" charset="0"/>
              </a:rPr>
              <a:t> periodica</a:t>
            </a:r>
          </a:p>
        </p:txBody>
      </p:sp>
      <p:sp>
        <p:nvSpPr>
          <p:cNvPr id="7186" name="AutoShape 18">
            <a:extLst>
              <a:ext uri="{FF2B5EF4-FFF2-40B4-BE49-F238E27FC236}">
                <a16:creationId xmlns:a16="http://schemas.microsoft.com/office/drawing/2014/main" id="{6CAA2D26-AC19-4330-B726-709788241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27" y="1382808"/>
            <a:ext cx="2447555" cy="654297"/>
          </a:xfrm>
          <a:prstGeom prst="roundRect">
            <a:avLst>
              <a:gd name="adj" fmla="val 22407"/>
            </a:avLst>
          </a:prstGeom>
          <a:pattFill prst="pct50">
            <a:fgClr>
              <a:srgbClr val="FFFF00"/>
            </a:fgClr>
            <a:bgClr>
              <a:srgbClr val="FFFFFF"/>
            </a:bgClr>
          </a:pattFill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61645" dir="2700000" algn="ctr" rotWithShape="0">
              <a:srgbClr val="0000FF">
                <a:alpha val="50000"/>
              </a:srgbClr>
            </a:outerShdw>
          </a:effectLst>
        </p:spPr>
        <p:txBody>
          <a:bodyPr wrap="none" lIns="87215" tIns="43608" rIns="87215" bIns="43608" anchor="ctr"/>
          <a:lstStyle/>
          <a:p>
            <a:pPr>
              <a:defRPr/>
            </a:pPr>
            <a:endParaRPr lang="en-US" sz="1717">
              <a:latin typeface="Times New Roman" charset="0"/>
              <a:ea typeface="ＭＳ Ｐゴシック" charset="0"/>
            </a:endParaRPr>
          </a:p>
        </p:txBody>
      </p:sp>
      <p:sp>
        <p:nvSpPr>
          <p:cNvPr id="56337" name="Rectangle 19">
            <a:extLst>
              <a:ext uri="{FF2B5EF4-FFF2-40B4-BE49-F238E27FC236}">
                <a16:creationId xmlns:a16="http://schemas.microsoft.com/office/drawing/2014/main" id="{A490FBDF-5B40-486E-8C78-E264B7EC3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721" y="1453993"/>
            <a:ext cx="2399088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000000"/>
                </a:solidFill>
                <a:latin typeface="Book Antiqua" panose="02040602050305030304" pitchFamily="18" charset="0"/>
              </a:rPr>
              <a:t>f(t) </a:t>
            </a:r>
            <a:r>
              <a:rPr lang="it-IT" altLang="it-IT" sz="2862" b="1">
                <a:solidFill>
                  <a:srgbClr val="000000"/>
                </a:solidFill>
              </a:rPr>
              <a:t>=</a:t>
            </a:r>
            <a:r>
              <a:rPr lang="it-IT" altLang="it-IT" sz="2862" b="1">
                <a:solidFill>
                  <a:srgbClr val="000000"/>
                </a:solidFill>
                <a:latin typeface="Book Antiqua" panose="02040602050305030304" pitchFamily="18" charset="0"/>
              </a:rPr>
              <a:t> f(t + T)</a:t>
            </a:r>
          </a:p>
        </p:txBody>
      </p:sp>
      <p:sp>
        <p:nvSpPr>
          <p:cNvPr id="56338" name="Rectangle 20">
            <a:extLst>
              <a:ext uri="{FF2B5EF4-FFF2-40B4-BE49-F238E27FC236}">
                <a16:creationId xmlns:a16="http://schemas.microsoft.com/office/drawing/2014/main" id="{F8A0EED8-76CA-40F5-84B6-9378726AD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723" y="1478226"/>
            <a:ext cx="4495261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000000"/>
                </a:solidFill>
              </a:rPr>
              <a:t>T</a:t>
            </a:r>
            <a:r>
              <a:rPr lang="it-IT" altLang="it-IT" sz="2862">
                <a:solidFill>
                  <a:srgbClr val="000000"/>
                </a:solidFill>
              </a:rPr>
              <a:t> </a:t>
            </a:r>
            <a:r>
              <a:rPr lang="it-IT" altLang="it-IT" sz="2862" b="1">
                <a:solidFill>
                  <a:srgbClr val="000000"/>
                </a:solidFill>
              </a:rPr>
              <a:t>=</a:t>
            </a:r>
            <a:r>
              <a:rPr lang="it-IT" altLang="it-IT" sz="2862">
                <a:solidFill>
                  <a:srgbClr val="000000"/>
                </a:solidFill>
              </a:rPr>
              <a:t> periodo  caratteristico</a:t>
            </a:r>
          </a:p>
        </p:txBody>
      </p:sp>
      <p:sp>
        <p:nvSpPr>
          <p:cNvPr id="56339" name="Rectangle 21">
            <a:extLst>
              <a:ext uri="{FF2B5EF4-FFF2-40B4-BE49-F238E27FC236}">
                <a16:creationId xmlns:a16="http://schemas.microsoft.com/office/drawing/2014/main" id="{43169A72-FDA8-4B89-B41B-64F15F564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044" y="2168873"/>
            <a:ext cx="547670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000000"/>
                </a:solidFill>
                <a:latin typeface="Book Antiqua" panose="02040602050305030304" pitchFamily="18" charset="0"/>
              </a:rPr>
              <a:t>f(t)</a:t>
            </a:r>
            <a:r>
              <a:rPr lang="it-IT" altLang="it-IT" sz="2862" b="1">
                <a:solidFill>
                  <a:srgbClr val="000000"/>
                </a:solidFill>
              </a:rPr>
              <a:t>  può essere una funzione  periodica </a:t>
            </a:r>
            <a:r>
              <a:rPr lang="it-IT" altLang="it-IT" sz="2862" b="1">
                <a:solidFill>
                  <a:srgbClr val="FF0000"/>
                </a:solidFill>
              </a:rPr>
              <a:t>qualsiasi</a:t>
            </a:r>
          </a:p>
        </p:txBody>
      </p:sp>
      <p:grpSp>
        <p:nvGrpSpPr>
          <p:cNvPr id="56340" name="Group 27">
            <a:extLst>
              <a:ext uri="{FF2B5EF4-FFF2-40B4-BE49-F238E27FC236}">
                <a16:creationId xmlns:a16="http://schemas.microsoft.com/office/drawing/2014/main" id="{FD9C5400-C4E2-46BB-BF87-25180FC74028}"/>
              </a:ext>
            </a:extLst>
          </p:cNvPr>
          <p:cNvGrpSpPr>
            <a:grpSpLocks/>
          </p:cNvGrpSpPr>
          <p:nvPr/>
        </p:nvGrpSpPr>
        <p:grpSpPr bwMode="auto">
          <a:xfrm>
            <a:off x="1861245" y="2277922"/>
            <a:ext cx="212041" cy="199924"/>
            <a:chOff x="208" y="1504"/>
            <a:chExt cx="140" cy="132"/>
          </a:xfrm>
        </p:grpSpPr>
        <p:sp>
          <p:nvSpPr>
            <p:cNvPr id="56372" name="Rectangle 22">
              <a:extLst>
                <a:ext uri="{FF2B5EF4-FFF2-40B4-BE49-F238E27FC236}">
                  <a16:creationId xmlns:a16="http://schemas.microsoft.com/office/drawing/2014/main" id="{7EBE9E70-2130-4C34-9AFF-6CF0C2AFC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" y="1508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it-IT" sz="2290"/>
            </a:p>
          </p:txBody>
        </p:sp>
        <p:sp>
          <p:nvSpPr>
            <p:cNvPr id="7191" name="Rectangle 23">
              <a:extLst>
                <a:ext uri="{FF2B5EF4-FFF2-40B4-BE49-F238E27FC236}">
                  <a16:creationId xmlns:a16="http://schemas.microsoft.com/office/drawing/2014/main" id="{D0D0EB73-676F-4F66-A851-3BB7C8ACC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1532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161645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717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374" name="Rectangle 24">
              <a:extLst>
                <a:ext uri="{FF2B5EF4-FFF2-40B4-BE49-F238E27FC236}">
                  <a16:creationId xmlns:a16="http://schemas.microsoft.com/office/drawing/2014/main" id="{836FFD00-B1D8-4D43-807B-6C6557492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1532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it-IT" sz="2290"/>
            </a:p>
          </p:txBody>
        </p:sp>
        <p:sp>
          <p:nvSpPr>
            <p:cNvPr id="56375" name="Freeform 25">
              <a:extLst>
                <a:ext uri="{FF2B5EF4-FFF2-40B4-BE49-F238E27FC236}">
                  <a16:creationId xmlns:a16="http://schemas.microsoft.com/office/drawing/2014/main" id="{C47A5D9D-133A-4091-A0A8-5A74F7423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" y="1616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56376" name="Freeform 26">
              <a:extLst>
                <a:ext uri="{FF2B5EF4-FFF2-40B4-BE49-F238E27FC236}">
                  <a16:creationId xmlns:a16="http://schemas.microsoft.com/office/drawing/2014/main" id="{B7168B84-E8B0-4586-8061-B9AFF926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1504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56341" name="AutoShape 28">
            <a:extLst>
              <a:ext uri="{FF2B5EF4-FFF2-40B4-BE49-F238E27FC236}">
                <a16:creationId xmlns:a16="http://schemas.microsoft.com/office/drawing/2014/main" id="{9DB81133-2D97-4584-94F9-7E8CC2DA5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690" y="3139716"/>
            <a:ext cx="3501700" cy="678530"/>
          </a:xfrm>
          <a:prstGeom prst="roundRect">
            <a:avLst>
              <a:gd name="adj" fmla="val 23324"/>
            </a:avLst>
          </a:prstGeom>
          <a:pattFill prst="pct25">
            <a:fgClr>
              <a:srgbClr val="FFFF00"/>
            </a:fgClr>
            <a:bgClr>
              <a:srgbClr val="FFFFFF"/>
            </a:bgClr>
          </a:patt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6342" name="Rectangle 29">
            <a:extLst>
              <a:ext uri="{FF2B5EF4-FFF2-40B4-BE49-F238E27FC236}">
                <a16:creationId xmlns:a16="http://schemas.microsoft.com/office/drawing/2014/main" id="{B32D37E1-4211-40E9-B236-059FB8F43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811" y="2544488"/>
            <a:ext cx="6385452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000000"/>
                </a:solidFill>
              </a:rPr>
              <a:t>la funzione periodica </a:t>
            </a:r>
            <a:r>
              <a:rPr lang="it-IT" altLang="it-IT" sz="2862" b="1">
                <a:solidFill>
                  <a:srgbClr val="FF0000"/>
                </a:solidFill>
              </a:rPr>
              <a:t>più semplice</a:t>
            </a:r>
            <a:r>
              <a:rPr lang="it-IT" altLang="it-IT" sz="2862" b="1">
                <a:solidFill>
                  <a:srgbClr val="000000"/>
                </a:solidFill>
              </a:rPr>
              <a:t> è:</a:t>
            </a:r>
          </a:p>
        </p:txBody>
      </p:sp>
      <p:sp>
        <p:nvSpPr>
          <p:cNvPr id="56343" name="Rectangle 30">
            <a:extLst>
              <a:ext uri="{FF2B5EF4-FFF2-40B4-BE49-F238E27FC236}">
                <a16:creationId xmlns:a16="http://schemas.microsoft.com/office/drawing/2014/main" id="{216731A1-4815-41C7-8F5B-79642A464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274" y="3223018"/>
            <a:ext cx="346535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FF0000"/>
                </a:solidFill>
                <a:latin typeface="Book Antiqua" panose="02040602050305030304" pitchFamily="18" charset="0"/>
              </a:rPr>
              <a:t>f(t)</a:t>
            </a:r>
            <a:r>
              <a:rPr lang="it-IT" altLang="it-IT" sz="2862" b="1">
                <a:solidFill>
                  <a:srgbClr val="FF0000"/>
                </a:solidFill>
              </a:rPr>
              <a:t> =  A sen(</a:t>
            </a:r>
            <a:r>
              <a:rPr lang="it-IT" altLang="it-IT" sz="2862" b="1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it-IT" altLang="it-IT" sz="2862">
                <a:solidFill>
                  <a:srgbClr val="FF0000"/>
                </a:solidFill>
              </a:rPr>
              <a:t>t</a:t>
            </a:r>
            <a:r>
              <a:rPr lang="it-IT" altLang="it-IT" sz="2862" b="1">
                <a:solidFill>
                  <a:srgbClr val="FF0000"/>
                </a:solidFill>
              </a:rPr>
              <a:t> +</a:t>
            </a:r>
            <a:r>
              <a:rPr lang="it-IT" altLang="it-IT" sz="2862" b="1">
                <a:solidFill>
                  <a:srgbClr val="FF0000"/>
                </a:solidFill>
                <a:latin typeface="Symbol" panose="05050102010706020507" pitchFamily="18" charset="2"/>
              </a:rPr>
              <a:t> f</a:t>
            </a:r>
            <a:r>
              <a:rPr lang="it-IT" altLang="it-IT" sz="2862" b="1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56344" name="Group 36">
            <a:extLst>
              <a:ext uri="{FF2B5EF4-FFF2-40B4-BE49-F238E27FC236}">
                <a16:creationId xmlns:a16="http://schemas.microsoft.com/office/drawing/2014/main" id="{C94102A4-ACD6-41EE-96E9-C9774DC166BB}"/>
              </a:ext>
            </a:extLst>
          </p:cNvPr>
          <p:cNvGrpSpPr>
            <a:grpSpLocks/>
          </p:cNvGrpSpPr>
          <p:nvPr/>
        </p:nvGrpSpPr>
        <p:grpSpPr bwMode="auto">
          <a:xfrm>
            <a:off x="1861245" y="2653537"/>
            <a:ext cx="212041" cy="199924"/>
            <a:chOff x="208" y="1752"/>
            <a:chExt cx="140" cy="132"/>
          </a:xfrm>
        </p:grpSpPr>
        <p:sp>
          <p:nvSpPr>
            <p:cNvPr id="56367" name="Rectangle 31">
              <a:extLst>
                <a:ext uri="{FF2B5EF4-FFF2-40B4-BE49-F238E27FC236}">
                  <a16:creationId xmlns:a16="http://schemas.microsoft.com/office/drawing/2014/main" id="{C2D5C6F1-77E1-47F0-8604-69EBBFD08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" y="1756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it-IT" sz="2290"/>
            </a:p>
          </p:txBody>
        </p:sp>
        <p:sp>
          <p:nvSpPr>
            <p:cNvPr id="7200" name="Rectangle 32">
              <a:extLst>
                <a:ext uri="{FF2B5EF4-FFF2-40B4-BE49-F238E27FC236}">
                  <a16:creationId xmlns:a16="http://schemas.microsoft.com/office/drawing/2014/main" id="{DF854B03-257C-4656-94EF-D03E1E72C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1780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161645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717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369" name="Rectangle 33">
              <a:extLst>
                <a:ext uri="{FF2B5EF4-FFF2-40B4-BE49-F238E27FC236}">
                  <a16:creationId xmlns:a16="http://schemas.microsoft.com/office/drawing/2014/main" id="{05687035-8F38-49AD-B0C4-D591AD8EA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" y="1780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it-IT" sz="2290"/>
            </a:p>
          </p:txBody>
        </p:sp>
        <p:sp>
          <p:nvSpPr>
            <p:cNvPr id="56370" name="Freeform 34">
              <a:extLst>
                <a:ext uri="{FF2B5EF4-FFF2-40B4-BE49-F238E27FC236}">
                  <a16:creationId xmlns:a16="http://schemas.microsoft.com/office/drawing/2014/main" id="{0335D959-5A57-4AB3-83E1-5C1B0FCC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" y="1864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56371" name="Freeform 35">
              <a:extLst>
                <a:ext uri="{FF2B5EF4-FFF2-40B4-BE49-F238E27FC236}">
                  <a16:creationId xmlns:a16="http://schemas.microsoft.com/office/drawing/2014/main" id="{33D27D6B-E2CE-4ABB-886F-296708D41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1752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56345" name="Rectangle 38">
            <a:extLst>
              <a:ext uri="{FF2B5EF4-FFF2-40B4-BE49-F238E27FC236}">
                <a16:creationId xmlns:a16="http://schemas.microsoft.com/office/drawing/2014/main" id="{E8A26EE7-53BE-442A-9055-735C83289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677" y="4228696"/>
            <a:ext cx="204770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4D00FF"/>
                </a:solidFill>
                <a:latin typeface="Symbol" panose="05050102010706020507" pitchFamily="18" charset="2"/>
              </a:rPr>
              <a:t>w</a:t>
            </a:r>
            <a:r>
              <a:rPr lang="it-IT" altLang="it-IT" sz="2862" b="1">
                <a:solidFill>
                  <a:srgbClr val="4D00FF"/>
                </a:solidFill>
              </a:rPr>
              <a:t> = 2</a:t>
            </a:r>
            <a:r>
              <a:rPr lang="it-IT" altLang="it-IT" sz="2862" b="1">
                <a:solidFill>
                  <a:srgbClr val="4D00FF"/>
                </a:solidFill>
                <a:latin typeface="Symbol" panose="05050102010706020507" pitchFamily="18" charset="2"/>
              </a:rPr>
              <a:t>p n</a:t>
            </a:r>
            <a:r>
              <a:rPr lang="it-IT" altLang="it-IT" sz="2862" b="1">
                <a:solidFill>
                  <a:srgbClr val="4D00FF"/>
                </a:solidFill>
              </a:rPr>
              <a:t>  =   </a:t>
            </a:r>
          </a:p>
        </p:txBody>
      </p:sp>
      <p:sp>
        <p:nvSpPr>
          <p:cNvPr id="56346" name="Rectangle 39">
            <a:extLst>
              <a:ext uri="{FF2B5EF4-FFF2-40B4-BE49-F238E27FC236}">
                <a16:creationId xmlns:a16="http://schemas.microsoft.com/office/drawing/2014/main" id="{CD5B15A6-F7D7-4E86-AF0B-1689CDED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168" y="4095413"/>
            <a:ext cx="71488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4D00FF"/>
                </a:solidFill>
              </a:rPr>
              <a:t>2</a:t>
            </a:r>
            <a:r>
              <a:rPr lang="it-IT" altLang="it-IT" sz="2862" b="1">
                <a:solidFill>
                  <a:srgbClr val="4D00FF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56347" name="Rectangle 40">
            <a:extLst>
              <a:ext uri="{FF2B5EF4-FFF2-40B4-BE49-F238E27FC236}">
                <a16:creationId xmlns:a16="http://schemas.microsoft.com/office/drawing/2014/main" id="{0AE9A8A3-D19A-4668-8E70-5804220C8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984" y="4446795"/>
            <a:ext cx="60583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4D00FF"/>
                </a:solidFill>
              </a:rPr>
              <a:t>T</a:t>
            </a:r>
          </a:p>
        </p:txBody>
      </p:sp>
      <p:sp>
        <p:nvSpPr>
          <p:cNvPr id="56348" name="Line 41">
            <a:extLst>
              <a:ext uri="{FF2B5EF4-FFF2-40B4-BE49-F238E27FC236}">
                <a16:creationId xmlns:a16="http://schemas.microsoft.com/office/drawing/2014/main" id="{0A0F9066-F6EF-4047-B80F-8F8B6DA76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1285" y="4495261"/>
            <a:ext cx="460431" cy="0"/>
          </a:xfrm>
          <a:prstGeom prst="line">
            <a:avLst/>
          </a:prstGeom>
          <a:noFill/>
          <a:ln w="12700">
            <a:solidFill>
              <a:srgbClr val="4D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6349" name="Oval 42">
            <a:extLst>
              <a:ext uri="{FF2B5EF4-FFF2-40B4-BE49-F238E27FC236}">
                <a16:creationId xmlns:a16="http://schemas.microsoft.com/office/drawing/2014/main" id="{D306EBB0-CD4E-4789-9D69-F2398397C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03" y="4392270"/>
            <a:ext cx="205982" cy="21809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6350" name="Rectangle 43">
            <a:extLst>
              <a:ext uri="{FF2B5EF4-FFF2-40B4-BE49-F238E27FC236}">
                <a16:creationId xmlns:a16="http://schemas.microsoft.com/office/drawing/2014/main" id="{110F9773-3119-4816-A514-2AEBCE89D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910" y="4773943"/>
            <a:ext cx="78758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4D00FF"/>
                </a:solidFill>
                <a:latin typeface="Symbol" panose="05050102010706020507" pitchFamily="18" charset="2"/>
              </a:rPr>
              <a:t>n</a:t>
            </a:r>
            <a:r>
              <a:rPr lang="it-IT" altLang="it-IT" sz="2862" b="1">
                <a:solidFill>
                  <a:srgbClr val="4D00FF"/>
                </a:solidFill>
              </a:rPr>
              <a:t> = </a:t>
            </a:r>
          </a:p>
        </p:txBody>
      </p:sp>
      <p:sp>
        <p:nvSpPr>
          <p:cNvPr id="56351" name="Rectangle 44">
            <a:extLst>
              <a:ext uri="{FF2B5EF4-FFF2-40B4-BE49-F238E27FC236}">
                <a16:creationId xmlns:a16="http://schemas.microsoft.com/office/drawing/2014/main" id="{94C708CD-A278-4C1C-925C-E667A0A4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440" y="4616428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4D00FF"/>
                </a:solidFill>
              </a:rPr>
              <a:t>1</a:t>
            </a:r>
          </a:p>
        </p:txBody>
      </p:sp>
      <p:sp>
        <p:nvSpPr>
          <p:cNvPr id="56352" name="Rectangle 45">
            <a:extLst>
              <a:ext uri="{FF2B5EF4-FFF2-40B4-BE49-F238E27FC236}">
                <a16:creationId xmlns:a16="http://schemas.microsoft.com/office/drawing/2014/main" id="{1DD3A738-3229-4067-B563-4E0C54716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207" y="4967809"/>
            <a:ext cx="60583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4D00FF"/>
                </a:solidFill>
              </a:rPr>
              <a:t>T</a:t>
            </a:r>
          </a:p>
        </p:txBody>
      </p:sp>
      <p:sp>
        <p:nvSpPr>
          <p:cNvPr id="56353" name="Line 46">
            <a:extLst>
              <a:ext uri="{FF2B5EF4-FFF2-40B4-BE49-F238E27FC236}">
                <a16:creationId xmlns:a16="http://schemas.microsoft.com/office/drawing/2014/main" id="{6DB2A65D-BA8B-4342-B943-4634571FB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4440" y="5016276"/>
            <a:ext cx="302915" cy="0"/>
          </a:xfrm>
          <a:prstGeom prst="line">
            <a:avLst/>
          </a:prstGeom>
          <a:noFill/>
          <a:ln w="12700">
            <a:solidFill>
              <a:srgbClr val="4D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6354" name="Rectangle 47">
            <a:extLst>
              <a:ext uri="{FF2B5EF4-FFF2-40B4-BE49-F238E27FC236}">
                <a16:creationId xmlns:a16="http://schemas.microsoft.com/office/drawing/2014/main" id="{FB26F0A9-06B4-4E0A-93D0-41E649FD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740" y="3889431"/>
            <a:ext cx="4555845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4103"/>
              </a:lnSpc>
            </a:pPr>
            <a:r>
              <a:rPr lang="it-IT" altLang="it-IT" sz="2862" b="1">
                <a:solidFill>
                  <a:srgbClr val="B37121"/>
                </a:solidFill>
              </a:rPr>
              <a:t>dimensioni: [</a:t>
            </a:r>
            <a:r>
              <a:rPr lang="it-IT" altLang="it-IT" sz="2862" b="1">
                <a:solidFill>
                  <a:srgbClr val="B37121"/>
                </a:solidFill>
                <a:latin typeface="Symbol" panose="05050102010706020507" pitchFamily="18" charset="2"/>
              </a:rPr>
              <a:t>n]</a:t>
            </a:r>
            <a:r>
              <a:rPr lang="it-IT" altLang="it-IT" sz="2862" b="1">
                <a:solidFill>
                  <a:srgbClr val="B37121"/>
                </a:solidFill>
              </a:rPr>
              <a:t>  =  [t]</a:t>
            </a:r>
            <a:r>
              <a:rPr lang="it-IT" altLang="it-IT" sz="3435" b="1" baseline="30000">
                <a:solidFill>
                  <a:srgbClr val="B37121"/>
                </a:solidFill>
              </a:rPr>
              <a:t>–1</a:t>
            </a:r>
          </a:p>
        </p:txBody>
      </p:sp>
      <p:sp>
        <p:nvSpPr>
          <p:cNvPr id="56355" name="Rectangle 48">
            <a:extLst>
              <a:ext uri="{FF2B5EF4-FFF2-40B4-BE49-F238E27FC236}">
                <a16:creationId xmlns:a16="http://schemas.microsoft.com/office/drawing/2014/main" id="{64246C30-26C4-468F-8E9C-D452FD1C8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740" y="4446795"/>
            <a:ext cx="3731915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B37121"/>
                </a:solidFill>
              </a:rPr>
              <a:t>unità di misura nel S.I.:  </a:t>
            </a:r>
          </a:p>
        </p:txBody>
      </p:sp>
      <p:sp>
        <p:nvSpPr>
          <p:cNvPr id="56356" name="Rectangle 49">
            <a:extLst>
              <a:ext uri="{FF2B5EF4-FFF2-40B4-BE49-F238E27FC236}">
                <a16:creationId xmlns:a16="http://schemas.microsoft.com/office/drawing/2014/main" id="{B89D1A1A-40F5-4A5D-B67B-0C24F3C81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037" y="4882993"/>
            <a:ext cx="3089735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4103"/>
              </a:lnSpc>
            </a:pPr>
            <a:r>
              <a:rPr lang="it-IT" altLang="it-IT" sz="2862" b="1">
                <a:solidFill>
                  <a:srgbClr val="B37121"/>
                </a:solidFill>
              </a:rPr>
              <a:t>  </a:t>
            </a:r>
            <a:r>
              <a:rPr lang="it-IT" altLang="it-IT" sz="2862" b="1">
                <a:solidFill>
                  <a:srgbClr val="000000"/>
                </a:solidFill>
              </a:rPr>
              <a:t> s</a:t>
            </a:r>
            <a:r>
              <a:rPr lang="it-IT" altLang="it-IT" sz="3435" b="1" baseline="30000">
                <a:solidFill>
                  <a:srgbClr val="000000"/>
                </a:solidFill>
              </a:rPr>
              <a:t>–1</a:t>
            </a:r>
            <a:r>
              <a:rPr lang="it-IT" altLang="it-IT" sz="2862" b="1" baseline="30000">
                <a:solidFill>
                  <a:srgbClr val="000000"/>
                </a:solidFill>
              </a:rPr>
              <a:t> </a:t>
            </a:r>
            <a:r>
              <a:rPr lang="it-IT" altLang="it-IT" sz="2862" b="1">
                <a:solidFill>
                  <a:srgbClr val="000000"/>
                </a:solidFill>
              </a:rPr>
              <a:t> </a:t>
            </a:r>
            <a:r>
              <a:rPr lang="it-IT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º  </a:t>
            </a:r>
            <a:r>
              <a:rPr lang="it-IT" altLang="it-IT" sz="2862" b="1">
                <a:solidFill>
                  <a:srgbClr val="000000"/>
                </a:solidFill>
              </a:rPr>
              <a:t>hertz (Hz)</a:t>
            </a:r>
          </a:p>
        </p:txBody>
      </p:sp>
      <p:sp>
        <p:nvSpPr>
          <p:cNvPr id="56357" name="Oval 50">
            <a:extLst>
              <a:ext uri="{FF2B5EF4-FFF2-40B4-BE49-F238E27FC236}">
                <a16:creationId xmlns:a16="http://schemas.microsoft.com/office/drawing/2014/main" id="{E394D0FC-310F-47B0-9BB6-E1380177C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03" y="4889051"/>
            <a:ext cx="205982" cy="21809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6358" name="Oval 51">
            <a:extLst>
              <a:ext uri="{FF2B5EF4-FFF2-40B4-BE49-F238E27FC236}">
                <a16:creationId xmlns:a16="http://schemas.microsoft.com/office/drawing/2014/main" id="{753B45B2-9C63-4D79-9124-82F7E0817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233" y="4101472"/>
            <a:ext cx="205982" cy="21809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6359" name="Oval 52">
            <a:extLst>
              <a:ext uri="{FF2B5EF4-FFF2-40B4-BE49-F238E27FC236}">
                <a16:creationId xmlns:a16="http://schemas.microsoft.com/office/drawing/2014/main" id="{5069C171-6645-4309-B07B-D28742B50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350" y="4586136"/>
            <a:ext cx="205982" cy="21809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6360" name="AutoShape 53">
            <a:extLst>
              <a:ext uri="{FF2B5EF4-FFF2-40B4-BE49-F238E27FC236}">
                <a16:creationId xmlns:a16="http://schemas.microsoft.com/office/drawing/2014/main" id="{5C2B00CD-FEE4-445F-89AE-58EC32AE3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114" y="5478222"/>
            <a:ext cx="3962131" cy="860279"/>
          </a:xfrm>
          <a:prstGeom prst="roundRect">
            <a:avLst>
              <a:gd name="adj" fmla="val 23991"/>
            </a:avLst>
          </a:prstGeom>
          <a:pattFill prst="pct25">
            <a:fgClr>
              <a:srgbClr val="FFFF00"/>
            </a:fgClr>
            <a:bgClr>
              <a:srgbClr val="FFFFFF"/>
            </a:bgClr>
          </a:patt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6361" name="Line 54">
            <a:extLst>
              <a:ext uri="{FF2B5EF4-FFF2-40B4-BE49-F238E27FC236}">
                <a16:creationId xmlns:a16="http://schemas.microsoft.com/office/drawing/2014/main" id="{34838FD1-8696-43C6-AD81-F5E336F65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0613" y="3865198"/>
            <a:ext cx="0" cy="1611509"/>
          </a:xfrm>
          <a:prstGeom prst="line">
            <a:avLst/>
          </a:prstGeom>
          <a:noFill/>
          <a:ln w="127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6362" name="Rectangle 55">
            <a:extLst>
              <a:ext uri="{FF2B5EF4-FFF2-40B4-BE49-F238E27FC236}">
                <a16:creationId xmlns:a16="http://schemas.microsoft.com/office/drawing/2014/main" id="{08F2C804-620A-40B1-BB4A-42CF27A0E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465" y="5646339"/>
            <a:ext cx="3792498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 dirty="0">
                <a:solidFill>
                  <a:srgbClr val="000000"/>
                </a:solidFill>
                <a:latin typeface="Book Antiqua" panose="02040602050305030304" pitchFamily="18" charset="0"/>
              </a:rPr>
              <a:t>f(t) </a:t>
            </a:r>
            <a:r>
              <a:rPr lang="it-IT" altLang="it-IT" sz="2862" b="1" dirty="0">
                <a:solidFill>
                  <a:srgbClr val="000000"/>
                </a:solidFill>
              </a:rPr>
              <a:t>=  A sen(</a:t>
            </a:r>
            <a:r>
              <a:rPr lang="it-IT" altLang="it-IT" sz="2862" b="1" dirty="0">
                <a:solidFill>
                  <a:srgbClr val="000000"/>
                </a:solidFill>
                <a:latin typeface="Symbol" panose="05050102010706020507" pitchFamily="18" charset="2"/>
              </a:rPr>
              <a:t>       </a:t>
            </a:r>
            <a:r>
              <a:rPr lang="it-IT" altLang="it-IT" sz="2862" b="1" dirty="0">
                <a:solidFill>
                  <a:srgbClr val="000000"/>
                </a:solidFill>
              </a:rPr>
              <a:t>t +</a:t>
            </a:r>
            <a:r>
              <a:rPr lang="it-IT" altLang="it-IT" sz="2862" b="1" dirty="0">
                <a:solidFill>
                  <a:srgbClr val="000000"/>
                </a:solidFill>
                <a:latin typeface="Symbol" panose="05050102010706020507" pitchFamily="18" charset="2"/>
              </a:rPr>
              <a:t> f</a:t>
            </a:r>
            <a:r>
              <a:rPr lang="it-IT" altLang="it-IT" sz="2862" b="1" dirty="0">
                <a:solidFill>
                  <a:srgbClr val="000000"/>
                </a:solidFill>
              </a:rPr>
              <a:t>)      </a:t>
            </a:r>
            <a:r>
              <a:rPr lang="it-IT" altLang="it-IT" sz="2600" dirty="0">
                <a:solidFill>
                  <a:srgbClr val="000000"/>
                </a:solidFill>
              </a:rPr>
              <a:t>[oppure cos(…….) oppure </a:t>
            </a:r>
            <a:r>
              <a:rPr lang="it-IT" altLang="it-IT" sz="2600" dirty="0" err="1">
                <a:solidFill>
                  <a:srgbClr val="000000"/>
                </a:solidFill>
              </a:rPr>
              <a:t>e</a:t>
            </a:r>
            <a:r>
              <a:rPr lang="it-IT" altLang="it-IT" sz="2600" baseline="30000" dirty="0" err="1">
                <a:solidFill>
                  <a:srgbClr val="000000"/>
                </a:solidFill>
              </a:rPr>
              <a:t>i</a:t>
            </a:r>
            <a:r>
              <a:rPr lang="it-IT" altLang="it-IT" sz="2600" baseline="30000" dirty="0" err="1">
                <a:solidFill>
                  <a:srgbClr val="000000"/>
                </a:solidFill>
                <a:sym typeface="Symbol" panose="05050102010706020507" pitchFamily="18" charset="2"/>
              </a:rPr>
              <a:t>t</a:t>
            </a:r>
            <a:r>
              <a:rPr lang="it-IT" altLang="it-IT" sz="2600" baseline="30000" dirty="0">
                <a:solidFill>
                  <a:srgbClr val="000000"/>
                </a:solidFill>
                <a:sym typeface="Symbol" panose="05050102010706020507" pitchFamily="18" charset="2"/>
              </a:rPr>
              <a:t>+</a:t>
            </a:r>
            <a:r>
              <a:rPr lang="it-IT" altLang="it-IT" sz="2600" baseline="30000" dirty="0">
                <a:solidFill>
                  <a:srgbClr val="000000"/>
                </a:solidFill>
                <a:latin typeface="Symbol" panose="05050102010706020507" pitchFamily="18" charset="2"/>
              </a:rPr>
              <a:t> f</a:t>
            </a:r>
            <a:r>
              <a:rPr lang="it-IT" altLang="it-IT" sz="2600" dirty="0">
                <a:solidFill>
                  <a:srgbClr val="000000"/>
                </a:solidFill>
                <a:latin typeface="Symbol" panose="05050102010706020507" pitchFamily="18" charset="2"/>
              </a:rPr>
              <a:t>]</a:t>
            </a:r>
            <a:endParaRPr lang="it-IT" altLang="it-IT" sz="2600" baseline="30000" dirty="0">
              <a:solidFill>
                <a:srgbClr val="000000"/>
              </a:solidFill>
            </a:endParaRPr>
          </a:p>
        </p:txBody>
      </p:sp>
      <p:sp>
        <p:nvSpPr>
          <p:cNvPr id="56363" name="Rectangle 56">
            <a:extLst>
              <a:ext uri="{FF2B5EF4-FFF2-40B4-BE49-F238E27FC236}">
                <a16:creationId xmlns:a16="http://schemas.microsoft.com/office/drawing/2014/main" id="{C0C50768-A409-4AA2-89E2-E7A92677C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822" y="5500940"/>
            <a:ext cx="71488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000000"/>
                </a:solidFill>
              </a:rPr>
              <a:t>2</a:t>
            </a:r>
            <a:r>
              <a:rPr lang="it-IT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56364" name="Rectangle 57">
            <a:extLst>
              <a:ext uri="{FF2B5EF4-FFF2-40B4-BE49-F238E27FC236}">
                <a16:creationId xmlns:a16="http://schemas.microsoft.com/office/drawing/2014/main" id="{F7022869-641D-432D-AE0E-6A336BC25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638" y="5852322"/>
            <a:ext cx="60583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56365" name="Line 58">
            <a:extLst>
              <a:ext uri="{FF2B5EF4-FFF2-40B4-BE49-F238E27FC236}">
                <a16:creationId xmlns:a16="http://schemas.microsoft.com/office/drawing/2014/main" id="{36AF8A10-29FA-44B4-9E9D-583AB776A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0171" y="5925021"/>
            <a:ext cx="460431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E544C50-91BE-402E-86CB-41CD8098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28" y="231731"/>
            <a:ext cx="8711841" cy="64823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36" name="AutoShape 6">
            <a:extLst>
              <a:ext uri="{FF2B5EF4-FFF2-40B4-BE49-F238E27FC236}">
                <a16:creationId xmlns:a16="http://schemas.microsoft.com/office/drawing/2014/main" id="{C42C2275-3C45-4E36-AAD6-BA39327D7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557" y="340780"/>
            <a:ext cx="5009334" cy="472548"/>
          </a:xfrm>
          <a:prstGeom prst="roundRect">
            <a:avLst>
              <a:gd name="adj" fmla="val 23250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9D5C0DED-5B4F-4375-ADBE-C3289A038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054" y="302972"/>
            <a:ext cx="5081400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>
                <a:solidFill>
                  <a:srgbClr val="000000"/>
                </a:solidFill>
              </a:rPr>
              <a:t>INTENSITA’ ULTRASUONI</a:t>
            </a:r>
          </a:p>
        </p:txBody>
      </p:sp>
      <p:sp>
        <p:nvSpPr>
          <p:cNvPr id="18438" name="Rectangle 8">
            <a:extLst>
              <a:ext uri="{FF2B5EF4-FFF2-40B4-BE49-F238E27FC236}">
                <a16:creationId xmlns:a16="http://schemas.microsoft.com/office/drawing/2014/main" id="{229FF140-6FE2-4FA5-BDB7-1B8BED5E5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171" y="6555085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8440" name="Rectangle 12">
            <a:extLst>
              <a:ext uri="{FF2B5EF4-FFF2-40B4-BE49-F238E27FC236}">
                <a16:creationId xmlns:a16="http://schemas.microsoft.com/office/drawing/2014/main" id="{7B8796D9-3EB9-440D-AB02-BB0DC5307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41" name="Rectangle 13">
            <a:extLst>
              <a:ext uri="{FF2B5EF4-FFF2-40B4-BE49-F238E27FC236}">
                <a16:creationId xmlns:a16="http://schemas.microsoft.com/office/drawing/2014/main" id="{749F429A-5572-43C8-A746-3501FC4C0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42" name="Rectangle 14">
            <a:extLst>
              <a:ext uri="{FF2B5EF4-FFF2-40B4-BE49-F238E27FC236}">
                <a16:creationId xmlns:a16="http://schemas.microsoft.com/office/drawing/2014/main" id="{0270DB49-BDFB-4AF6-8EE8-97CFA938C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6242" y="5682689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43" name="Rectangle 16">
            <a:extLst>
              <a:ext uri="{FF2B5EF4-FFF2-40B4-BE49-F238E27FC236}">
                <a16:creationId xmlns:a16="http://schemas.microsoft.com/office/drawing/2014/main" id="{EF720E6F-0BA1-43B5-8619-6F85E71C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161" y="1328070"/>
            <a:ext cx="2447555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intensità:</a:t>
            </a:r>
          </a:p>
        </p:txBody>
      </p:sp>
      <p:sp>
        <p:nvSpPr>
          <p:cNvPr id="18444" name="Rectangle 17">
            <a:extLst>
              <a:ext uri="{FF2B5EF4-FFF2-40B4-BE49-F238E27FC236}">
                <a16:creationId xmlns:a16="http://schemas.microsoft.com/office/drawing/2014/main" id="{D411E83A-29BF-4292-B7F2-018F84D4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100" y="1291720"/>
            <a:ext cx="5173792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FF0000"/>
                </a:solidFill>
                <a:latin typeface="Book Antiqua" panose="02040602050305030304" pitchFamily="18" charset="0"/>
              </a:rPr>
              <a:t>10</a:t>
            </a:r>
            <a:r>
              <a:rPr lang="en-GB" altLang="it-IT" sz="3435" b="1" baseline="30000">
                <a:solidFill>
                  <a:srgbClr val="FF0000"/>
                </a:solidFill>
                <a:latin typeface="Book Antiqua" panose="02040602050305030304" pitchFamily="18" charset="0"/>
              </a:rPr>
              <a:t>–4</a:t>
            </a:r>
            <a:r>
              <a:rPr lang="en-GB" altLang="it-IT" sz="3435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GB" altLang="it-IT" sz="2862">
                <a:solidFill>
                  <a:srgbClr val="FF0000"/>
                </a:solidFill>
                <a:latin typeface="Book Antiqua" panose="02040602050305030304" pitchFamily="18" charset="0"/>
              </a:rPr>
              <a:t>W cm</a:t>
            </a:r>
            <a:r>
              <a:rPr lang="en-GB" altLang="it-IT" sz="3435" b="1" baseline="30000">
                <a:solidFill>
                  <a:srgbClr val="FF0000"/>
                </a:solidFill>
                <a:latin typeface="Book Antiqua" panose="02040602050305030304" pitchFamily="18" charset="0"/>
              </a:rPr>
              <a:t>–2</a:t>
            </a:r>
            <a:r>
              <a:rPr lang="en-GB" altLang="it-IT" sz="3435" b="1">
                <a:solidFill>
                  <a:srgbClr val="FF0000"/>
                </a:solidFill>
              </a:rPr>
              <a:t> </a:t>
            </a:r>
            <a:r>
              <a:rPr lang="en-GB" altLang="it-IT" sz="2862" b="1">
                <a:solidFill>
                  <a:srgbClr val="FF0000"/>
                </a:solidFill>
              </a:rPr>
              <a:t>&lt; I &lt; </a:t>
            </a:r>
            <a:r>
              <a:rPr lang="en-GB" altLang="it-IT" sz="2862">
                <a:solidFill>
                  <a:srgbClr val="FF0000"/>
                </a:solidFill>
                <a:latin typeface="Book Antiqua" panose="02040602050305030304" pitchFamily="18" charset="0"/>
              </a:rPr>
              <a:t>10 W cm</a:t>
            </a:r>
            <a:r>
              <a:rPr lang="en-GB" altLang="it-IT" sz="3435" b="1" baseline="30000">
                <a:solidFill>
                  <a:srgbClr val="FF0000"/>
                </a:solidFill>
                <a:latin typeface="Book Antiqua" panose="02040602050305030304" pitchFamily="18" charset="0"/>
              </a:rPr>
              <a:t>–2</a:t>
            </a:r>
            <a:r>
              <a:rPr lang="en-GB" altLang="it-IT" sz="3435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8445" name="Rectangle 18">
            <a:extLst>
              <a:ext uri="{FF2B5EF4-FFF2-40B4-BE49-F238E27FC236}">
                <a16:creationId xmlns:a16="http://schemas.microsoft.com/office/drawing/2014/main" id="{2EC2D29D-20FF-4CC1-A661-386794EBC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566" y="1764268"/>
            <a:ext cx="6845883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latin typeface="Book Antiqua" panose="02040602050305030304" pitchFamily="18" charset="0"/>
              </a:rPr>
              <a:t>(</a:t>
            </a:r>
            <a:r>
              <a:rPr lang="en-GB" altLang="it-IT" sz="2290" b="1" i="1">
                <a:latin typeface="Book Antiqua" panose="02040602050305030304" pitchFamily="18" charset="0"/>
              </a:rPr>
              <a:t>per impiego  medico) </a:t>
            </a:r>
          </a:p>
        </p:txBody>
      </p:sp>
      <p:sp>
        <p:nvSpPr>
          <p:cNvPr id="18446" name="Oval 19">
            <a:extLst>
              <a:ext uri="{FF2B5EF4-FFF2-40B4-BE49-F238E27FC236}">
                <a16:creationId xmlns:a16="http://schemas.microsoft.com/office/drawing/2014/main" id="{A6988E93-BDD1-44FF-A2AF-AEF3702DB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887" y="1479528"/>
            <a:ext cx="133283" cy="14539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47" name="Rectangle 23">
            <a:extLst>
              <a:ext uri="{FF2B5EF4-FFF2-40B4-BE49-F238E27FC236}">
                <a16:creationId xmlns:a16="http://schemas.microsoft.com/office/drawing/2014/main" id="{C9D2414F-DB7F-4F26-9521-DBE0A0824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875" y="2991690"/>
            <a:ext cx="3380534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dirty="0">
                <a:latin typeface="Book Antiqua" panose="02040602050305030304" pitchFamily="18" charset="0"/>
              </a:rPr>
              <a:t>I = 10 W cm</a:t>
            </a:r>
            <a:r>
              <a:rPr lang="en-GB" altLang="it-IT" sz="3435" b="1" baseline="30000" dirty="0">
                <a:latin typeface="Book Antiqua" panose="02040602050305030304" pitchFamily="18" charset="0"/>
              </a:rPr>
              <a:t>–2</a:t>
            </a:r>
            <a:r>
              <a:rPr lang="en-GB" altLang="it-IT" sz="3435" b="1" dirty="0"/>
              <a:t> :</a:t>
            </a:r>
          </a:p>
        </p:txBody>
      </p:sp>
      <p:sp>
        <p:nvSpPr>
          <p:cNvPr id="18448" name="Rectangle 24">
            <a:extLst>
              <a:ext uri="{FF2B5EF4-FFF2-40B4-BE49-F238E27FC236}">
                <a16:creationId xmlns:a16="http://schemas.microsoft.com/office/drawing/2014/main" id="{5EE82201-F96D-4A1F-BD2B-79956D835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69" y="2991074"/>
            <a:ext cx="3572529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</a:pPr>
            <a:r>
              <a:rPr lang="en-GB" altLang="it-IT" sz="2862" dirty="0" err="1">
                <a:latin typeface="Book Antiqua" panose="02040602050305030304" pitchFamily="18" charset="0"/>
              </a:rPr>
              <a:t>nel</a:t>
            </a:r>
            <a:r>
              <a:rPr lang="en-GB" altLang="it-IT" sz="2862" dirty="0">
                <a:latin typeface="Book Antiqua" panose="02040602050305030304" pitchFamily="18" charset="0"/>
              </a:rPr>
              <a:t> </a:t>
            </a:r>
            <a:r>
              <a:rPr lang="en-GB" altLang="it-IT" sz="2862" dirty="0" err="1">
                <a:latin typeface="Book Antiqua" panose="02040602050305030304" pitchFamily="18" charset="0"/>
              </a:rPr>
              <a:t>caso</a:t>
            </a:r>
            <a:r>
              <a:rPr lang="en-GB" altLang="it-IT" sz="2862" dirty="0">
                <a:latin typeface="Book Antiqua" panose="02040602050305030304" pitchFamily="18" charset="0"/>
              </a:rPr>
              <a:t>  </a:t>
            </a:r>
            <a:r>
              <a:rPr lang="en-GB" altLang="it-IT" sz="2862" dirty="0" err="1">
                <a:latin typeface="Book Antiqua" panose="02040602050305030304" pitchFamily="18" charset="0"/>
              </a:rPr>
              <a:t>estremo</a:t>
            </a:r>
            <a:r>
              <a:rPr lang="en-GB" altLang="it-IT" sz="2862" dirty="0">
                <a:latin typeface="Book Antiqua" panose="02040602050305030304" pitchFamily="18" charset="0"/>
              </a:rPr>
              <a:t> di</a:t>
            </a:r>
          </a:p>
        </p:txBody>
      </p:sp>
      <p:sp>
        <p:nvSpPr>
          <p:cNvPr id="18449" name="Oval 33">
            <a:extLst>
              <a:ext uri="{FF2B5EF4-FFF2-40B4-BE49-F238E27FC236}">
                <a16:creationId xmlns:a16="http://schemas.microsoft.com/office/drawing/2014/main" id="{85CCF0AA-A974-439C-98EF-BA0C1A7D5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404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8450" name="Text Box 34">
            <a:extLst>
              <a:ext uri="{FF2B5EF4-FFF2-40B4-BE49-F238E27FC236}">
                <a16:creationId xmlns:a16="http://schemas.microsoft.com/office/drawing/2014/main" id="{6C041C07-9F85-47A9-B158-E24B67726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151" y="4022501"/>
            <a:ext cx="7969699" cy="167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SzTx/>
              <a:buFontTx/>
              <a:buNone/>
            </a:pPr>
            <a:r>
              <a:rPr lang="it-IT" altLang="it-IT" sz="2290">
                <a:solidFill>
                  <a:srgbClr val="FF0000"/>
                </a:solidFill>
                <a:sym typeface="Symbol" panose="05050102010706020507" pitchFamily="18" charset="2"/>
              </a:rPr>
              <a:t>azioni meccaniche intense e produzione di calore, </a:t>
            </a:r>
            <a:r>
              <a:rPr lang="it-IT" altLang="it-IT" sz="2290">
                <a:sym typeface="Symbol" panose="05050102010706020507" pitchFamily="18" charset="2"/>
              </a:rPr>
              <a:t>che può portare alla rottura di legami molecolari, formazione di radicali liberi e altri tipi di danni biologici </a:t>
            </a:r>
            <a:r>
              <a:rPr lang="it-IT" altLang="it-IT" sz="2290" i="1">
                <a:sym typeface="Symbol" panose="05050102010706020507" pitchFamily="18" charset="2"/>
              </a:rPr>
              <a:t>(-&gt; tecnica impulsata, vedi poi)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endParaRPr lang="it-IT" altLang="it-IT" sz="229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4772841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AC8EF8C-4F93-4AA5-B2D1-202514EF9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28" y="231731"/>
            <a:ext cx="8711841" cy="64823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736FDCF6-7424-4EF9-8F59-F4C5D55FE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412" y="6567201"/>
            <a:ext cx="1817491" cy="315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27"/>
              </a:lnSpc>
              <a:spcBef>
                <a:spcPct val="0"/>
              </a:spcBef>
              <a:buSzTx/>
              <a:buNone/>
            </a:pPr>
            <a:r>
              <a:rPr lang="en-GB" altLang="it-IT" sz="1336" b="1" i="1">
                <a:solidFill>
                  <a:srgbClr val="000000"/>
                </a:solidFill>
              </a:rPr>
              <a:t>ECOGRAFIA   A</a:t>
            </a:r>
          </a:p>
        </p:txBody>
      </p:sp>
      <p:sp>
        <p:nvSpPr>
          <p:cNvPr id="19460" name="AutoShape 6">
            <a:extLst>
              <a:ext uri="{FF2B5EF4-FFF2-40B4-BE49-F238E27FC236}">
                <a16:creationId xmlns:a16="http://schemas.microsoft.com/office/drawing/2014/main" id="{5B56656E-7A2E-4462-A1C2-8BF3FE9AE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3383" y="413480"/>
            <a:ext cx="3513816" cy="460431"/>
          </a:xfrm>
          <a:prstGeom prst="roundRect">
            <a:avLst>
              <a:gd name="adj" fmla="val 23801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9461" name="Rectangle 7">
            <a:extLst>
              <a:ext uri="{FF2B5EF4-FFF2-40B4-BE49-F238E27FC236}">
                <a16:creationId xmlns:a16="http://schemas.microsoft.com/office/drawing/2014/main" id="{02041107-5EC3-4C38-BC8E-C21609B26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200" y="411965"/>
            <a:ext cx="4034830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ASSORBIMENTO</a:t>
            </a:r>
          </a:p>
        </p:txBody>
      </p:sp>
      <p:grpSp>
        <p:nvGrpSpPr>
          <p:cNvPr id="19462" name="Group 10">
            <a:extLst>
              <a:ext uri="{FF2B5EF4-FFF2-40B4-BE49-F238E27FC236}">
                <a16:creationId xmlns:a16="http://schemas.microsoft.com/office/drawing/2014/main" id="{9D5514E6-0041-4F1D-B446-BED4EB9B9027}"/>
              </a:ext>
            </a:extLst>
          </p:cNvPr>
          <p:cNvGrpSpPr>
            <a:grpSpLocks/>
          </p:cNvGrpSpPr>
          <p:nvPr/>
        </p:nvGrpSpPr>
        <p:grpSpPr bwMode="auto">
          <a:xfrm>
            <a:off x="9688574" y="351382"/>
            <a:ext cx="617947" cy="484664"/>
            <a:chOff x="5376" y="232"/>
            <a:chExt cx="408" cy="320"/>
          </a:xfrm>
        </p:grpSpPr>
        <p:sp>
          <p:nvSpPr>
            <p:cNvPr id="19492" name="Oval 8">
              <a:extLst>
                <a:ext uri="{FF2B5EF4-FFF2-40B4-BE49-F238E27FC236}">
                  <a16:creationId xmlns:a16="http://schemas.microsoft.com/office/drawing/2014/main" id="{365EE2DA-EF37-4579-B9FC-C63A864E2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" y="248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55CD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9493" name="Rectangle 9">
              <a:extLst>
                <a:ext uri="{FF2B5EF4-FFF2-40B4-BE49-F238E27FC236}">
                  <a16:creationId xmlns:a16="http://schemas.microsoft.com/office/drawing/2014/main" id="{2674C66B-82D8-4E01-A808-94E89A4FA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" y="232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19463" name="Rectangle 11">
            <a:extLst>
              <a:ext uri="{FF2B5EF4-FFF2-40B4-BE49-F238E27FC236}">
                <a16:creationId xmlns:a16="http://schemas.microsoft.com/office/drawing/2014/main" id="{85F635C7-7538-46CA-A3FF-46B67EC05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9464" name="Rectangle 12">
            <a:extLst>
              <a:ext uri="{FF2B5EF4-FFF2-40B4-BE49-F238E27FC236}">
                <a16:creationId xmlns:a16="http://schemas.microsoft.com/office/drawing/2014/main" id="{EED01528-1D8B-4951-AE9D-9CF6CE8C5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9465" name="Rectangle 13">
            <a:extLst>
              <a:ext uri="{FF2B5EF4-FFF2-40B4-BE49-F238E27FC236}">
                <a16:creationId xmlns:a16="http://schemas.microsoft.com/office/drawing/2014/main" id="{B9C8A8D8-A2BD-43A9-958F-5012B1850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8359" y="5706922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9466" name="AutoShape 14">
            <a:extLst>
              <a:ext uri="{FF2B5EF4-FFF2-40B4-BE49-F238E27FC236}">
                <a16:creationId xmlns:a16="http://schemas.microsoft.com/office/drawing/2014/main" id="{9FD4DBAA-8616-4AF2-A5C5-84FCE9815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605" y="1734190"/>
            <a:ext cx="2665654" cy="823929"/>
          </a:xfrm>
          <a:prstGeom prst="roundRect">
            <a:avLst>
              <a:gd name="adj" fmla="val 24991"/>
            </a:avLst>
          </a:prstGeom>
          <a:pattFill prst="pct50">
            <a:fgClr>
              <a:srgbClr val="FFFF00"/>
            </a:fgClr>
            <a:bgClr>
              <a:srgbClr val="FFFFFF"/>
            </a:bgClr>
          </a:patt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0000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9467" name="Rectangle 15">
            <a:extLst>
              <a:ext uri="{FF2B5EF4-FFF2-40B4-BE49-F238E27FC236}">
                <a16:creationId xmlns:a16="http://schemas.microsoft.com/office/drawing/2014/main" id="{AEE5B3A5-FB9A-4D1F-BD91-4A0D68E30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72" y="1756908"/>
            <a:ext cx="3029152" cy="8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I(x) = I</a:t>
            </a:r>
            <a:r>
              <a:rPr lang="en-GB" altLang="it-IT" sz="2862" b="1" baseline="-25000">
                <a:solidFill>
                  <a:srgbClr val="000000"/>
                </a:solidFill>
              </a:rPr>
              <a:t>o</a:t>
            </a:r>
            <a:r>
              <a:rPr lang="en-GB" altLang="it-IT" sz="2862" b="1">
                <a:solidFill>
                  <a:srgbClr val="000000"/>
                </a:solidFill>
              </a:rPr>
              <a:t> </a:t>
            </a:r>
            <a:r>
              <a:rPr lang="en-GB" altLang="it-IT" sz="4580" b="1" i="1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9468" name="Rectangle 16">
            <a:extLst>
              <a:ext uri="{FF2B5EF4-FFF2-40B4-BE49-F238E27FC236}">
                <a16:creationId xmlns:a16="http://schemas.microsoft.com/office/drawing/2014/main" id="{86625A03-B50E-4B45-AD9D-D4AB368F4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627" y="1161680"/>
            <a:ext cx="5004159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(dopo  attraversamento  di uno spessore  x ):</a:t>
            </a:r>
          </a:p>
        </p:txBody>
      </p:sp>
      <p:grpSp>
        <p:nvGrpSpPr>
          <p:cNvPr id="19469" name="Group 22">
            <a:extLst>
              <a:ext uri="{FF2B5EF4-FFF2-40B4-BE49-F238E27FC236}">
                <a16:creationId xmlns:a16="http://schemas.microsoft.com/office/drawing/2014/main" id="{6B905382-81DD-460A-B401-997DE5C4BB23}"/>
              </a:ext>
            </a:extLst>
          </p:cNvPr>
          <p:cNvGrpSpPr>
            <a:grpSpLocks/>
          </p:cNvGrpSpPr>
          <p:nvPr/>
        </p:nvGrpSpPr>
        <p:grpSpPr bwMode="auto">
          <a:xfrm>
            <a:off x="1933945" y="1284360"/>
            <a:ext cx="212041" cy="199924"/>
            <a:chOff x="256" y="848"/>
            <a:chExt cx="140" cy="132"/>
          </a:xfrm>
        </p:grpSpPr>
        <p:sp>
          <p:nvSpPr>
            <p:cNvPr id="19487" name="Rectangle 17">
              <a:extLst>
                <a:ext uri="{FF2B5EF4-FFF2-40B4-BE49-F238E27FC236}">
                  <a16:creationId xmlns:a16="http://schemas.microsoft.com/office/drawing/2014/main" id="{34995BB8-30D6-47AF-9037-ABB50F4F9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2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9488" name="Rectangle 18">
              <a:extLst>
                <a:ext uri="{FF2B5EF4-FFF2-40B4-BE49-F238E27FC236}">
                  <a16:creationId xmlns:a16="http://schemas.microsoft.com/office/drawing/2014/main" id="{6AB6E028-898D-4B14-AD62-4B6DB027D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" y="876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FFFFFF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9489" name="Rectangle 19">
              <a:extLst>
                <a:ext uri="{FF2B5EF4-FFF2-40B4-BE49-F238E27FC236}">
                  <a16:creationId xmlns:a16="http://schemas.microsoft.com/office/drawing/2014/main" id="{5A115974-19C7-42D5-B6CD-F78C3E8E1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" y="876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19490" name="Freeform 20">
              <a:extLst>
                <a:ext uri="{FF2B5EF4-FFF2-40B4-BE49-F238E27FC236}">
                  <a16:creationId xmlns:a16="http://schemas.microsoft.com/office/drawing/2014/main" id="{195FAA9D-C050-4876-AB79-ABE6D2842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960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19491" name="Freeform 21">
              <a:extLst>
                <a:ext uri="{FF2B5EF4-FFF2-40B4-BE49-F238E27FC236}">
                  <a16:creationId xmlns:a16="http://schemas.microsoft.com/office/drawing/2014/main" id="{FAEA7002-965B-457C-888C-8940757A9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" y="848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19470" name="Rectangle 23">
            <a:extLst>
              <a:ext uri="{FF2B5EF4-FFF2-40B4-BE49-F238E27FC236}">
                <a16:creationId xmlns:a16="http://schemas.microsoft.com/office/drawing/2014/main" id="{ED4ADBBF-A694-406E-B302-60AF5162F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094" y="1102611"/>
            <a:ext cx="2920102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assorbimento</a:t>
            </a:r>
          </a:p>
        </p:txBody>
      </p:sp>
      <p:sp>
        <p:nvSpPr>
          <p:cNvPr id="19471" name="Rectangle 24">
            <a:extLst>
              <a:ext uri="{FF2B5EF4-FFF2-40B4-BE49-F238E27FC236}">
                <a16:creationId xmlns:a16="http://schemas.microsoft.com/office/drawing/2014/main" id="{C7B10F9A-A371-4212-B1BC-D9F80B7A9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280" y="1709957"/>
            <a:ext cx="957212" cy="5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–</a:t>
            </a:r>
            <a:r>
              <a:rPr lang="en-GB" altLang="it-IT" sz="2290" b="1">
                <a:solidFill>
                  <a:srgbClr val="000000"/>
                </a:solidFill>
                <a:latin typeface="Symbol" panose="05050102010706020507" pitchFamily="18" charset="2"/>
              </a:rPr>
              <a:t>a </a:t>
            </a:r>
            <a:r>
              <a:rPr lang="en-GB" altLang="it-IT" sz="2290" b="1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9472" name="Rectangle 25">
            <a:extLst>
              <a:ext uri="{FF2B5EF4-FFF2-40B4-BE49-F238E27FC236}">
                <a16:creationId xmlns:a16="http://schemas.microsoft.com/office/drawing/2014/main" id="{A636F497-E183-4E2A-B689-9F6B65235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094" y="3441117"/>
            <a:ext cx="2920102" cy="249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acqua		                           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plasma	          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sangue  intero                          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muscolo  scheletrico                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fegato                                         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rene		                                   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tessuto  adiposo                        </a:t>
            </a:r>
          </a:p>
        </p:txBody>
      </p:sp>
      <p:sp>
        <p:nvSpPr>
          <p:cNvPr id="19473" name="Rectangle 26">
            <a:extLst>
              <a:ext uri="{FF2B5EF4-FFF2-40B4-BE49-F238E27FC236}">
                <a16:creationId xmlns:a16="http://schemas.microsoft.com/office/drawing/2014/main" id="{B15169A2-5494-41EB-A788-0E5F2674E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730" y="3453233"/>
            <a:ext cx="993562" cy="249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0.0006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0.014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0.04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0.45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0.34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0.44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 0.26</a:t>
            </a:r>
          </a:p>
        </p:txBody>
      </p:sp>
      <p:sp>
        <p:nvSpPr>
          <p:cNvPr id="19474" name="Rectangle 28">
            <a:extLst>
              <a:ext uri="{FF2B5EF4-FFF2-40B4-BE49-F238E27FC236}">
                <a16:creationId xmlns:a16="http://schemas.microsoft.com/office/drawing/2014/main" id="{3081C2ED-12A9-4E9A-88FA-98944AF8D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147" y="2920102"/>
            <a:ext cx="726996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a</a:t>
            </a:r>
            <a:r>
              <a:rPr lang="en-GB" altLang="it-IT" sz="2862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475" name="Rectangle 29">
            <a:extLst>
              <a:ext uri="{FF2B5EF4-FFF2-40B4-BE49-F238E27FC236}">
                <a16:creationId xmlns:a16="http://schemas.microsoft.com/office/drawing/2014/main" id="{99D34F79-1269-49B8-81F2-45A41417D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712" y="2968569"/>
            <a:ext cx="1078378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(cm</a:t>
            </a:r>
            <a:r>
              <a:rPr lang="en-GB" altLang="it-IT" sz="2290" b="1" baseline="30000">
                <a:solidFill>
                  <a:srgbClr val="000000"/>
                </a:solidFill>
                <a:latin typeface="Book Antiqua" panose="02040602050305030304" pitchFamily="18" charset="0"/>
              </a:rPr>
              <a:t>–1 </a:t>
            </a:r>
            <a:r>
              <a:rPr lang="en-GB" altLang="it-IT" sz="2290" b="1">
                <a:solidFill>
                  <a:srgbClr val="000000"/>
                </a:solidFill>
                <a:latin typeface="Book Antiqua" panose="02040602050305030304" pitchFamily="18" charset="0"/>
              </a:rPr>
              <a:t>)</a:t>
            </a:r>
          </a:p>
        </p:txBody>
      </p:sp>
      <p:sp>
        <p:nvSpPr>
          <p:cNvPr id="19476" name="Rectangle 30">
            <a:extLst>
              <a:ext uri="{FF2B5EF4-FFF2-40B4-BE49-F238E27FC236}">
                <a16:creationId xmlns:a16="http://schemas.microsoft.com/office/drawing/2014/main" id="{61AB380D-2CA6-4168-A28F-7C459825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1983" y="3017035"/>
            <a:ext cx="1066261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FF"/>
                </a:solidFill>
                <a:latin typeface="Book Antiqua" panose="02040602050305030304" pitchFamily="18" charset="0"/>
              </a:rPr>
              <a:t>(per 1 MHz)</a:t>
            </a:r>
          </a:p>
        </p:txBody>
      </p:sp>
      <p:sp>
        <p:nvSpPr>
          <p:cNvPr id="19477" name="Rectangle 31">
            <a:extLst>
              <a:ext uri="{FF2B5EF4-FFF2-40B4-BE49-F238E27FC236}">
                <a16:creationId xmlns:a16="http://schemas.microsoft.com/office/drawing/2014/main" id="{F483B31E-8EE7-47CC-B791-50B37B4F3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044" y="2290039"/>
            <a:ext cx="397424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FF"/>
                </a:solidFill>
              </a:rPr>
              <a:t>nei mezzi biologici:</a:t>
            </a:r>
          </a:p>
        </p:txBody>
      </p:sp>
      <p:sp>
        <p:nvSpPr>
          <p:cNvPr id="19478" name="Oval 32">
            <a:extLst>
              <a:ext uri="{FF2B5EF4-FFF2-40B4-BE49-F238E27FC236}">
                <a16:creationId xmlns:a16="http://schemas.microsoft.com/office/drawing/2014/main" id="{FD373216-37F5-4423-B6DB-9C0503E13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887" y="2453613"/>
            <a:ext cx="145399" cy="13328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9479" name="Rectangle 34">
            <a:extLst>
              <a:ext uri="{FF2B5EF4-FFF2-40B4-BE49-F238E27FC236}">
                <a16:creationId xmlns:a16="http://schemas.microsoft.com/office/drawing/2014/main" id="{EC4766D9-C4C3-45FA-8FC3-ED7D76A81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705" y="6555085"/>
            <a:ext cx="339265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19480" name="AutoShape 35">
            <a:extLst>
              <a:ext uri="{FF2B5EF4-FFF2-40B4-BE49-F238E27FC236}">
                <a16:creationId xmlns:a16="http://schemas.microsoft.com/office/drawing/2014/main" id="{83E600A9-35B4-40C2-8168-8C810C0E9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453" y="4327144"/>
            <a:ext cx="3307834" cy="1793258"/>
          </a:xfrm>
          <a:prstGeom prst="roundRect">
            <a:avLst>
              <a:gd name="adj" fmla="val 11176"/>
            </a:avLst>
          </a:prstGeom>
          <a:pattFill prst="pct50">
            <a:fgClr>
              <a:srgbClr val="FFFF00"/>
            </a:fgClr>
            <a:bgClr>
              <a:srgbClr val="FFFFFF"/>
            </a:bgClr>
          </a:patt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9481" name="Rectangle 36">
            <a:extLst>
              <a:ext uri="{FF2B5EF4-FFF2-40B4-BE49-F238E27FC236}">
                <a16:creationId xmlns:a16="http://schemas.microsoft.com/office/drawing/2014/main" id="{A127124E-3D33-4B9C-8366-A211DB6BD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034" y="4398329"/>
            <a:ext cx="1417643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a = a(n)   </a:t>
            </a:r>
          </a:p>
        </p:txBody>
      </p:sp>
      <p:sp>
        <p:nvSpPr>
          <p:cNvPr id="19482" name="Rectangle 37">
            <a:extLst>
              <a:ext uri="{FF2B5EF4-FFF2-40B4-BE49-F238E27FC236}">
                <a16:creationId xmlns:a16="http://schemas.microsoft.com/office/drawing/2014/main" id="{D7F43498-D823-4828-8525-21C3F47C6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617" y="4872391"/>
            <a:ext cx="3562283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GB" altLang="it-IT" sz="1908" b="1">
                <a:solidFill>
                  <a:srgbClr val="FF0000"/>
                </a:solidFill>
              </a:rPr>
              <a:t>nell’intervallo</a:t>
            </a:r>
            <a:r>
              <a:rPr lang="en-GB" altLang="it-IT" sz="1908" b="1">
                <a:solidFill>
                  <a:srgbClr val="FF0000"/>
                </a:solidFill>
                <a:latin typeface="Symbol" panose="05050102010706020507" pitchFamily="18" charset="2"/>
              </a:rPr>
              <a:t> 0.5 ¸ 15 MH</a:t>
            </a:r>
            <a:r>
              <a:rPr lang="en-GB" altLang="it-IT" sz="1908" b="1">
                <a:solidFill>
                  <a:srgbClr val="FF0000"/>
                </a:solidFill>
              </a:rPr>
              <a:t>z:</a:t>
            </a:r>
          </a:p>
        </p:txBody>
      </p:sp>
      <p:grpSp>
        <p:nvGrpSpPr>
          <p:cNvPr id="19483" name="Group 40">
            <a:extLst>
              <a:ext uri="{FF2B5EF4-FFF2-40B4-BE49-F238E27FC236}">
                <a16:creationId xmlns:a16="http://schemas.microsoft.com/office/drawing/2014/main" id="{96435EDA-4355-4FBF-A64C-43C7910D342E}"/>
              </a:ext>
            </a:extLst>
          </p:cNvPr>
          <p:cNvGrpSpPr>
            <a:grpSpLocks/>
          </p:cNvGrpSpPr>
          <p:nvPr/>
        </p:nvGrpSpPr>
        <p:grpSpPr bwMode="auto">
          <a:xfrm>
            <a:off x="7786267" y="5393405"/>
            <a:ext cx="1672092" cy="714880"/>
            <a:chOff x="4120" y="3353"/>
            <a:chExt cx="1104" cy="472"/>
          </a:xfrm>
        </p:grpSpPr>
        <p:sp>
          <p:nvSpPr>
            <p:cNvPr id="19485" name="Rectangle 38">
              <a:extLst>
                <a:ext uri="{FF2B5EF4-FFF2-40B4-BE49-F238E27FC236}">
                  <a16:creationId xmlns:a16="http://schemas.microsoft.com/office/drawing/2014/main" id="{CD747462-D436-480F-9757-1ABC15464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" y="3384"/>
              <a:ext cx="11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FF0000"/>
                  </a:solidFill>
                  <a:latin typeface="Symbol" panose="05050102010706020507" pitchFamily="18" charset="2"/>
                </a:rPr>
                <a:t>a      n</a:t>
              </a:r>
            </a:p>
          </p:txBody>
        </p:sp>
        <p:sp>
          <p:nvSpPr>
            <p:cNvPr id="19486" name="Rectangle 39">
              <a:extLst>
                <a:ext uri="{FF2B5EF4-FFF2-40B4-BE49-F238E27FC236}">
                  <a16:creationId xmlns:a16="http://schemas.microsoft.com/office/drawing/2014/main" id="{81447AFB-3B1E-4E96-8388-CA92BA8B0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3" y="3353"/>
              <a:ext cx="488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3435" b="1">
                  <a:solidFill>
                    <a:srgbClr val="FF0000"/>
                  </a:solidFill>
                  <a:latin typeface="Symbol" panose="05050102010706020507" pitchFamily="18" charset="2"/>
                </a:rPr>
                <a:t>µ</a:t>
              </a:r>
            </a:p>
          </p:txBody>
        </p:sp>
      </p:grpSp>
      <p:sp>
        <p:nvSpPr>
          <p:cNvPr id="19484" name="Oval 41">
            <a:extLst>
              <a:ext uri="{FF2B5EF4-FFF2-40B4-BE49-F238E27FC236}">
                <a16:creationId xmlns:a16="http://schemas.microsoft.com/office/drawing/2014/main" id="{5FA5A3F6-9141-441B-9401-49924B4A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404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</p:spTree>
    <p:extLst>
      <p:ext uri="{BB962C8B-B14F-4D97-AF65-F5344CB8AC3E}">
        <p14:creationId xmlns:p14="http://schemas.microsoft.com/office/powerpoint/2010/main" val="330224744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34AD615-0349-47D1-B9C0-72DF67670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272" y="200090"/>
            <a:ext cx="8711841" cy="64823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 dirty="0"/>
          </a:p>
        </p:txBody>
      </p:sp>
      <p:sp>
        <p:nvSpPr>
          <p:cNvPr id="16388" name="AutoShape 6">
            <a:extLst>
              <a:ext uri="{FF2B5EF4-FFF2-40B4-BE49-F238E27FC236}">
                <a16:creationId xmlns:a16="http://schemas.microsoft.com/office/drawing/2014/main" id="{F9231D97-0406-4AF8-8DBA-B9EC72687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887" y="200090"/>
            <a:ext cx="8567957" cy="472548"/>
          </a:xfrm>
          <a:prstGeom prst="roundRect">
            <a:avLst>
              <a:gd name="adj" fmla="val 23250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450D7CF5-0C94-4C1F-AD3F-0F9DDA4BA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587" y="200090"/>
            <a:ext cx="8711841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>
                <a:solidFill>
                  <a:srgbClr val="000000"/>
                </a:solidFill>
              </a:rPr>
              <a:t>PRODUZIONE E RILEVAZIONE DI ULTRASUONI</a:t>
            </a:r>
          </a:p>
        </p:txBody>
      </p:sp>
      <p:sp>
        <p:nvSpPr>
          <p:cNvPr id="16392" name="Rectangle 12">
            <a:extLst>
              <a:ext uri="{FF2B5EF4-FFF2-40B4-BE49-F238E27FC236}">
                <a16:creationId xmlns:a16="http://schemas.microsoft.com/office/drawing/2014/main" id="{B78D5091-D933-40C2-86BC-B711B69D0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3" name="Rectangle 13">
            <a:extLst>
              <a:ext uri="{FF2B5EF4-FFF2-40B4-BE49-F238E27FC236}">
                <a16:creationId xmlns:a16="http://schemas.microsoft.com/office/drawing/2014/main" id="{1D97D47E-A308-4BBA-BBD2-334344C25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4" name="Rectangle 14">
            <a:extLst>
              <a:ext uri="{FF2B5EF4-FFF2-40B4-BE49-F238E27FC236}">
                <a16:creationId xmlns:a16="http://schemas.microsoft.com/office/drawing/2014/main" id="{A7049823-36C2-4D06-B769-B9F064BF2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125" y="5731156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CAD319-60D9-48FE-8EC7-C0694A1954CE}"/>
              </a:ext>
            </a:extLst>
          </p:cNvPr>
          <p:cNvSpPr txBox="1"/>
          <p:nvPr/>
        </p:nvSpPr>
        <p:spPr>
          <a:xfrm>
            <a:off x="1898571" y="818393"/>
            <a:ext cx="8437272" cy="299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17" b="1" i="1" dirty="0" err="1">
                <a:solidFill>
                  <a:srgbClr val="FF0000"/>
                </a:solidFill>
              </a:rPr>
              <a:t>Materiali</a:t>
            </a:r>
            <a:r>
              <a:rPr lang="en-GB" sz="1717" b="1" i="1" dirty="0">
                <a:solidFill>
                  <a:srgbClr val="FF0000"/>
                </a:solidFill>
              </a:rPr>
              <a:t> </a:t>
            </a:r>
            <a:r>
              <a:rPr lang="en-GB" sz="1717" b="1" i="1" dirty="0" err="1">
                <a:solidFill>
                  <a:srgbClr val="FF0000"/>
                </a:solidFill>
              </a:rPr>
              <a:t>piezoelettrici</a:t>
            </a:r>
            <a:r>
              <a:rPr lang="en-GB" sz="1717" b="1" i="1" dirty="0">
                <a:solidFill>
                  <a:srgbClr val="FF0000"/>
                </a:solidFill>
              </a:rPr>
              <a:t> </a:t>
            </a:r>
            <a:r>
              <a:rPr lang="en-GB" altLang="it-IT" sz="1717" b="1" i="1" dirty="0">
                <a:latin typeface="Book Antiqua" panose="02040602050305030304" pitchFamily="18" charset="0"/>
              </a:rPr>
              <a:t>(</a:t>
            </a:r>
            <a:r>
              <a:rPr lang="en-GB" altLang="it-IT" sz="1717" b="1" i="1" dirty="0" err="1">
                <a:latin typeface="Book Antiqua" panose="02040602050305030304" pitchFamily="18" charset="0"/>
              </a:rPr>
              <a:t>titanato</a:t>
            </a:r>
            <a:r>
              <a:rPr lang="en-GB" altLang="it-IT" sz="1717" b="1" i="1" dirty="0">
                <a:latin typeface="Book Antiqua" panose="02040602050305030304" pitchFamily="18" charset="0"/>
              </a:rPr>
              <a:t>  di  </a:t>
            </a:r>
            <a:r>
              <a:rPr lang="en-GB" altLang="it-IT" sz="1717" b="1" i="1" dirty="0" err="1">
                <a:latin typeface="Book Antiqua" panose="02040602050305030304" pitchFamily="18" charset="0"/>
              </a:rPr>
              <a:t>bario</a:t>
            </a:r>
            <a:r>
              <a:rPr lang="en-GB" altLang="it-IT" sz="1717" b="1" i="1" dirty="0">
                <a:latin typeface="Book Antiqua" panose="02040602050305030304" pitchFamily="18" charset="0"/>
              </a:rPr>
              <a:t>, </a:t>
            </a:r>
            <a:r>
              <a:rPr lang="en-GB" altLang="it-IT" sz="1717" b="1" i="1" dirty="0" err="1">
                <a:latin typeface="Book Antiqua" panose="02040602050305030304" pitchFamily="18" charset="0"/>
              </a:rPr>
              <a:t>zirconato</a:t>
            </a:r>
            <a:r>
              <a:rPr lang="en-GB" altLang="it-IT" sz="1717" b="1" i="1" dirty="0">
                <a:latin typeface="Book Antiqua" panose="02040602050305030304" pitchFamily="18" charset="0"/>
              </a:rPr>
              <a:t>  di  </a:t>
            </a:r>
            <a:r>
              <a:rPr lang="en-GB" altLang="it-IT" sz="1717" b="1" i="1" dirty="0" err="1">
                <a:latin typeface="Book Antiqua" panose="02040602050305030304" pitchFamily="18" charset="0"/>
              </a:rPr>
              <a:t>piombo</a:t>
            </a:r>
            <a:r>
              <a:rPr lang="en-GB" altLang="it-IT" sz="1717" b="1" i="1" dirty="0">
                <a:latin typeface="Book Antiqua" panose="02040602050305030304" pitchFamily="18" charset="0"/>
              </a:rPr>
              <a:t>)</a:t>
            </a:r>
            <a:r>
              <a:rPr lang="en-GB" sz="1717" dirty="0"/>
              <a:t>:</a:t>
            </a:r>
          </a:p>
          <a:p>
            <a:r>
              <a:rPr lang="en-GB" sz="1717" dirty="0" err="1">
                <a:solidFill>
                  <a:srgbClr val="0000FF"/>
                </a:solidFill>
              </a:rPr>
              <a:t>Sottoposti</a:t>
            </a:r>
            <a:r>
              <a:rPr lang="en-GB" sz="1717" dirty="0"/>
              <a:t> a un campo </a:t>
            </a:r>
            <a:r>
              <a:rPr lang="en-GB" sz="1717" dirty="0" err="1"/>
              <a:t>elettrico</a:t>
            </a:r>
            <a:r>
              <a:rPr lang="en-GB" sz="1717" dirty="0"/>
              <a:t> </a:t>
            </a:r>
            <a:r>
              <a:rPr lang="en-GB" sz="1717" dirty="0" err="1">
                <a:solidFill>
                  <a:srgbClr val="0000FF"/>
                </a:solidFill>
              </a:rPr>
              <a:t>modificano</a:t>
            </a:r>
            <a:r>
              <a:rPr lang="en-GB" sz="1717" dirty="0">
                <a:solidFill>
                  <a:srgbClr val="0000FF"/>
                </a:solidFill>
              </a:rPr>
              <a:t> la </a:t>
            </a:r>
            <a:r>
              <a:rPr lang="en-GB" sz="1717" dirty="0" err="1">
                <a:solidFill>
                  <a:srgbClr val="0000FF"/>
                </a:solidFill>
              </a:rPr>
              <a:t>loro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dimensione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/>
              <a:t>e, </a:t>
            </a:r>
            <a:r>
              <a:rPr lang="en-GB" sz="1717" dirty="0" err="1">
                <a:solidFill>
                  <a:srgbClr val="0000FF"/>
                </a:solidFill>
              </a:rPr>
              <a:t>viceversa</a:t>
            </a:r>
            <a:r>
              <a:rPr lang="en-GB" sz="1717" dirty="0"/>
              <a:t>, </a:t>
            </a:r>
            <a:r>
              <a:rPr lang="en-GB" sz="1717" dirty="0" err="1"/>
              <a:t>modificati</a:t>
            </a:r>
            <a:r>
              <a:rPr lang="en-GB" sz="1717" dirty="0"/>
              <a:t> </a:t>
            </a:r>
            <a:r>
              <a:rPr lang="en-GB" sz="1717" dirty="0" err="1"/>
              <a:t>meccanicamente</a:t>
            </a:r>
            <a:r>
              <a:rPr lang="en-GB" sz="1717" dirty="0"/>
              <a:t> </a:t>
            </a:r>
            <a:r>
              <a:rPr lang="en-GB" sz="1717" dirty="0" err="1"/>
              <a:t>producono</a:t>
            </a:r>
            <a:r>
              <a:rPr lang="en-GB" sz="1717" dirty="0"/>
              <a:t> un campo </a:t>
            </a:r>
            <a:r>
              <a:rPr lang="en-GB" sz="1717" dirty="0" err="1"/>
              <a:t>elettrico</a:t>
            </a:r>
            <a:r>
              <a:rPr lang="en-GB" sz="1717" dirty="0"/>
              <a:t>. Si </a:t>
            </a:r>
            <a:r>
              <a:rPr lang="en-GB" sz="1717" dirty="0" err="1"/>
              <a:t>verifica</a:t>
            </a:r>
            <a:r>
              <a:rPr lang="en-GB" sz="1717" dirty="0"/>
              <a:t> </a:t>
            </a:r>
            <a:r>
              <a:rPr lang="en-GB" sz="1717" dirty="0" err="1"/>
              <a:t>quando</a:t>
            </a:r>
            <a:r>
              <a:rPr lang="en-GB" sz="1717" dirty="0"/>
              <a:t>  la </a:t>
            </a:r>
            <a:r>
              <a:rPr lang="en-GB" sz="1717" dirty="0" err="1">
                <a:solidFill>
                  <a:srgbClr val="0000FF"/>
                </a:solidFill>
              </a:rPr>
              <a:t>deformazione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meccanica</a:t>
            </a:r>
            <a:r>
              <a:rPr lang="en-GB" sz="1717" dirty="0">
                <a:solidFill>
                  <a:srgbClr val="0000FF"/>
                </a:solidFill>
              </a:rPr>
              <a:t> causa un </a:t>
            </a:r>
            <a:r>
              <a:rPr lang="en-GB" sz="1717" dirty="0" err="1">
                <a:solidFill>
                  <a:srgbClr val="0000FF"/>
                </a:solidFill>
              </a:rPr>
              <a:t>diverso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spostamento</a:t>
            </a:r>
            <a:r>
              <a:rPr lang="en-GB" sz="1717" dirty="0">
                <a:solidFill>
                  <a:srgbClr val="0000FF"/>
                </a:solidFill>
              </a:rPr>
              <a:t> di </a:t>
            </a:r>
            <a:r>
              <a:rPr lang="en-GB" sz="1717" dirty="0" err="1">
                <a:solidFill>
                  <a:srgbClr val="0000FF"/>
                </a:solidFill>
              </a:rPr>
              <a:t>cariche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elettriche</a:t>
            </a:r>
            <a:r>
              <a:rPr lang="en-GB" sz="1717" dirty="0">
                <a:solidFill>
                  <a:srgbClr val="0000FF"/>
                </a:solidFill>
              </a:rPr>
              <a:t> positive e negative</a:t>
            </a:r>
            <a:r>
              <a:rPr lang="en-GB" sz="1717" dirty="0"/>
              <a:t>, </a:t>
            </a:r>
            <a:r>
              <a:rPr lang="en-GB" sz="1717" dirty="0" err="1"/>
              <a:t>determinando</a:t>
            </a:r>
            <a:r>
              <a:rPr lang="en-GB" sz="1717" dirty="0"/>
              <a:t> </a:t>
            </a:r>
            <a:r>
              <a:rPr lang="en-GB" sz="1717" dirty="0" err="1"/>
              <a:t>dei</a:t>
            </a:r>
            <a:r>
              <a:rPr lang="en-GB" sz="1717" dirty="0"/>
              <a:t> </a:t>
            </a:r>
            <a:r>
              <a:rPr lang="en-GB" sz="1717" dirty="0" err="1"/>
              <a:t>dipoli</a:t>
            </a:r>
            <a:r>
              <a:rPr lang="en-GB" sz="1717" dirty="0"/>
              <a:t> </a:t>
            </a:r>
            <a:r>
              <a:rPr lang="en-GB" sz="1717" dirty="0" err="1"/>
              <a:t>elettrici</a:t>
            </a:r>
            <a:r>
              <a:rPr lang="en-GB" sz="1717" dirty="0"/>
              <a:t> (e </a:t>
            </a:r>
            <a:r>
              <a:rPr lang="en-GB" sz="1717" dirty="0" err="1"/>
              <a:t>quindi</a:t>
            </a:r>
            <a:r>
              <a:rPr lang="en-GB" sz="1717" dirty="0"/>
              <a:t> un campo </a:t>
            </a:r>
            <a:r>
              <a:rPr lang="en-GB" sz="1717" dirty="0" err="1"/>
              <a:t>elettrico</a:t>
            </a:r>
            <a:r>
              <a:rPr lang="en-GB" sz="1717" dirty="0"/>
              <a:t> e relative </a:t>
            </a:r>
            <a:r>
              <a:rPr lang="en-GB" sz="1717" dirty="0" err="1"/>
              <a:t>ddp</a:t>
            </a:r>
            <a:r>
              <a:rPr lang="en-GB" sz="1717" dirty="0"/>
              <a:t>). Si </a:t>
            </a:r>
            <a:r>
              <a:rPr lang="en-GB" sz="1717" dirty="0" err="1"/>
              <a:t>sagoma</a:t>
            </a:r>
            <a:r>
              <a:rPr lang="en-GB" sz="1717" dirty="0"/>
              <a:t> </a:t>
            </a:r>
            <a:r>
              <a:rPr lang="en-GB" sz="1717" dirty="0" err="1"/>
              <a:t>il</a:t>
            </a:r>
            <a:r>
              <a:rPr lang="en-GB" sz="1717" dirty="0"/>
              <a:t> </a:t>
            </a:r>
            <a:r>
              <a:rPr lang="en-GB" sz="1717" dirty="0" err="1">
                <a:solidFill>
                  <a:srgbClr val="0000FF"/>
                </a:solidFill>
              </a:rPr>
              <a:t>materiale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piezoelettrico</a:t>
            </a:r>
            <a:r>
              <a:rPr lang="en-GB" sz="1717" dirty="0">
                <a:solidFill>
                  <a:srgbClr val="0000FF"/>
                </a:solidFill>
              </a:rPr>
              <a:t> (</a:t>
            </a:r>
            <a:r>
              <a:rPr lang="en-GB" sz="1717" dirty="0" err="1">
                <a:solidFill>
                  <a:srgbClr val="0000FF"/>
                </a:solidFill>
              </a:rPr>
              <a:t>isolante</a:t>
            </a:r>
            <a:r>
              <a:rPr lang="en-GB" sz="1717" dirty="0">
                <a:solidFill>
                  <a:srgbClr val="0000FF"/>
                </a:solidFill>
              </a:rPr>
              <a:t>) a forma di pastiglia </a:t>
            </a:r>
            <a:r>
              <a:rPr lang="en-GB" sz="1717" dirty="0"/>
              <a:t>e </a:t>
            </a:r>
            <a:r>
              <a:rPr lang="en-GB" sz="1717" dirty="0" err="1"/>
              <a:t>si</a:t>
            </a:r>
            <a:r>
              <a:rPr lang="en-GB" sz="1717" dirty="0"/>
              <a:t> </a:t>
            </a:r>
            <a:r>
              <a:rPr lang="en-GB" sz="1717" dirty="0" err="1"/>
              <a:t>metallizzano</a:t>
            </a:r>
            <a:r>
              <a:rPr lang="en-GB" sz="1717" dirty="0"/>
              <a:t> le </a:t>
            </a:r>
            <a:r>
              <a:rPr lang="en-GB" sz="1717" dirty="0" err="1"/>
              <a:t>superfici</a:t>
            </a:r>
            <a:r>
              <a:rPr lang="en-GB" sz="1717" dirty="0"/>
              <a:t> </a:t>
            </a:r>
            <a:r>
              <a:rPr lang="en-GB" sz="1717" dirty="0" err="1"/>
              <a:t>laterali</a:t>
            </a:r>
            <a:r>
              <a:rPr lang="en-GB" sz="1717" dirty="0"/>
              <a:t> : </a:t>
            </a:r>
            <a:r>
              <a:rPr lang="en-GB" sz="1717" dirty="0" err="1"/>
              <a:t>si</a:t>
            </a:r>
            <a:r>
              <a:rPr lang="en-GB" sz="1717" dirty="0"/>
              <a:t> </a:t>
            </a:r>
            <a:r>
              <a:rPr lang="en-GB" sz="1717" dirty="0" err="1"/>
              <a:t>applica</a:t>
            </a:r>
            <a:r>
              <a:rPr lang="en-GB" sz="1717" dirty="0"/>
              <a:t> </a:t>
            </a:r>
            <a:r>
              <a:rPr lang="en-GB" sz="1717" dirty="0" err="1">
                <a:solidFill>
                  <a:srgbClr val="0000FF"/>
                </a:solidFill>
              </a:rPr>
              <a:t>ddp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fra</a:t>
            </a:r>
            <a:r>
              <a:rPr lang="en-GB" sz="1717" dirty="0">
                <a:solidFill>
                  <a:srgbClr val="0000FF"/>
                </a:solidFill>
              </a:rPr>
              <a:t> le </a:t>
            </a:r>
            <a:r>
              <a:rPr lang="en-GB" sz="1717" dirty="0" err="1">
                <a:solidFill>
                  <a:srgbClr val="0000FF"/>
                </a:solidFill>
              </a:rPr>
              <a:t>superfici</a:t>
            </a:r>
            <a:r>
              <a:rPr lang="en-GB" sz="1717" dirty="0">
                <a:solidFill>
                  <a:srgbClr val="0000FF"/>
                </a:solidFill>
              </a:rPr>
              <a:t> e </a:t>
            </a:r>
            <a:r>
              <a:rPr lang="en-GB" sz="1717" dirty="0" err="1">
                <a:solidFill>
                  <a:srgbClr val="0000FF"/>
                </a:solidFill>
              </a:rPr>
              <a:t>si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crea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il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c.e.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che</a:t>
            </a:r>
            <a:r>
              <a:rPr lang="en-GB" sz="1717" dirty="0">
                <a:solidFill>
                  <a:srgbClr val="0000FF"/>
                </a:solidFill>
              </a:rPr>
              <a:t> causa la </a:t>
            </a:r>
            <a:r>
              <a:rPr lang="en-GB" sz="1717" dirty="0" err="1">
                <a:solidFill>
                  <a:srgbClr val="0000FF"/>
                </a:solidFill>
              </a:rPr>
              <a:t>deformazione</a:t>
            </a:r>
            <a:r>
              <a:rPr lang="en-GB" sz="1717" dirty="0"/>
              <a:t>. Se la </a:t>
            </a:r>
            <a:r>
              <a:rPr lang="en-GB" sz="1717" dirty="0" err="1"/>
              <a:t>ddp</a:t>
            </a:r>
            <a:r>
              <a:rPr lang="en-GB" sz="1717" dirty="0"/>
              <a:t> è </a:t>
            </a:r>
            <a:r>
              <a:rPr lang="en-GB" sz="1717" dirty="0" err="1">
                <a:solidFill>
                  <a:srgbClr val="0000FF"/>
                </a:solidFill>
              </a:rPr>
              <a:t>sinusoidale</a:t>
            </a:r>
            <a:r>
              <a:rPr lang="en-GB" sz="1717" dirty="0">
                <a:solidFill>
                  <a:srgbClr val="0000FF"/>
                </a:solidFill>
              </a:rPr>
              <a:t>, la </a:t>
            </a:r>
            <a:r>
              <a:rPr lang="en-GB" sz="1717" dirty="0" err="1">
                <a:solidFill>
                  <a:srgbClr val="0000FF"/>
                </a:solidFill>
              </a:rPr>
              <a:t>deformazione</a:t>
            </a:r>
            <a:r>
              <a:rPr lang="en-GB" sz="1717" dirty="0">
                <a:solidFill>
                  <a:srgbClr val="0000FF"/>
                </a:solidFill>
              </a:rPr>
              <a:t> segue la </a:t>
            </a:r>
            <a:r>
              <a:rPr lang="en-GB" sz="1717" dirty="0" err="1">
                <a:solidFill>
                  <a:srgbClr val="0000FF"/>
                </a:solidFill>
              </a:rPr>
              <a:t>ddp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/>
              <a:t>e le </a:t>
            </a:r>
            <a:r>
              <a:rPr lang="en-GB" sz="1717" dirty="0" err="1"/>
              <a:t>pareti</a:t>
            </a:r>
            <a:r>
              <a:rPr lang="en-GB" sz="1717" dirty="0"/>
              <a:t> </a:t>
            </a:r>
            <a:r>
              <a:rPr lang="en-GB" sz="1717" dirty="0" err="1"/>
              <a:t>metallizzate</a:t>
            </a:r>
            <a:r>
              <a:rPr lang="en-GB" sz="1717" dirty="0"/>
              <a:t> (</a:t>
            </a:r>
            <a:r>
              <a:rPr lang="en-GB" sz="1717" dirty="0" err="1"/>
              <a:t>elettrodi</a:t>
            </a:r>
            <a:r>
              <a:rPr lang="en-GB" sz="1717" dirty="0"/>
              <a:t>) </a:t>
            </a:r>
            <a:r>
              <a:rPr lang="en-GB" sz="1717" dirty="0" err="1"/>
              <a:t>oscillano</a:t>
            </a:r>
            <a:r>
              <a:rPr lang="en-GB" sz="1717" dirty="0"/>
              <a:t> con lo </a:t>
            </a:r>
            <a:r>
              <a:rPr lang="en-GB" sz="1717" dirty="0" err="1"/>
              <a:t>stesso</a:t>
            </a:r>
            <a:r>
              <a:rPr lang="en-GB" sz="1717" dirty="0"/>
              <a:t> </a:t>
            </a:r>
            <a:r>
              <a:rPr lang="en-GB" sz="1717" dirty="0" err="1"/>
              <a:t>periodo</a:t>
            </a:r>
            <a:r>
              <a:rPr lang="en-GB" sz="1717" dirty="0"/>
              <a:t>. Nelle </a:t>
            </a:r>
            <a:r>
              <a:rPr lang="en-GB" sz="1717" dirty="0" err="1"/>
              <a:t>applicazioni</a:t>
            </a:r>
            <a:r>
              <a:rPr lang="en-GB" sz="1717" dirty="0"/>
              <a:t> </a:t>
            </a:r>
            <a:r>
              <a:rPr lang="en-GB" sz="1717" dirty="0" err="1"/>
              <a:t>diagnostiche</a:t>
            </a:r>
            <a:r>
              <a:rPr lang="en-GB" sz="1717" dirty="0"/>
              <a:t> </a:t>
            </a:r>
            <a:r>
              <a:rPr lang="en-GB" sz="1717" dirty="0" err="1"/>
              <a:t>c’è</a:t>
            </a:r>
            <a:r>
              <a:rPr lang="en-GB" sz="1717" dirty="0"/>
              <a:t> </a:t>
            </a:r>
            <a:r>
              <a:rPr lang="en-GB" sz="1717" dirty="0" err="1"/>
              <a:t>talvolta</a:t>
            </a:r>
            <a:r>
              <a:rPr lang="en-GB" sz="1717" dirty="0"/>
              <a:t> </a:t>
            </a:r>
            <a:r>
              <a:rPr lang="en-GB" sz="1717" dirty="0" err="1"/>
              <a:t>bisogno</a:t>
            </a:r>
            <a:r>
              <a:rPr lang="en-GB" sz="1717" dirty="0"/>
              <a:t> di una </a:t>
            </a:r>
            <a:r>
              <a:rPr lang="en-GB" sz="1717" dirty="0" err="1">
                <a:solidFill>
                  <a:srgbClr val="0000FF"/>
                </a:solidFill>
              </a:rPr>
              <a:t>sollecitazione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elettrica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 err="1">
                <a:solidFill>
                  <a:srgbClr val="0000FF"/>
                </a:solidFill>
              </a:rPr>
              <a:t>impulsiva</a:t>
            </a:r>
            <a:r>
              <a:rPr lang="en-GB" sz="1717" dirty="0">
                <a:solidFill>
                  <a:srgbClr val="0000FF"/>
                </a:solidFill>
              </a:rPr>
              <a:t> </a:t>
            </a:r>
            <a:r>
              <a:rPr lang="en-GB" sz="1717" dirty="0"/>
              <a:t>(</a:t>
            </a:r>
            <a:r>
              <a:rPr lang="en-GB" sz="1717" dirty="0" err="1"/>
              <a:t>ddp</a:t>
            </a:r>
            <a:r>
              <a:rPr lang="en-GB" sz="1717" dirty="0"/>
              <a:t> elevate per bravissimo tempo) e </a:t>
            </a:r>
            <a:r>
              <a:rPr lang="en-GB" sz="1717" dirty="0" err="1"/>
              <a:t>dopo</a:t>
            </a:r>
            <a:r>
              <a:rPr lang="en-GB" sz="1717" dirty="0"/>
              <a:t> la </a:t>
            </a:r>
            <a:r>
              <a:rPr lang="en-GB" sz="1717" dirty="0" err="1"/>
              <a:t>deformazione</a:t>
            </a:r>
            <a:r>
              <a:rPr lang="en-GB" sz="1717" dirty="0"/>
              <a:t> </a:t>
            </a:r>
            <a:r>
              <a:rPr lang="en-GB" sz="1717" dirty="0" err="1"/>
              <a:t>il</a:t>
            </a:r>
            <a:r>
              <a:rPr lang="en-GB" sz="1717" dirty="0"/>
              <a:t> </a:t>
            </a:r>
            <a:r>
              <a:rPr lang="en-GB" sz="1717" dirty="0" err="1"/>
              <a:t>cristallo</a:t>
            </a:r>
            <a:r>
              <a:rPr lang="en-GB" sz="1717" dirty="0"/>
              <a:t> </a:t>
            </a:r>
            <a:r>
              <a:rPr lang="en-GB" sz="1717" dirty="0" err="1"/>
              <a:t>torna</a:t>
            </a:r>
            <a:r>
              <a:rPr lang="en-GB" sz="1717" dirty="0"/>
              <a:t> </a:t>
            </a:r>
            <a:r>
              <a:rPr lang="en-GB" sz="1717" dirty="0" err="1"/>
              <a:t>alle</a:t>
            </a:r>
            <a:r>
              <a:rPr lang="en-GB" sz="1717" dirty="0"/>
              <a:t> </a:t>
            </a:r>
            <a:r>
              <a:rPr lang="en-GB" sz="1717" dirty="0" err="1"/>
              <a:t>dimensioni</a:t>
            </a:r>
            <a:r>
              <a:rPr lang="en-GB" sz="1717" dirty="0"/>
              <a:t> </a:t>
            </a:r>
            <a:r>
              <a:rPr lang="en-GB" sz="1717" dirty="0" err="1"/>
              <a:t>originali</a:t>
            </a:r>
            <a:r>
              <a:rPr lang="en-GB" sz="1717" dirty="0"/>
              <a:t> con una </a:t>
            </a:r>
            <a:r>
              <a:rPr lang="en-GB" sz="1717" dirty="0" err="1"/>
              <a:t>oscillazione</a:t>
            </a:r>
            <a:r>
              <a:rPr lang="en-GB" sz="1717" dirty="0"/>
              <a:t> </a:t>
            </a:r>
            <a:r>
              <a:rPr lang="en-GB" sz="1717" dirty="0" err="1"/>
              <a:t>smorzata</a:t>
            </a:r>
            <a:r>
              <a:rPr lang="en-GB" sz="1717" dirty="0"/>
              <a:t> (di f </a:t>
            </a:r>
            <a:r>
              <a:rPr lang="en-GB" sz="1717" dirty="0">
                <a:sym typeface="Symbol" panose="05050102010706020507" pitchFamily="18" charset="2"/>
              </a:rPr>
              <a:t></a:t>
            </a:r>
            <a:r>
              <a:rPr lang="en-GB" sz="1717" dirty="0"/>
              <a:t> </a:t>
            </a:r>
            <a:r>
              <a:rPr lang="en-GB" sz="1717" dirty="0" err="1"/>
              <a:t>spessore</a:t>
            </a:r>
            <a:r>
              <a:rPr lang="en-GB" sz="1717" dirty="0"/>
              <a:t> d </a:t>
            </a:r>
            <a:r>
              <a:rPr lang="en-GB" sz="1717" dirty="0" err="1"/>
              <a:t>della</a:t>
            </a:r>
            <a:r>
              <a:rPr lang="en-GB" sz="1717" dirty="0"/>
              <a:t> pastiglia)</a:t>
            </a:r>
          </a:p>
        </p:txBody>
      </p:sp>
      <p:pic>
        <p:nvPicPr>
          <p:cNvPr id="5" name="Immagine 4" descr="Immagine che contiene testo, orologio&#10;&#10;Descrizione generata automaticamente">
            <a:extLst>
              <a:ext uri="{FF2B5EF4-FFF2-40B4-BE49-F238E27FC236}">
                <a16:creationId xmlns:a16="http://schemas.microsoft.com/office/drawing/2014/main" id="{421FBD5D-0E6D-4E9F-A26E-83173C1D20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0"/>
                    </a14:imgEffect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" t="35534" r="67397" b="41455"/>
          <a:stretch/>
        </p:blipFill>
        <p:spPr>
          <a:xfrm>
            <a:off x="3913603" y="3833118"/>
            <a:ext cx="4946415" cy="2618691"/>
          </a:xfrm>
          <a:prstGeom prst="rect">
            <a:avLst/>
          </a:prstGeom>
        </p:spPr>
      </p:pic>
      <p:pic>
        <p:nvPicPr>
          <p:cNvPr id="12" name="Immagine 11" descr="Immagine che contiene testo, orologio&#10;&#10;Descrizione generata automaticamente">
            <a:extLst>
              <a:ext uri="{FF2B5EF4-FFF2-40B4-BE49-F238E27FC236}">
                <a16:creationId xmlns:a16="http://schemas.microsoft.com/office/drawing/2014/main" id="{EDA58D59-1A88-4D27-B01E-A5818EC16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31" y="1986296"/>
            <a:ext cx="9099572" cy="68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3625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0C58D-C98F-3CE9-C2EE-F9BD74EB6A99}"/>
              </a:ext>
            </a:extLst>
          </p:cNvPr>
          <p:cNvSpPr txBox="1"/>
          <p:nvPr/>
        </p:nvSpPr>
        <p:spPr>
          <a:xfrm>
            <a:off x="3332018" y="145473"/>
            <a:ext cx="506581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Impedenza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acustica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92910C-7936-F0B1-8CE9-FE8502AF1674}"/>
              </a:ext>
            </a:extLst>
          </p:cNvPr>
          <p:cNvSpPr txBox="1"/>
          <p:nvPr/>
        </p:nvSpPr>
        <p:spPr>
          <a:xfrm>
            <a:off x="249381" y="1443841"/>
            <a:ext cx="32142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L'</a:t>
            </a:r>
            <a:r>
              <a:rPr lang="it-IT" sz="1600" b="1" dirty="0"/>
              <a:t>impedenza acustica</a:t>
            </a:r>
            <a:r>
              <a:rPr lang="it-IT" sz="1600" dirty="0"/>
              <a:t> è una misura dell'opposizione che un sistema materiale presenta al flusso acustico risultante da una pressione acustica applicata al sistema. È una proprietà caratteristica del mezzo in cui l'onda si propaga. </a:t>
            </a:r>
          </a:p>
          <a:p>
            <a:r>
              <a:rPr lang="it-IT" sz="1600" dirty="0"/>
              <a:t>Numericamente l'impedenza acustica è pari al rapporto fra la </a:t>
            </a:r>
            <a:r>
              <a:rPr lang="it-IT" sz="1600" dirty="0">
                <a:hlinkClick r:id="rId2" tooltip="Pressione sonora"/>
              </a:rPr>
              <a:t>pressione sonora</a:t>
            </a:r>
            <a:r>
              <a:rPr lang="it-IT" sz="1600" dirty="0"/>
              <a:t> e la portata volumica associata alla </a:t>
            </a:r>
            <a:r>
              <a:rPr lang="it-IT" sz="1600" dirty="0">
                <a:hlinkClick r:id="rId3" tooltip="Vibrazione"/>
              </a:rPr>
              <a:t>vibrazione</a:t>
            </a:r>
            <a:r>
              <a:rPr lang="it-IT" sz="1600" dirty="0"/>
              <a:t> delle particelle in un punto.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5E050-BE44-6612-5061-EC624BB1C2F2}"/>
              </a:ext>
            </a:extLst>
          </p:cNvPr>
          <p:cNvSpPr txBox="1"/>
          <p:nvPr/>
        </p:nvSpPr>
        <p:spPr>
          <a:xfrm>
            <a:off x="3798120" y="1027837"/>
            <a:ext cx="80979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Per un mezzo materiale lineare-invariante, la pressione acustica applicata al sistema </a:t>
            </a:r>
            <a:r>
              <a:rPr lang="it-IT" sz="1600" i="1" dirty="0"/>
              <a:t>p</a:t>
            </a:r>
            <a:r>
              <a:rPr lang="it-IT" sz="1600" dirty="0"/>
              <a:t> è legata alla portata volumica </a:t>
            </a:r>
            <a:r>
              <a:rPr lang="it-IT" sz="1600" i="1" dirty="0"/>
              <a:t>Q</a:t>
            </a:r>
            <a:r>
              <a:rPr lang="it-IT" sz="1600" dirty="0"/>
              <a:t> (valutata attraverso una superficie perpendicolare alla direzione di quella pressione nel suo punto di applicazione) da una relazione lineare, espressa nel caso più generale da una </a:t>
            </a:r>
            <a:r>
              <a:rPr lang="it-IT" sz="1600" dirty="0">
                <a:hlinkClick r:id="rId4" tooltip="Convoluzione"/>
              </a:rPr>
              <a:t>convoluzione</a:t>
            </a:r>
            <a:r>
              <a:rPr lang="it-IT" sz="1600" dirty="0"/>
              <a:t> nel dominio del tempo</a:t>
            </a:r>
            <a:endParaRPr lang="en-US" sz="16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637D017-700D-50BF-D17D-134712C06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968" y="2743774"/>
            <a:ext cx="2187287" cy="37183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ED7BF82-8E7D-98E6-9C19-B58E528E6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02650" y="2736872"/>
            <a:ext cx="2597484" cy="3649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6F026-93F9-7FDD-BDD8-9DAC88C24737}"/>
              </a:ext>
            </a:extLst>
          </p:cNvPr>
          <p:cNvSpPr txBox="1"/>
          <p:nvPr/>
        </p:nvSpPr>
        <p:spPr>
          <a:xfrm>
            <a:off x="3964130" y="3717564"/>
            <a:ext cx="78726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ove </a:t>
            </a:r>
            <a:r>
              <a:rPr lang="it-IT" sz="1600" i="1" dirty="0"/>
              <a:t>i</a:t>
            </a:r>
            <a:r>
              <a:rPr lang="it-IT" sz="1600" dirty="0"/>
              <a:t> è l'unità immaginaria. Analogamente al caso elettrico, </a:t>
            </a:r>
            <a:r>
              <a:rPr lang="it-IT" sz="1600" i="1" dirty="0"/>
              <a:t>R</a:t>
            </a:r>
            <a:r>
              <a:rPr lang="it-IT" sz="1600" dirty="0"/>
              <a:t> è detta </a:t>
            </a:r>
            <a:r>
              <a:rPr lang="it-IT" sz="1600" dirty="0">
                <a:hlinkClick r:id="rId9" tooltip="Resistenza elettrica"/>
              </a:rPr>
              <a:t>resistenza</a:t>
            </a:r>
            <a:r>
              <a:rPr lang="it-IT" sz="1600" dirty="0"/>
              <a:t> ed </a:t>
            </a:r>
            <a:r>
              <a:rPr lang="it-IT" sz="1600" i="1" dirty="0"/>
              <a:t>X</a:t>
            </a:r>
            <a:r>
              <a:rPr lang="it-IT" sz="1600" dirty="0"/>
              <a:t> è detta </a:t>
            </a:r>
            <a:r>
              <a:rPr lang="it-IT" sz="1600" dirty="0">
                <a:hlinkClick r:id="rId10" tooltip="Reattanza"/>
              </a:rPr>
              <a:t>reattanza</a:t>
            </a:r>
            <a:r>
              <a:rPr lang="it-IT" sz="1600" dirty="0"/>
              <a:t> acustica. </a:t>
            </a:r>
          </a:p>
          <a:p>
            <a:endParaRPr lang="it-IT" sz="1600" dirty="0"/>
          </a:p>
          <a:p>
            <a:r>
              <a:rPr lang="it-IT" sz="1600" dirty="0"/>
              <a:t>La </a:t>
            </a:r>
            <a:r>
              <a:rPr lang="it-IT" sz="1600" b="1" dirty="0"/>
              <a:t>resistenza acustica</a:t>
            </a:r>
            <a:r>
              <a:rPr lang="it-IT" sz="1600" dirty="0"/>
              <a:t> rappresenta il trasferimento di energia di un'onda acustica. La pressione e il movimento sono in fase, quindi il lavoro viene fatto sul mezzo davanti all'onda. </a:t>
            </a:r>
          </a:p>
          <a:p>
            <a:endParaRPr lang="it-IT" sz="1600" dirty="0"/>
          </a:p>
          <a:p>
            <a:r>
              <a:rPr lang="it-IT" sz="1600" dirty="0"/>
              <a:t>La </a:t>
            </a:r>
            <a:r>
              <a:rPr lang="it-IT" sz="1600" b="1" dirty="0"/>
              <a:t>reattanza acustica</a:t>
            </a:r>
            <a:r>
              <a:rPr lang="it-IT" sz="1600" dirty="0"/>
              <a:t> rappresenta anche la pressione che è fuori fase con il movimento e non provoca un trasferimento di energia media. L'analogia elettrica per questo è un condensatore collegato attraverso una linea elettrica. La corrente scorre attraverso il condensatore, ma è fuori fase con la tensione, quindi non viene trasmessa alcuna potenza netta. </a:t>
            </a:r>
          </a:p>
        </p:txBody>
      </p:sp>
    </p:spTree>
    <p:extLst>
      <p:ext uri="{BB962C8B-B14F-4D97-AF65-F5344CB8AC3E}">
        <p14:creationId xmlns:p14="http://schemas.microsoft.com/office/powerpoint/2010/main" val="252030794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34AD615-0349-47D1-B9C0-72DF67670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073" y="109050"/>
            <a:ext cx="8711841" cy="64823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 dirty="0"/>
          </a:p>
        </p:txBody>
      </p:sp>
      <p:sp>
        <p:nvSpPr>
          <p:cNvPr id="16388" name="AutoShape 6">
            <a:extLst>
              <a:ext uri="{FF2B5EF4-FFF2-40B4-BE49-F238E27FC236}">
                <a16:creationId xmlns:a16="http://schemas.microsoft.com/office/drawing/2014/main" id="{F9231D97-0406-4AF8-8DBA-B9EC72687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887" y="200090"/>
            <a:ext cx="8567957" cy="472548"/>
          </a:xfrm>
          <a:prstGeom prst="roundRect">
            <a:avLst>
              <a:gd name="adj" fmla="val 23250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450D7CF5-0C94-4C1F-AD3F-0F9DDA4BA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587" y="200090"/>
            <a:ext cx="8711841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>
                <a:solidFill>
                  <a:srgbClr val="000000"/>
                </a:solidFill>
              </a:rPr>
              <a:t>LA TECNICA ECOGRAFICA</a:t>
            </a:r>
          </a:p>
        </p:txBody>
      </p:sp>
      <p:sp>
        <p:nvSpPr>
          <p:cNvPr id="16392" name="Rectangle 12">
            <a:extLst>
              <a:ext uri="{FF2B5EF4-FFF2-40B4-BE49-F238E27FC236}">
                <a16:creationId xmlns:a16="http://schemas.microsoft.com/office/drawing/2014/main" id="{B78D5091-D933-40C2-86BC-B711B69D0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3" name="Rectangle 13">
            <a:extLst>
              <a:ext uri="{FF2B5EF4-FFF2-40B4-BE49-F238E27FC236}">
                <a16:creationId xmlns:a16="http://schemas.microsoft.com/office/drawing/2014/main" id="{1D97D47E-A308-4BBA-BBD2-334344C25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16394" name="Rectangle 14">
            <a:extLst>
              <a:ext uri="{FF2B5EF4-FFF2-40B4-BE49-F238E27FC236}">
                <a16:creationId xmlns:a16="http://schemas.microsoft.com/office/drawing/2014/main" id="{A7049823-36C2-4D06-B769-B9F064BF2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125" y="5731156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325B8F-16B3-4042-9B34-D23BFAA65192}"/>
              </a:ext>
            </a:extLst>
          </p:cNvPr>
          <p:cNvSpPr txBox="1"/>
          <p:nvPr/>
        </p:nvSpPr>
        <p:spPr>
          <a:xfrm>
            <a:off x="1842384" y="1125875"/>
            <a:ext cx="8493460" cy="484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17" dirty="0"/>
              <a:t>Sfruttando la </a:t>
            </a:r>
            <a:r>
              <a:rPr lang="it-IT" sz="1717" dirty="0">
                <a:solidFill>
                  <a:srgbClr val="0000FF"/>
                </a:solidFill>
              </a:rPr>
              <a:t>velocità=cost degli ultrasuoni nei tessuti biologici </a:t>
            </a:r>
            <a:r>
              <a:rPr lang="it-IT" sz="1717" dirty="0"/>
              <a:t>e la possibilità di realizzare dei </a:t>
            </a:r>
            <a:r>
              <a:rPr lang="it-IT" sz="1717" dirty="0">
                <a:solidFill>
                  <a:srgbClr val="0000FF"/>
                </a:solidFill>
              </a:rPr>
              <a:t>fasci orientabili</a:t>
            </a:r>
            <a:r>
              <a:rPr lang="it-IT" sz="1717" dirty="0"/>
              <a:t>, si possono </a:t>
            </a:r>
            <a:r>
              <a:rPr lang="it-IT" sz="1717" b="1" dirty="0">
                <a:solidFill>
                  <a:srgbClr val="C00000"/>
                </a:solidFill>
              </a:rPr>
              <a:t>localizzare le superfici di separazione interne degli organi</a:t>
            </a:r>
            <a:r>
              <a:rPr lang="it-IT" sz="1717" dirty="0"/>
              <a:t>. </a:t>
            </a:r>
            <a:r>
              <a:rPr lang="it-IT" sz="1717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Tale tecnica di ecografia </a:t>
            </a:r>
            <a:r>
              <a:rPr lang="it-IT" sz="1717" dirty="0"/>
              <a:t>è basata </a:t>
            </a:r>
            <a:r>
              <a:rPr lang="it-IT" sz="1717" b="1" dirty="0">
                <a:solidFill>
                  <a:srgbClr val="0000FF"/>
                </a:solidFill>
              </a:rPr>
              <a:t>sull’emissione di brevi pacchetti di ultrasuoni </a:t>
            </a:r>
            <a:r>
              <a:rPr lang="it-IT" sz="1717" dirty="0"/>
              <a:t>che, penetrando nei tessuti, vengono </a:t>
            </a:r>
            <a:r>
              <a:rPr lang="it-IT" sz="1717" b="1" i="1" u="sng" dirty="0">
                <a:solidFill>
                  <a:srgbClr val="0000FF"/>
                </a:solidFill>
              </a:rPr>
              <a:t>parzialmente riflessi da ogni superficie di separazione tra zone a diversa impedenza acustica</a:t>
            </a:r>
            <a:r>
              <a:rPr lang="it-IT" sz="1717" b="1" dirty="0">
                <a:solidFill>
                  <a:srgbClr val="0000FF"/>
                </a:solidFill>
              </a:rPr>
              <a:t> </a:t>
            </a:r>
            <a:r>
              <a:rPr lang="it-IT" sz="1717" dirty="0"/>
              <a:t>e determinano delle </a:t>
            </a:r>
            <a:r>
              <a:rPr lang="it-IT" sz="1717" b="1" i="1" u="sng" dirty="0">
                <a:solidFill>
                  <a:srgbClr val="0000FF"/>
                </a:solidFill>
              </a:rPr>
              <a:t>eco che vengono rilevate dal cristallo e convertite in segnale elettrico</a:t>
            </a:r>
            <a:r>
              <a:rPr lang="it-IT" sz="1717" dirty="0"/>
              <a:t>. Sapendo che v=1500 m/s (velocità media nei tessuti molli umani), misurando l’intervallo tra emissione dell’impulso e ricezione dell’eco </a:t>
            </a:r>
            <a:r>
              <a:rPr lang="it-IT" sz="1717" b="1" i="1" u="sng" dirty="0">
                <a:solidFill>
                  <a:srgbClr val="0000FF"/>
                </a:solidFill>
              </a:rPr>
              <a:t>è possibile calcolare la distanza della struttura riflettente dal cristallo</a:t>
            </a:r>
            <a:r>
              <a:rPr lang="it-IT" sz="1717" dirty="0"/>
              <a:t>. Il cristallo piezoelettrico viene indicato come </a:t>
            </a:r>
            <a:r>
              <a:rPr lang="it-IT" sz="1717" b="1" dirty="0">
                <a:solidFill>
                  <a:srgbClr val="0000FF"/>
                </a:solidFill>
              </a:rPr>
              <a:t>trasduttore</a:t>
            </a:r>
            <a:r>
              <a:rPr lang="it-IT" sz="1717" dirty="0"/>
              <a:t> (genera ultrasuoni e converte le eco in segnale elettrico).</a:t>
            </a:r>
          </a:p>
          <a:p>
            <a:endParaRPr lang="it-IT" sz="1717" dirty="0"/>
          </a:p>
          <a:p>
            <a:endParaRPr lang="it-IT" sz="1717" dirty="0"/>
          </a:p>
          <a:p>
            <a:endParaRPr lang="it-IT" sz="1717" dirty="0"/>
          </a:p>
          <a:p>
            <a:endParaRPr lang="it-IT" sz="1717" dirty="0"/>
          </a:p>
          <a:p>
            <a:endParaRPr lang="it-IT" sz="1717" dirty="0"/>
          </a:p>
          <a:p>
            <a:endParaRPr lang="it-IT" sz="1717" dirty="0"/>
          </a:p>
          <a:p>
            <a:endParaRPr lang="it-IT" sz="1717" dirty="0"/>
          </a:p>
          <a:p>
            <a:endParaRPr lang="it-IT" sz="1717" dirty="0"/>
          </a:p>
          <a:p>
            <a:endParaRPr lang="it-IT" sz="1717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A5CA4EF-0B69-41EC-BD98-A4939631A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35" t="41930" r="6031" b="38894"/>
          <a:stretch/>
        </p:blipFill>
        <p:spPr>
          <a:xfrm>
            <a:off x="3084065" y="3790569"/>
            <a:ext cx="6327403" cy="249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667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A68CE1-7640-4246-9A7B-28B7E4A63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716" y="130628"/>
            <a:ext cx="4256364" cy="47145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CB99E6-F04D-1C17-CCF8-ADAF3CC8708D}"/>
              </a:ext>
            </a:extLst>
          </p:cNvPr>
          <p:cNvSpPr txBox="1"/>
          <p:nvPr/>
        </p:nvSpPr>
        <p:spPr>
          <a:xfrm>
            <a:off x="4746470" y="221501"/>
            <a:ext cx="277031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Immagini </a:t>
            </a:r>
          </a:p>
          <a:p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ecografiche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94E55C2-C423-EBE2-FDBB-6630ECB44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920" y="4913746"/>
            <a:ext cx="5002719" cy="181362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A04D823-BB2B-8264-D7E9-B721F1EEC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4" y="130627"/>
            <a:ext cx="4572819" cy="55858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AFEAAA7-2CD8-A3C9-C819-69C04DA8A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6" y="5632406"/>
            <a:ext cx="5182119" cy="694397"/>
          </a:xfrm>
          <a:prstGeom prst="rect">
            <a:avLst/>
          </a:prstGeom>
        </p:spPr>
      </p:pic>
      <p:pic>
        <p:nvPicPr>
          <p:cNvPr id="12" name="Immagine 11" descr="Immagine che contiene mammifero, gatto&#10;&#10;Descrizione generata automaticamente">
            <a:extLst>
              <a:ext uri="{FF2B5EF4-FFF2-40B4-BE49-F238E27FC236}">
                <a16:creationId xmlns:a16="http://schemas.microsoft.com/office/drawing/2014/main" id="{1AA9B4F8-699C-166E-0787-264509DD0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966" y="1870928"/>
            <a:ext cx="3340624" cy="18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2380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FBE074C-BBC9-4CC0-91FF-4D2CB314E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214" y="363498"/>
            <a:ext cx="8748191" cy="6494502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342117BA-2318-4B02-89AA-139CD71EC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412" y="6494502"/>
            <a:ext cx="1817491" cy="315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27"/>
              </a:lnSpc>
              <a:spcBef>
                <a:spcPct val="0"/>
              </a:spcBef>
              <a:buSzTx/>
              <a:buNone/>
            </a:pPr>
            <a:r>
              <a:rPr lang="en-GB" altLang="it-IT" sz="1336" b="1" i="1">
                <a:solidFill>
                  <a:srgbClr val="000000"/>
                </a:solidFill>
              </a:rPr>
              <a:t>ECOGRAFIA   A</a:t>
            </a:r>
          </a:p>
        </p:txBody>
      </p:sp>
      <p:sp>
        <p:nvSpPr>
          <p:cNvPr id="22532" name="Rectangle 6">
            <a:extLst>
              <a:ext uri="{FF2B5EF4-FFF2-40B4-BE49-F238E27FC236}">
                <a16:creationId xmlns:a16="http://schemas.microsoft.com/office/drawing/2014/main" id="{BED2C718-81CF-46EE-8A96-5ED4A36BA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822" y="6458152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533" name="Rectangle 7">
            <a:extLst>
              <a:ext uri="{FF2B5EF4-FFF2-40B4-BE49-F238E27FC236}">
                <a16:creationId xmlns:a16="http://schemas.microsoft.com/office/drawing/2014/main" id="{170892D7-9433-4773-B4AA-8A4F26E1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119" y="2556604"/>
            <a:ext cx="4034830" cy="8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4580" b="1">
                <a:solidFill>
                  <a:srgbClr val="FF0000"/>
                </a:solidFill>
                <a:latin typeface="Book Antiqua" panose="02040602050305030304" pitchFamily="18" charset="0"/>
              </a:rPr>
              <a:t>ECOGRAFIA</a:t>
            </a:r>
          </a:p>
        </p:txBody>
      </p:sp>
      <p:sp>
        <p:nvSpPr>
          <p:cNvPr id="22534" name="Rectangle 8">
            <a:extLst>
              <a:ext uri="{FF2B5EF4-FFF2-40B4-BE49-F238E27FC236}">
                <a16:creationId xmlns:a16="http://schemas.microsoft.com/office/drawing/2014/main" id="{E28EC40B-C4DA-4292-9294-AF1DBDCFB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980" y="3319951"/>
            <a:ext cx="1926541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3435" b="1">
                <a:solidFill>
                  <a:srgbClr val="FF0000"/>
                </a:solidFill>
                <a:latin typeface="Book Antiqua" panose="02040602050305030304" pitchFamily="18" charset="0"/>
              </a:rPr>
              <a:t>parte  II</a:t>
            </a:r>
            <a:r>
              <a:rPr lang="en-GB" altLang="it-IT" sz="3435" b="1" baseline="30000">
                <a:solidFill>
                  <a:srgbClr val="FF0000"/>
                </a:solidFill>
                <a:latin typeface="Book Antiqua" panose="02040602050305030304" pitchFamily="18" charset="0"/>
              </a:rPr>
              <a:t>a</a:t>
            </a:r>
          </a:p>
        </p:txBody>
      </p:sp>
      <p:sp>
        <p:nvSpPr>
          <p:cNvPr id="22535" name="Rectangle 9">
            <a:extLst>
              <a:ext uri="{FF2B5EF4-FFF2-40B4-BE49-F238E27FC236}">
                <a16:creationId xmlns:a16="http://schemas.microsoft.com/office/drawing/2014/main" id="{A3F3EEAB-12C8-4F39-9C52-4607C23E5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945" y="5016276"/>
            <a:ext cx="8093894" cy="181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717171"/>
                </a:solidFill>
              </a:rPr>
              <a:t>-</a:t>
            </a:r>
            <a:endParaRPr lang="en-GB" altLang="it-IT" sz="2290" b="1">
              <a:solidFill>
                <a:srgbClr val="000000"/>
              </a:solidFill>
            </a:endParaRP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- ECOGRAFIA  E  RISOLUZIONE</a:t>
            </a:r>
            <a:endParaRPr lang="en-GB" altLang="it-IT" sz="2290" b="1">
              <a:solidFill>
                <a:srgbClr val="717171"/>
              </a:solidFill>
            </a:endParaRP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endParaRPr lang="en-GB" altLang="it-IT" sz="2290" b="1">
              <a:solidFill>
                <a:srgbClr val="717171"/>
              </a:solidFill>
            </a:endParaRPr>
          </a:p>
        </p:txBody>
      </p:sp>
      <p:sp>
        <p:nvSpPr>
          <p:cNvPr id="22536" name="Rectangle 10">
            <a:extLst>
              <a:ext uri="{FF2B5EF4-FFF2-40B4-BE49-F238E27FC236}">
                <a16:creationId xmlns:a16="http://schemas.microsoft.com/office/drawing/2014/main" id="{AFD177C8-239E-40D5-A1D4-C9ECB6D11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2537" name="Rectangle 11">
            <a:extLst>
              <a:ext uri="{FF2B5EF4-FFF2-40B4-BE49-F238E27FC236}">
                <a16:creationId xmlns:a16="http://schemas.microsoft.com/office/drawing/2014/main" id="{8DDA7725-B124-4DED-80DC-91674D84B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361" y="401363"/>
            <a:ext cx="7778862" cy="1296477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503D77CB-6378-4C07-A0B4-26BEA5D47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360" y="293828"/>
            <a:ext cx="5820515" cy="12116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8175" tIns="25748" rIns="18175" bIns="25748"/>
          <a:lstStyle/>
          <a:p>
            <a:pPr defTabSz="727024">
              <a:lnSpc>
                <a:spcPts val="2671"/>
              </a:lnSpc>
              <a:tabLst>
                <a:tab pos="436215" algn="l"/>
                <a:tab pos="872429" algn="l"/>
                <a:tab pos="1308644" algn="l"/>
              </a:tabLst>
              <a:defRPr/>
            </a:pPr>
            <a:r>
              <a:rPr lang="en-GB" sz="171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Università</a:t>
            </a:r>
            <a:r>
              <a:rPr lang="en-GB" sz="1717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71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degli</a:t>
            </a:r>
            <a:r>
              <a:rPr lang="en-GB" sz="1717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71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</a:t>
            </a:r>
            <a:r>
              <a:rPr lang="en-GB" sz="1717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71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en-GB" sz="1717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Pavia, </a:t>
            </a:r>
            <a:r>
              <a:rPr lang="en-GB" sz="171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Facoltà</a:t>
            </a:r>
            <a:r>
              <a:rPr lang="en-GB" sz="1717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71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lang="en-GB" sz="1717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71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Medicina</a:t>
            </a:r>
            <a:r>
              <a:rPr lang="en-GB" sz="1717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GB" sz="171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Chirurgia</a:t>
            </a:r>
            <a:endParaRPr lang="en-GB" sz="1717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727024">
              <a:tabLst>
                <a:tab pos="436215" algn="l"/>
                <a:tab pos="872429" algn="l"/>
                <a:tab pos="1308644" algn="l"/>
              </a:tabLst>
              <a:defRPr/>
            </a:pPr>
            <a:endParaRPr lang="it-IT" sz="1717" b="1" i="1" dirty="0">
              <a:solidFill>
                <a:srgbClr val="0000FF"/>
              </a:solidFill>
            </a:endParaRPr>
          </a:p>
          <a:p>
            <a:pPr defTabSz="727024">
              <a:tabLst>
                <a:tab pos="436215" algn="l"/>
                <a:tab pos="872429" algn="l"/>
                <a:tab pos="1308644" algn="l"/>
              </a:tabLst>
              <a:defRPr/>
            </a:pPr>
            <a:r>
              <a:rPr lang="it-IT" sz="1717" b="1" i="1" dirty="0">
                <a:solidFill>
                  <a:srgbClr val="FF0000"/>
                </a:solidFill>
              </a:rPr>
              <a:t>Misure elettriche ed elettroniche</a:t>
            </a:r>
            <a:endParaRPr lang="en-GB" sz="1717" b="1" i="1" dirty="0">
              <a:solidFill>
                <a:srgbClr val="FF0000"/>
              </a:solidFill>
            </a:endParaRPr>
          </a:p>
        </p:txBody>
      </p:sp>
      <p:pic>
        <p:nvPicPr>
          <p:cNvPr id="22539" name="Picture 13">
            <a:extLst>
              <a:ext uri="{FF2B5EF4-FFF2-40B4-BE49-F238E27FC236}">
                <a16:creationId xmlns:a16="http://schemas.microsoft.com/office/drawing/2014/main" id="{88602379-1594-48EC-87EC-25E1866E8FE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91" y="131769"/>
            <a:ext cx="1078378" cy="105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EB22E85-3585-4089-B8AA-C0D34AB5B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28" y="146914"/>
            <a:ext cx="8748191" cy="6494502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15748C48-D0EA-4413-840C-728049F5E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412" y="6494502"/>
            <a:ext cx="1817491" cy="315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27"/>
              </a:lnSpc>
              <a:spcBef>
                <a:spcPct val="0"/>
              </a:spcBef>
              <a:buSzTx/>
              <a:buNone/>
            </a:pPr>
            <a:r>
              <a:rPr lang="en-GB" altLang="it-IT" sz="1336" b="1" i="1">
                <a:solidFill>
                  <a:srgbClr val="000000"/>
                </a:solidFill>
              </a:rPr>
              <a:t>ECOGRAFIA   A</a:t>
            </a:r>
          </a:p>
        </p:txBody>
      </p:sp>
      <p:sp>
        <p:nvSpPr>
          <p:cNvPr id="23556" name="AutoShape 6">
            <a:extLst>
              <a:ext uri="{FF2B5EF4-FFF2-40B4-BE49-F238E27FC236}">
                <a16:creationId xmlns:a16="http://schemas.microsoft.com/office/drawing/2014/main" id="{1598A483-0945-4705-886F-D8EC88CA4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333" y="340780"/>
            <a:ext cx="2483905" cy="545247"/>
          </a:xfrm>
          <a:prstGeom prst="roundRect">
            <a:avLst>
              <a:gd name="adj" fmla="val 24481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3557" name="Rectangle 7">
            <a:extLst>
              <a:ext uri="{FF2B5EF4-FFF2-40B4-BE49-F238E27FC236}">
                <a16:creationId xmlns:a16="http://schemas.microsoft.com/office/drawing/2014/main" id="{91649CA9-59BD-4D9A-BBFA-7E8F87AA7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634" y="375615"/>
            <a:ext cx="2592954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ECOGRAFIA</a:t>
            </a:r>
          </a:p>
        </p:txBody>
      </p:sp>
      <p:sp>
        <p:nvSpPr>
          <p:cNvPr id="23558" name="Rectangle 8">
            <a:extLst>
              <a:ext uri="{FF2B5EF4-FFF2-40B4-BE49-F238E27FC236}">
                <a16:creationId xmlns:a16="http://schemas.microsoft.com/office/drawing/2014/main" id="{2DE74683-4957-41E7-B2F9-144A5DC5B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822" y="6458152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2</a:t>
            </a:r>
          </a:p>
        </p:txBody>
      </p:sp>
      <p:grpSp>
        <p:nvGrpSpPr>
          <p:cNvPr id="23559" name="Group 11">
            <a:extLst>
              <a:ext uri="{FF2B5EF4-FFF2-40B4-BE49-F238E27FC236}">
                <a16:creationId xmlns:a16="http://schemas.microsoft.com/office/drawing/2014/main" id="{6BE74FA0-04ED-47E5-B5BB-A4CA0DA8688E}"/>
              </a:ext>
            </a:extLst>
          </p:cNvPr>
          <p:cNvGrpSpPr>
            <a:grpSpLocks/>
          </p:cNvGrpSpPr>
          <p:nvPr/>
        </p:nvGrpSpPr>
        <p:grpSpPr bwMode="auto">
          <a:xfrm>
            <a:off x="9664341" y="775463"/>
            <a:ext cx="617947" cy="484664"/>
            <a:chOff x="5360" y="512"/>
            <a:chExt cx="408" cy="320"/>
          </a:xfrm>
        </p:grpSpPr>
        <p:sp>
          <p:nvSpPr>
            <p:cNvPr id="23612" name="Oval 9">
              <a:extLst>
                <a:ext uri="{FF2B5EF4-FFF2-40B4-BE49-F238E27FC236}">
                  <a16:creationId xmlns:a16="http://schemas.microsoft.com/office/drawing/2014/main" id="{FDC7155C-5211-4D56-9F8C-39FDF76FA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528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55CD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3613" name="Rectangle 10">
              <a:extLst>
                <a:ext uri="{FF2B5EF4-FFF2-40B4-BE49-F238E27FC236}">
                  <a16:creationId xmlns:a16="http://schemas.microsoft.com/office/drawing/2014/main" id="{F247FEE3-223B-4706-B03B-18420CA6E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" y="512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23560" name="Rectangle 12">
            <a:extLst>
              <a:ext uri="{FF2B5EF4-FFF2-40B4-BE49-F238E27FC236}">
                <a16:creationId xmlns:a16="http://schemas.microsoft.com/office/drawing/2014/main" id="{9096CE15-6ECB-4A35-B414-4E7AA5237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3561" name="Rectangle 13">
            <a:extLst>
              <a:ext uri="{FF2B5EF4-FFF2-40B4-BE49-F238E27FC236}">
                <a16:creationId xmlns:a16="http://schemas.microsoft.com/office/drawing/2014/main" id="{FD8BAC9A-A0F3-4BB0-B1D3-4F84EDE56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3562" name="Rectangle 14">
            <a:extLst>
              <a:ext uri="{FF2B5EF4-FFF2-40B4-BE49-F238E27FC236}">
                <a16:creationId xmlns:a16="http://schemas.microsoft.com/office/drawing/2014/main" id="{FBD95265-37F9-4289-8D69-29EFDB73A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0475" y="5682689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3563" name="Freeform 15">
            <a:extLst>
              <a:ext uri="{FF2B5EF4-FFF2-40B4-BE49-F238E27FC236}">
                <a16:creationId xmlns:a16="http://schemas.microsoft.com/office/drawing/2014/main" id="{25229F0F-DECA-441D-B259-F70D05928918}"/>
              </a:ext>
            </a:extLst>
          </p:cNvPr>
          <p:cNvSpPr>
            <a:spLocks/>
          </p:cNvSpPr>
          <p:nvPr/>
        </p:nvSpPr>
        <p:spPr bwMode="auto">
          <a:xfrm>
            <a:off x="3993768" y="787580"/>
            <a:ext cx="2667169" cy="2121921"/>
          </a:xfrm>
          <a:custGeom>
            <a:avLst/>
            <a:gdLst>
              <a:gd name="T0" fmla="*/ 2147483647 w 1761"/>
              <a:gd name="T1" fmla="*/ 0 h 1401"/>
              <a:gd name="T2" fmla="*/ 2147483647 w 1761"/>
              <a:gd name="T3" fmla="*/ 2147483647 h 1401"/>
              <a:gd name="T4" fmla="*/ 2147483647 w 1761"/>
              <a:gd name="T5" fmla="*/ 2147483647 h 1401"/>
              <a:gd name="T6" fmla="*/ 2147483647 w 1761"/>
              <a:gd name="T7" fmla="*/ 2147483647 h 1401"/>
              <a:gd name="T8" fmla="*/ 2147483647 w 1761"/>
              <a:gd name="T9" fmla="*/ 2147483647 h 1401"/>
              <a:gd name="T10" fmla="*/ 2147483647 w 1761"/>
              <a:gd name="T11" fmla="*/ 2147483647 h 1401"/>
              <a:gd name="T12" fmla="*/ 2147483647 w 1761"/>
              <a:gd name="T13" fmla="*/ 2147483647 h 1401"/>
              <a:gd name="T14" fmla="*/ 2147483647 w 1761"/>
              <a:gd name="T15" fmla="*/ 2147483647 h 1401"/>
              <a:gd name="T16" fmla="*/ 2147483647 w 1761"/>
              <a:gd name="T17" fmla="*/ 2147483647 h 1401"/>
              <a:gd name="T18" fmla="*/ 2147483647 w 1761"/>
              <a:gd name="T19" fmla="*/ 2147483647 h 1401"/>
              <a:gd name="T20" fmla="*/ 2147483647 w 1761"/>
              <a:gd name="T21" fmla="*/ 2147483647 h 1401"/>
              <a:gd name="T22" fmla="*/ 2147483647 w 1761"/>
              <a:gd name="T23" fmla="*/ 2147483647 h 1401"/>
              <a:gd name="T24" fmla="*/ 2147483647 w 1761"/>
              <a:gd name="T25" fmla="*/ 2147483647 h 1401"/>
              <a:gd name="T26" fmla="*/ 2147483647 w 1761"/>
              <a:gd name="T27" fmla="*/ 2147483647 h 1401"/>
              <a:gd name="T28" fmla="*/ 2147483647 w 1761"/>
              <a:gd name="T29" fmla="*/ 2147483647 h 1401"/>
              <a:gd name="T30" fmla="*/ 2147483647 w 1761"/>
              <a:gd name="T31" fmla="*/ 2147483647 h 1401"/>
              <a:gd name="T32" fmla="*/ 2147483647 w 1761"/>
              <a:gd name="T33" fmla="*/ 2147483647 h 1401"/>
              <a:gd name="T34" fmla="*/ 2147483647 w 1761"/>
              <a:gd name="T35" fmla="*/ 2147483647 h 1401"/>
              <a:gd name="T36" fmla="*/ 2147483647 w 1761"/>
              <a:gd name="T37" fmla="*/ 2147483647 h 1401"/>
              <a:gd name="T38" fmla="*/ 2147483647 w 1761"/>
              <a:gd name="T39" fmla="*/ 2147483647 h 1401"/>
              <a:gd name="T40" fmla="*/ 2147483647 w 1761"/>
              <a:gd name="T41" fmla="*/ 2147483647 h 1401"/>
              <a:gd name="T42" fmla="*/ 2147483647 w 1761"/>
              <a:gd name="T43" fmla="*/ 2147483647 h 1401"/>
              <a:gd name="T44" fmla="*/ 0 w 1761"/>
              <a:gd name="T45" fmla="*/ 2147483647 h 140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61"/>
              <a:gd name="T70" fmla="*/ 0 h 1401"/>
              <a:gd name="T71" fmla="*/ 1761 w 1761"/>
              <a:gd name="T72" fmla="*/ 1401 h 140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61" h="1401">
                <a:moveTo>
                  <a:pt x="16" y="0"/>
                </a:moveTo>
                <a:lnTo>
                  <a:pt x="24" y="184"/>
                </a:lnTo>
                <a:lnTo>
                  <a:pt x="24" y="296"/>
                </a:lnTo>
                <a:lnTo>
                  <a:pt x="56" y="464"/>
                </a:lnTo>
                <a:lnTo>
                  <a:pt x="24" y="528"/>
                </a:lnTo>
                <a:lnTo>
                  <a:pt x="88" y="800"/>
                </a:lnTo>
                <a:lnTo>
                  <a:pt x="24" y="896"/>
                </a:lnTo>
                <a:lnTo>
                  <a:pt x="24" y="888"/>
                </a:lnTo>
                <a:lnTo>
                  <a:pt x="80" y="960"/>
                </a:lnTo>
                <a:lnTo>
                  <a:pt x="104" y="1048"/>
                </a:lnTo>
                <a:lnTo>
                  <a:pt x="40" y="1128"/>
                </a:lnTo>
                <a:lnTo>
                  <a:pt x="16" y="1192"/>
                </a:lnTo>
                <a:lnTo>
                  <a:pt x="80" y="1352"/>
                </a:lnTo>
                <a:lnTo>
                  <a:pt x="1760" y="1400"/>
                </a:lnTo>
                <a:lnTo>
                  <a:pt x="1472" y="1040"/>
                </a:lnTo>
                <a:lnTo>
                  <a:pt x="1512" y="800"/>
                </a:lnTo>
                <a:lnTo>
                  <a:pt x="1472" y="704"/>
                </a:lnTo>
                <a:lnTo>
                  <a:pt x="1520" y="600"/>
                </a:lnTo>
                <a:lnTo>
                  <a:pt x="1472" y="504"/>
                </a:lnTo>
                <a:lnTo>
                  <a:pt x="1496" y="296"/>
                </a:lnTo>
                <a:lnTo>
                  <a:pt x="1472" y="104"/>
                </a:lnTo>
                <a:lnTo>
                  <a:pt x="1472" y="48"/>
                </a:lnTo>
                <a:lnTo>
                  <a:pt x="0" y="40"/>
                </a:lnTo>
              </a:path>
            </a:pathLst>
          </a:custGeom>
          <a:pattFill prst="pct50">
            <a:fgClr>
              <a:srgbClr val="FF809D"/>
            </a:fgClr>
            <a:bgClr>
              <a:srgbClr val="FFFFFF"/>
            </a:bgClr>
          </a:patt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sz="1717"/>
          </a:p>
        </p:txBody>
      </p:sp>
      <p:sp>
        <p:nvSpPr>
          <p:cNvPr id="23564" name="Freeform 16">
            <a:extLst>
              <a:ext uri="{FF2B5EF4-FFF2-40B4-BE49-F238E27FC236}">
                <a16:creationId xmlns:a16="http://schemas.microsoft.com/office/drawing/2014/main" id="{5A442AC9-5739-430C-A2FA-9D5AF7CDB17D}"/>
              </a:ext>
            </a:extLst>
          </p:cNvPr>
          <p:cNvSpPr>
            <a:spLocks/>
          </p:cNvSpPr>
          <p:nvPr/>
        </p:nvSpPr>
        <p:spPr bwMode="auto">
          <a:xfrm>
            <a:off x="6162641" y="739113"/>
            <a:ext cx="970844" cy="2182504"/>
          </a:xfrm>
          <a:custGeom>
            <a:avLst/>
            <a:gdLst>
              <a:gd name="T0" fmla="*/ 2147483647 w 641"/>
              <a:gd name="T1" fmla="*/ 0 h 1441"/>
              <a:gd name="T2" fmla="*/ 2147483647 w 641"/>
              <a:gd name="T3" fmla="*/ 2147483647 h 1441"/>
              <a:gd name="T4" fmla="*/ 2147483647 w 641"/>
              <a:gd name="T5" fmla="*/ 2147483647 h 1441"/>
              <a:gd name="T6" fmla="*/ 0 w 641"/>
              <a:gd name="T7" fmla="*/ 2147483647 h 1441"/>
              <a:gd name="T8" fmla="*/ 2147483647 w 641"/>
              <a:gd name="T9" fmla="*/ 2147483647 h 1441"/>
              <a:gd name="T10" fmla="*/ 2147483647 w 641"/>
              <a:gd name="T11" fmla="*/ 2147483647 h 1441"/>
              <a:gd name="T12" fmla="*/ 2147483647 w 641"/>
              <a:gd name="T13" fmla="*/ 2147483647 h 1441"/>
              <a:gd name="T14" fmla="*/ 2147483647 w 641"/>
              <a:gd name="T15" fmla="*/ 2147483647 h 1441"/>
              <a:gd name="T16" fmla="*/ 2147483647 w 641"/>
              <a:gd name="T17" fmla="*/ 2147483647 h 1441"/>
              <a:gd name="T18" fmla="*/ 2147483647 w 641"/>
              <a:gd name="T19" fmla="*/ 2147483647 h 1441"/>
              <a:gd name="T20" fmla="*/ 2147483647 w 641"/>
              <a:gd name="T21" fmla="*/ 2147483647 h 144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1"/>
              <a:gd name="T34" fmla="*/ 0 h 1441"/>
              <a:gd name="T35" fmla="*/ 641 w 641"/>
              <a:gd name="T36" fmla="*/ 1441 h 144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1" h="1441">
                <a:moveTo>
                  <a:pt x="8" y="0"/>
                </a:moveTo>
                <a:lnTo>
                  <a:pt x="16" y="160"/>
                </a:lnTo>
                <a:lnTo>
                  <a:pt x="16" y="312"/>
                </a:lnTo>
                <a:lnTo>
                  <a:pt x="0" y="464"/>
                </a:lnTo>
                <a:lnTo>
                  <a:pt x="24" y="600"/>
                </a:lnTo>
                <a:lnTo>
                  <a:pt x="16" y="1032"/>
                </a:lnTo>
                <a:lnTo>
                  <a:pt x="64" y="1232"/>
                </a:lnTo>
                <a:lnTo>
                  <a:pt x="112" y="1440"/>
                </a:lnTo>
                <a:lnTo>
                  <a:pt x="640" y="1440"/>
                </a:lnTo>
                <a:lnTo>
                  <a:pt x="640" y="32"/>
                </a:lnTo>
                <a:lnTo>
                  <a:pt x="16" y="32"/>
                </a:lnTo>
              </a:path>
            </a:pathLst>
          </a:custGeom>
          <a:pattFill prst="pct50">
            <a:fgClr>
              <a:srgbClr val="D50031"/>
            </a:fgClr>
            <a:bgClr>
              <a:srgbClr val="FFFFFF"/>
            </a:bgClr>
          </a:pattFill>
          <a:ln w="12700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 sz="1717"/>
          </a:p>
        </p:txBody>
      </p:sp>
      <p:sp>
        <p:nvSpPr>
          <p:cNvPr id="23565" name="Freeform 17">
            <a:extLst>
              <a:ext uri="{FF2B5EF4-FFF2-40B4-BE49-F238E27FC236}">
                <a16:creationId xmlns:a16="http://schemas.microsoft.com/office/drawing/2014/main" id="{A285C247-11A3-4F24-9C2D-A617984A6CDD}"/>
              </a:ext>
            </a:extLst>
          </p:cNvPr>
          <p:cNvSpPr>
            <a:spLocks/>
          </p:cNvSpPr>
          <p:nvPr/>
        </p:nvSpPr>
        <p:spPr bwMode="auto">
          <a:xfrm>
            <a:off x="4005885" y="751230"/>
            <a:ext cx="98448" cy="2000755"/>
          </a:xfrm>
          <a:custGeom>
            <a:avLst/>
            <a:gdLst>
              <a:gd name="T0" fmla="*/ 2147483647 w 65"/>
              <a:gd name="T1" fmla="*/ 2147483647 h 1321"/>
              <a:gd name="T2" fmla="*/ 2147483647 w 65"/>
              <a:gd name="T3" fmla="*/ 2147483647 h 1321"/>
              <a:gd name="T4" fmla="*/ 2147483647 w 65"/>
              <a:gd name="T5" fmla="*/ 2147483647 h 1321"/>
              <a:gd name="T6" fmla="*/ 2147483647 w 65"/>
              <a:gd name="T7" fmla="*/ 2147483647 h 1321"/>
              <a:gd name="T8" fmla="*/ 2147483647 w 65"/>
              <a:gd name="T9" fmla="*/ 2147483647 h 1321"/>
              <a:gd name="T10" fmla="*/ 2147483647 w 65"/>
              <a:gd name="T11" fmla="*/ 2147483647 h 1321"/>
              <a:gd name="T12" fmla="*/ 2147483647 w 65"/>
              <a:gd name="T13" fmla="*/ 2147483647 h 1321"/>
              <a:gd name="T14" fmla="*/ 2147483647 w 65"/>
              <a:gd name="T15" fmla="*/ 2147483647 h 1321"/>
              <a:gd name="T16" fmla="*/ 2147483647 w 65"/>
              <a:gd name="T17" fmla="*/ 2147483647 h 1321"/>
              <a:gd name="T18" fmla="*/ 0 w 65"/>
              <a:gd name="T19" fmla="*/ 2147483647 h 1321"/>
              <a:gd name="T20" fmla="*/ 2147483647 w 65"/>
              <a:gd name="T21" fmla="*/ 2147483647 h 1321"/>
              <a:gd name="T22" fmla="*/ 2147483647 w 65"/>
              <a:gd name="T23" fmla="*/ 2147483647 h 1321"/>
              <a:gd name="T24" fmla="*/ 2147483647 w 65"/>
              <a:gd name="T25" fmla="*/ 2147483647 h 1321"/>
              <a:gd name="T26" fmla="*/ 2147483647 w 65"/>
              <a:gd name="T27" fmla="*/ 2147483647 h 1321"/>
              <a:gd name="T28" fmla="*/ 2147483647 w 65"/>
              <a:gd name="T29" fmla="*/ 2147483647 h 1321"/>
              <a:gd name="T30" fmla="*/ 2147483647 w 65"/>
              <a:gd name="T31" fmla="*/ 2147483647 h 1321"/>
              <a:gd name="T32" fmla="*/ 2147483647 w 65"/>
              <a:gd name="T33" fmla="*/ 2147483647 h 1321"/>
              <a:gd name="T34" fmla="*/ 2147483647 w 65"/>
              <a:gd name="T35" fmla="*/ 2147483647 h 1321"/>
              <a:gd name="T36" fmla="*/ 2147483647 w 65"/>
              <a:gd name="T37" fmla="*/ 2147483647 h 1321"/>
              <a:gd name="T38" fmla="*/ 2147483647 w 65"/>
              <a:gd name="T39" fmla="*/ 2147483647 h 1321"/>
              <a:gd name="T40" fmla="*/ 2147483647 w 65"/>
              <a:gd name="T41" fmla="*/ 2147483647 h 1321"/>
              <a:gd name="T42" fmla="*/ 2147483647 w 65"/>
              <a:gd name="T43" fmla="*/ 2147483647 h 1321"/>
              <a:gd name="T44" fmla="*/ 2147483647 w 65"/>
              <a:gd name="T45" fmla="*/ 2147483647 h 1321"/>
              <a:gd name="T46" fmla="*/ 2147483647 w 65"/>
              <a:gd name="T47" fmla="*/ 2147483647 h 1321"/>
              <a:gd name="T48" fmla="*/ 2147483647 w 65"/>
              <a:gd name="T49" fmla="*/ 2147483647 h 1321"/>
              <a:gd name="T50" fmla="*/ 2147483647 w 65"/>
              <a:gd name="T51" fmla="*/ 2147483647 h 1321"/>
              <a:gd name="T52" fmla="*/ 2147483647 w 65"/>
              <a:gd name="T53" fmla="*/ 2147483647 h 1321"/>
              <a:gd name="T54" fmla="*/ 2147483647 w 65"/>
              <a:gd name="T55" fmla="*/ 2147483647 h 1321"/>
              <a:gd name="T56" fmla="*/ 2147483647 w 65"/>
              <a:gd name="T57" fmla="*/ 2147483647 h 1321"/>
              <a:gd name="T58" fmla="*/ 2147483647 w 65"/>
              <a:gd name="T59" fmla="*/ 2147483647 h 1321"/>
              <a:gd name="T60" fmla="*/ 2147483647 w 65"/>
              <a:gd name="T61" fmla="*/ 2147483647 h 1321"/>
              <a:gd name="T62" fmla="*/ 2147483647 w 65"/>
              <a:gd name="T63" fmla="*/ 2147483647 h 1321"/>
              <a:gd name="T64" fmla="*/ 2147483647 w 65"/>
              <a:gd name="T65" fmla="*/ 2147483647 h 1321"/>
              <a:gd name="T66" fmla="*/ 2147483647 w 65"/>
              <a:gd name="T67" fmla="*/ 2147483647 h 1321"/>
              <a:gd name="T68" fmla="*/ 2147483647 w 65"/>
              <a:gd name="T69" fmla="*/ 2147483647 h 1321"/>
              <a:gd name="T70" fmla="*/ 2147483647 w 65"/>
              <a:gd name="T71" fmla="*/ 2147483647 h 1321"/>
              <a:gd name="T72" fmla="*/ 2147483647 w 65"/>
              <a:gd name="T73" fmla="*/ 2147483647 h 1321"/>
              <a:gd name="T74" fmla="*/ 2147483647 w 65"/>
              <a:gd name="T75" fmla="*/ 2147483647 h 1321"/>
              <a:gd name="T76" fmla="*/ 2147483647 w 65"/>
              <a:gd name="T77" fmla="*/ 2147483647 h 1321"/>
              <a:gd name="T78" fmla="*/ 2147483647 w 65"/>
              <a:gd name="T79" fmla="*/ 2147483647 h 1321"/>
              <a:gd name="T80" fmla="*/ 2147483647 w 65"/>
              <a:gd name="T81" fmla="*/ 2147483647 h 1321"/>
              <a:gd name="T82" fmla="*/ 2147483647 w 65"/>
              <a:gd name="T83" fmla="*/ 2147483647 h 1321"/>
              <a:gd name="T84" fmla="*/ 2147483647 w 65"/>
              <a:gd name="T85" fmla="*/ 2147483647 h 1321"/>
              <a:gd name="T86" fmla="*/ 2147483647 w 65"/>
              <a:gd name="T87" fmla="*/ 2147483647 h 1321"/>
              <a:gd name="T88" fmla="*/ 2147483647 w 65"/>
              <a:gd name="T89" fmla="*/ 2147483647 h 1321"/>
              <a:gd name="T90" fmla="*/ 2147483647 w 65"/>
              <a:gd name="T91" fmla="*/ 2147483647 h 1321"/>
              <a:gd name="T92" fmla="*/ 2147483647 w 65"/>
              <a:gd name="T93" fmla="*/ 2147483647 h 1321"/>
              <a:gd name="T94" fmla="*/ 2147483647 w 65"/>
              <a:gd name="T95" fmla="*/ 2147483647 h 1321"/>
              <a:gd name="T96" fmla="*/ 2147483647 w 65"/>
              <a:gd name="T97" fmla="*/ 2147483647 h 1321"/>
              <a:gd name="T98" fmla="*/ 2147483647 w 65"/>
              <a:gd name="T99" fmla="*/ 2147483647 h 1321"/>
              <a:gd name="T100" fmla="*/ 2147483647 w 65"/>
              <a:gd name="T101" fmla="*/ 2147483647 h 1321"/>
              <a:gd name="T102" fmla="*/ 0 w 65"/>
              <a:gd name="T103" fmla="*/ 2147483647 h 1321"/>
              <a:gd name="T104" fmla="*/ 0 w 65"/>
              <a:gd name="T105" fmla="*/ 2147483647 h 1321"/>
              <a:gd name="T106" fmla="*/ 0 w 65"/>
              <a:gd name="T107" fmla="*/ 2147483647 h 1321"/>
              <a:gd name="T108" fmla="*/ 2147483647 w 65"/>
              <a:gd name="T109" fmla="*/ 2147483647 h 1321"/>
              <a:gd name="T110" fmla="*/ 2147483647 w 65"/>
              <a:gd name="T111" fmla="*/ 2147483647 h 1321"/>
              <a:gd name="T112" fmla="*/ 2147483647 w 65"/>
              <a:gd name="T113" fmla="*/ 2147483647 h 1321"/>
              <a:gd name="T114" fmla="*/ 2147483647 w 65"/>
              <a:gd name="T115" fmla="*/ 2147483647 h 1321"/>
              <a:gd name="T116" fmla="*/ 2147483647 w 65"/>
              <a:gd name="T117" fmla="*/ 2147483647 h 1321"/>
              <a:gd name="T118" fmla="*/ 2147483647 w 65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5"/>
              <a:gd name="T181" fmla="*/ 0 h 1321"/>
              <a:gd name="T182" fmla="*/ 65 w 65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5" h="1321">
                <a:moveTo>
                  <a:pt x="8" y="0"/>
                </a:moveTo>
                <a:lnTo>
                  <a:pt x="8" y="8"/>
                </a:lnTo>
                <a:lnTo>
                  <a:pt x="8" y="16"/>
                </a:lnTo>
                <a:lnTo>
                  <a:pt x="8" y="24"/>
                </a:lnTo>
                <a:lnTo>
                  <a:pt x="8" y="32"/>
                </a:lnTo>
                <a:lnTo>
                  <a:pt x="8" y="40"/>
                </a:lnTo>
                <a:lnTo>
                  <a:pt x="8" y="64"/>
                </a:lnTo>
                <a:lnTo>
                  <a:pt x="16" y="64"/>
                </a:lnTo>
                <a:lnTo>
                  <a:pt x="16" y="72"/>
                </a:lnTo>
                <a:lnTo>
                  <a:pt x="24" y="80"/>
                </a:lnTo>
                <a:lnTo>
                  <a:pt x="24" y="88"/>
                </a:lnTo>
                <a:lnTo>
                  <a:pt x="32" y="88"/>
                </a:lnTo>
                <a:lnTo>
                  <a:pt x="32" y="96"/>
                </a:lnTo>
                <a:lnTo>
                  <a:pt x="40" y="96"/>
                </a:lnTo>
                <a:lnTo>
                  <a:pt x="40" y="104"/>
                </a:lnTo>
                <a:lnTo>
                  <a:pt x="40" y="112"/>
                </a:lnTo>
                <a:lnTo>
                  <a:pt x="40" y="120"/>
                </a:lnTo>
                <a:lnTo>
                  <a:pt x="40" y="128"/>
                </a:lnTo>
                <a:lnTo>
                  <a:pt x="40" y="136"/>
                </a:lnTo>
                <a:lnTo>
                  <a:pt x="32" y="144"/>
                </a:lnTo>
                <a:lnTo>
                  <a:pt x="32" y="152"/>
                </a:lnTo>
                <a:lnTo>
                  <a:pt x="24" y="160"/>
                </a:lnTo>
                <a:lnTo>
                  <a:pt x="24" y="168"/>
                </a:lnTo>
                <a:lnTo>
                  <a:pt x="16" y="168"/>
                </a:lnTo>
                <a:lnTo>
                  <a:pt x="16" y="176"/>
                </a:lnTo>
                <a:lnTo>
                  <a:pt x="16" y="184"/>
                </a:lnTo>
                <a:lnTo>
                  <a:pt x="16" y="192"/>
                </a:lnTo>
                <a:lnTo>
                  <a:pt x="8" y="192"/>
                </a:lnTo>
                <a:lnTo>
                  <a:pt x="8" y="208"/>
                </a:lnTo>
                <a:lnTo>
                  <a:pt x="0" y="216"/>
                </a:lnTo>
                <a:lnTo>
                  <a:pt x="8" y="232"/>
                </a:lnTo>
                <a:lnTo>
                  <a:pt x="8" y="240"/>
                </a:lnTo>
                <a:lnTo>
                  <a:pt x="8" y="248"/>
                </a:lnTo>
                <a:lnTo>
                  <a:pt x="16" y="248"/>
                </a:lnTo>
                <a:lnTo>
                  <a:pt x="16" y="256"/>
                </a:lnTo>
                <a:lnTo>
                  <a:pt x="16" y="264"/>
                </a:lnTo>
                <a:lnTo>
                  <a:pt x="16" y="272"/>
                </a:lnTo>
                <a:lnTo>
                  <a:pt x="24" y="280"/>
                </a:lnTo>
                <a:lnTo>
                  <a:pt x="24" y="288"/>
                </a:lnTo>
                <a:lnTo>
                  <a:pt x="24" y="296"/>
                </a:lnTo>
                <a:lnTo>
                  <a:pt x="24" y="304"/>
                </a:lnTo>
                <a:lnTo>
                  <a:pt x="32" y="312"/>
                </a:lnTo>
                <a:lnTo>
                  <a:pt x="32" y="320"/>
                </a:lnTo>
                <a:lnTo>
                  <a:pt x="40" y="328"/>
                </a:lnTo>
                <a:lnTo>
                  <a:pt x="40" y="336"/>
                </a:lnTo>
                <a:lnTo>
                  <a:pt x="40" y="344"/>
                </a:lnTo>
                <a:lnTo>
                  <a:pt x="40" y="352"/>
                </a:lnTo>
                <a:lnTo>
                  <a:pt x="40" y="360"/>
                </a:lnTo>
                <a:lnTo>
                  <a:pt x="40" y="368"/>
                </a:lnTo>
                <a:lnTo>
                  <a:pt x="32" y="368"/>
                </a:lnTo>
                <a:lnTo>
                  <a:pt x="32" y="376"/>
                </a:lnTo>
                <a:lnTo>
                  <a:pt x="32" y="392"/>
                </a:lnTo>
                <a:lnTo>
                  <a:pt x="24" y="392"/>
                </a:lnTo>
                <a:lnTo>
                  <a:pt x="24" y="400"/>
                </a:lnTo>
                <a:lnTo>
                  <a:pt x="16" y="400"/>
                </a:lnTo>
                <a:lnTo>
                  <a:pt x="16" y="408"/>
                </a:lnTo>
                <a:lnTo>
                  <a:pt x="16" y="416"/>
                </a:lnTo>
                <a:lnTo>
                  <a:pt x="16" y="424"/>
                </a:lnTo>
                <a:lnTo>
                  <a:pt x="16" y="432"/>
                </a:lnTo>
                <a:lnTo>
                  <a:pt x="16" y="440"/>
                </a:lnTo>
                <a:lnTo>
                  <a:pt x="16" y="448"/>
                </a:lnTo>
                <a:lnTo>
                  <a:pt x="16" y="456"/>
                </a:lnTo>
                <a:lnTo>
                  <a:pt x="16" y="464"/>
                </a:lnTo>
                <a:lnTo>
                  <a:pt x="16" y="472"/>
                </a:lnTo>
                <a:lnTo>
                  <a:pt x="24" y="472"/>
                </a:lnTo>
                <a:lnTo>
                  <a:pt x="24" y="480"/>
                </a:lnTo>
                <a:lnTo>
                  <a:pt x="24" y="488"/>
                </a:lnTo>
                <a:lnTo>
                  <a:pt x="24" y="496"/>
                </a:lnTo>
                <a:lnTo>
                  <a:pt x="32" y="496"/>
                </a:lnTo>
                <a:lnTo>
                  <a:pt x="32" y="504"/>
                </a:lnTo>
                <a:lnTo>
                  <a:pt x="32" y="512"/>
                </a:lnTo>
                <a:lnTo>
                  <a:pt x="32" y="520"/>
                </a:lnTo>
                <a:lnTo>
                  <a:pt x="32" y="528"/>
                </a:lnTo>
                <a:lnTo>
                  <a:pt x="32" y="536"/>
                </a:lnTo>
                <a:lnTo>
                  <a:pt x="32" y="544"/>
                </a:lnTo>
                <a:lnTo>
                  <a:pt x="32" y="552"/>
                </a:lnTo>
                <a:lnTo>
                  <a:pt x="32" y="568"/>
                </a:lnTo>
                <a:lnTo>
                  <a:pt x="32" y="576"/>
                </a:lnTo>
                <a:lnTo>
                  <a:pt x="32" y="584"/>
                </a:lnTo>
                <a:lnTo>
                  <a:pt x="32" y="592"/>
                </a:lnTo>
                <a:lnTo>
                  <a:pt x="32" y="600"/>
                </a:lnTo>
                <a:lnTo>
                  <a:pt x="32" y="608"/>
                </a:lnTo>
                <a:lnTo>
                  <a:pt x="32" y="616"/>
                </a:lnTo>
                <a:lnTo>
                  <a:pt x="40" y="616"/>
                </a:lnTo>
                <a:lnTo>
                  <a:pt x="40" y="624"/>
                </a:lnTo>
                <a:lnTo>
                  <a:pt x="40" y="632"/>
                </a:lnTo>
                <a:lnTo>
                  <a:pt x="40" y="640"/>
                </a:lnTo>
                <a:lnTo>
                  <a:pt x="48" y="648"/>
                </a:lnTo>
                <a:lnTo>
                  <a:pt x="48" y="656"/>
                </a:lnTo>
                <a:lnTo>
                  <a:pt x="48" y="664"/>
                </a:lnTo>
                <a:lnTo>
                  <a:pt x="48" y="672"/>
                </a:lnTo>
                <a:lnTo>
                  <a:pt x="56" y="672"/>
                </a:lnTo>
                <a:lnTo>
                  <a:pt x="56" y="680"/>
                </a:lnTo>
                <a:lnTo>
                  <a:pt x="56" y="688"/>
                </a:lnTo>
                <a:lnTo>
                  <a:pt x="56" y="696"/>
                </a:lnTo>
                <a:lnTo>
                  <a:pt x="56" y="704"/>
                </a:lnTo>
                <a:lnTo>
                  <a:pt x="56" y="712"/>
                </a:lnTo>
                <a:lnTo>
                  <a:pt x="56" y="720"/>
                </a:lnTo>
                <a:lnTo>
                  <a:pt x="56" y="736"/>
                </a:lnTo>
                <a:lnTo>
                  <a:pt x="56" y="744"/>
                </a:lnTo>
                <a:lnTo>
                  <a:pt x="56" y="752"/>
                </a:lnTo>
                <a:lnTo>
                  <a:pt x="56" y="760"/>
                </a:lnTo>
                <a:lnTo>
                  <a:pt x="48" y="768"/>
                </a:lnTo>
                <a:lnTo>
                  <a:pt x="48" y="776"/>
                </a:lnTo>
                <a:lnTo>
                  <a:pt x="40" y="776"/>
                </a:lnTo>
                <a:lnTo>
                  <a:pt x="40" y="784"/>
                </a:lnTo>
                <a:lnTo>
                  <a:pt x="40" y="792"/>
                </a:lnTo>
                <a:lnTo>
                  <a:pt x="32" y="792"/>
                </a:lnTo>
                <a:lnTo>
                  <a:pt x="32" y="800"/>
                </a:lnTo>
                <a:lnTo>
                  <a:pt x="32" y="808"/>
                </a:lnTo>
                <a:lnTo>
                  <a:pt x="32" y="816"/>
                </a:lnTo>
                <a:lnTo>
                  <a:pt x="32" y="824"/>
                </a:lnTo>
                <a:lnTo>
                  <a:pt x="24" y="824"/>
                </a:lnTo>
                <a:lnTo>
                  <a:pt x="24" y="832"/>
                </a:lnTo>
                <a:lnTo>
                  <a:pt x="24" y="840"/>
                </a:lnTo>
                <a:lnTo>
                  <a:pt x="32" y="848"/>
                </a:lnTo>
                <a:lnTo>
                  <a:pt x="32" y="856"/>
                </a:lnTo>
                <a:lnTo>
                  <a:pt x="32" y="864"/>
                </a:lnTo>
                <a:lnTo>
                  <a:pt x="32" y="872"/>
                </a:lnTo>
                <a:lnTo>
                  <a:pt x="32" y="880"/>
                </a:lnTo>
                <a:lnTo>
                  <a:pt x="40" y="888"/>
                </a:lnTo>
                <a:lnTo>
                  <a:pt x="40" y="896"/>
                </a:lnTo>
                <a:lnTo>
                  <a:pt x="40" y="912"/>
                </a:lnTo>
                <a:lnTo>
                  <a:pt x="48" y="912"/>
                </a:lnTo>
                <a:lnTo>
                  <a:pt x="56" y="920"/>
                </a:lnTo>
                <a:lnTo>
                  <a:pt x="56" y="928"/>
                </a:lnTo>
                <a:lnTo>
                  <a:pt x="64" y="928"/>
                </a:lnTo>
                <a:lnTo>
                  <a:pt x="64" y="936"/>
                </a:lnTo>
                <a:lnTo>
                  <a:pt x="64" y="944"/>
                </a:lnTo>
                <a:lnTo>
                  <a:pt x="64" y="952"/>
                </a:lnTo>
                <a:lnTo>
                  <a:pt x="64" y="960"/>
                </a:lnTo>
                <a:lnTo>
                  <a:pt x="64" y="968"/>
                </a:lnTo>
                <a:lnTo>
                  <a:pt x="64" y="976"/>
                </a:lnTo>
                <a:lnTo>
                  <a:pt x="64" y="984"/>
                </a:lnTo>
                <a:lnTo>
                  <a:pt x="64" y="992"/>
                </a:lnTo>
                <a:lnTo>
                  <a:pt x="56" y="1000"/>
                </a:lnTo>
                <a:lnTo>
                  <a:pt x="56" y="1008"/>
                </a:lnTo>
                <a:lnTo>
                  <a:pt x="56" y="1016"/>
                </a:lnTo>
                <a:lnTo>
                  <a:pt x="48" y="1016"/>
                </a:lnTo>
                <a:lnTo>
                  <a:pt x="48" y="1024"/>
                </a:lnTo>
                <a:lnTo>
                  <a:pt x="48" y="1032"/>
                </a:lnTo>
                <a:lnTo>
                  <a:pt x="40" y="1032"/>
                </a:lnTo>
                <a:lnTo>
                  <a:pt x="40" y="1040"/>
                </a:lnTo>
                <a:lnTo>
                  <a:pt x="40" y="1048"/>
                </a:lnTo>
                <a:lnTo>
                  <a:pt x="32" y="1048"/>
                </a:lnTo>
                <a:lnTo>
                  <a:pt x="32" y="1056"/>
                </a:lnTo>
                <a:lnTo>
                  <a:pt x="32" y="1072"/>
                </a:lnTo>
                <a:lnTo>
                  <a:pt x="24" y="1080"/>
                </a:lnTo>
                <a:lnTo>
                  <a:pt x="24" y="1088"/>
                </a:lnTo>
                <a:lnTo>
                  <a:pt x="16" y="1096"/>
                </a:lnTo>
                <a:lnTo>
                  <a:pt x="8" y="1104"/>
                </a:lnTo>
                <a:lnTo>
                  <a:pt x="8" y="1112"/>
                </a:lnTo>
                <a:lnTo>
                  <a:pt x="8" y="1120"/>
                </a:lnTo>
                <a:lnTo>
                  <a:pt x="8" y="1128"/>
                </a:lnTo>
                <a:lnTo>
                  <a:pt x="8" y="1136"/>
                </a:lnTo>
                <a:lnTo>
                  <a:pt x="0" y="1136"/>
                </a:lnTo>
                <a:lnTo>
                  <a:pt x="0" y="1144"/>
                </a:lnTo>
                <a:lnTo>
                  <a:pt x="0" y="1152"/>
                </a:lnTo>
                <a:lnTo>
                  <a:pt x="0" y="1160"/>
                </a:lnTo>
                <a:lnTo>
                  <a:pt x="0" y="1168"/>
                </a:lnTo>
                <a:lnTo>
                  <a:pt x="0" y="1176"/>
                </a:lnTo>
                <a:lnTo>
                  <a:pt x="0" y="1184"/>
                </a:lnTo>
                <a:lnTo>
                  <a:pt x="8" y="1184"/>
                </a:lnTo>
                <a:lnTo>
                  <a:pt x="16" y="1192"/>
                </a:lnTo>
                <a:lnTo>
                  <a:pt x="16" y="1200"/>
                </a:lnTo>
                <a:lnTo>
                  <a:pt x="24" y="1208"/>
                </a:lnTo>
                <a:lnTo>
                  <a:pt x="24" y="1216"/>
                </a:lnTo>
                <a:lnTo>
                  <a:pt x="24" y="1224"/>
                </a:lnTo>
                <a:lnTo>
                  <a:pt x="32" y="1240"/>
                </a:lnTo>
                <a:lnTo>
                  <a:pt x="32" y="1248"/>
                </a:lnTo>
                <a:lnTo>
                  <a:pt x="32" y="1256"/>
                </a:lnTo>
                <a:lnTo>
                  <a:pt x="32" y="1264"/>
                </a:lnTo>
                <a:lnTo>
                  <a:pt x="32" y="1272"/>
                </a:lnTo>
                <a:lnTo>
                  <a:pt x="40" y="1280"/>
                </a:lnTo>
                <a:lnTo>
                  <a:pt x="40" y="1288"/>
                </a:lnTo>
                <a:lnTo>
                  <a:pt x="32" y="1296"/>
                </a:lnTo>
                <a:lnTo>
                  <a:pt x="32" y="1304"/>
                </a:lnTo>
                <a:lnTo>
                  <a:pt x="40" y="1304"/>
                </a:lnTo>
                <a:lnTo>
                  <a:pt x="40" y="1312"/>
                </a:lnTo>
                <a:lnTo>
                  <a:pt x="32" y="1312"/>
                </a:lnTo>
                <a:lnTo>
                  <a:pt x="32" y="1320"/>
                </a:lnTo>
              </a:path>
            </a:pathLst>
          </a:custGeom>
          <a:solidFill>
            <a:srgbClr val="FFFFFF"/>
          </a:solidFill>
          <a:ln w="101600" cap="rnd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GB" sz="1717"/>
          </a:p>
        </p:txBody>
      </p:sp>
      <p:sp>
        <p:nvSpPr>
          <p:cNvPr id="23566" name="Freeform 18">
            <a:extLst>
              <a:ext uri="{FF2B5EF4-FFF2-40B4-BE49-F238E27FC236}">
                <a16:creationId xmlns:a16="http://schemas.microsoft.com/office/drawing/2014/main" id="{A0570A6E-4DAD-4479-81E1-CDECB1F88452}"/>
              </a:ext>
            </a:extLst>
          </p:cNvPr>
          <p:cNvSpPr>
            <a:spLocks/>
          </p:cNvSpPr>
          <p:nvPr/>
        </p:nvSpPr>
        <p:spPr bwMode="auto">
          <a:xfrm>
            <a:off x="6126292" y="799696"/>
            <a:ext cx="280197" cy="2049222"/>
          </a:xfrm>
          <a:custGeom>
            <a:avLst/>
            <a:gdLst>
              <a:gd name="T0" fmla="*/ 2147483647 w 185"/>
              <a:gd name="T1" fmla="*/ 2147483647 h 1353"/>
              <a:gd name="T2" fmla="*/ 2147483647 w 185"/>
              <a:gd name="T3" fmla="*/ 2147483647 h 1353"/>
              <a:gd name="T4" fmla="*/ 2147483647 w 185"/>
              <a:gd name="T5" fmla="*/ 2147483647 h 1353"/>
              <a:gd name="T6" fmla="*/ 2147483647 w 185"/>
              <a:gd name="T7" fmla="*/ 2147483647 h 1353"/>
              <a:gd name="T8" fmla="*/ 2147483647 w 185"/>
              <a:gd name="T9" fmla="*/ 2147483647 h 1353"/>
              <a:gd name="T10" fmla="*/ 2147483647 w 185"/>
              <a:gd name="T11" fmla="*/ 2147483647 h 1353"/>
              <a:gd name="T12" fmla="*/ 2147483647 w 185"/>
              <a:gd name="T13" fmla="*/ 2147483647 h 1353"/>
              <a:gd name="T14" fmla="*/ 2147483647 w 185"/>
              <a:gd name="T15" fmla="*/ 2147483647 h 1353"/>
              <a:gd name="T16" fmla="*/ 2147483647 w 185"/>
              <a:gd name="T17" fmla="*/ 2147483647 h 1353"/>
              <a:gd name="T18" fmla="*/ 2147483647 w 185"/>
              <a:gd name="T19" fmla="*/ 2147483647 h 1353"/>
              <a:gd name="T20" fmla="*/ 2147483647 w 185"/>
              <a:gd name="T21" fmla="*/ 2147483647 h 1353"/>
              <a:gd name="T22" fmla="*/ 2147483647 w 185"/>
              <a:gd name="T23" fmla="*/ 2147483647 h 1353"/>
              <a:gd name="T24" fmla="*/ 0 w 185"/>
              <a:gd name="T25" fmla="*/ 2147483647 h 1353"/>
              <a:gd name="T26" fmla="*/ 0 w 185"/>
              <a:gd name="T27" fmla="*/ 2147483647 h 1353"/>
              <a:gd name="T28" fmla="*/ 0 w 185"/>
              <a:gd name="T29" fmla="*/ 2147483647 h 1353"/>
              <a:gd name="T30" fmla="*/ 2147483647 w 185"/>
              <a:gd name="T31" fmla="*/ 2147483647 h 1353"/>
              <a:gd name="T32" fmla="*/ 2147483647 w 185"/>
              <a:gd name="T33" fmla="*/ 2147483647 h 1353"/>
              <a:gd name="T34" fmla="*/ 2147483647 w 185"/>
              <a:gd name="T35" fmla="*/ 2147483647 h 1353"/>
              <a:gd name="T36" fmla="*/ 2147483647 w 185"/>
              <a:gd name="T37" fmla="*/ 2147483647 h 1353"/>
              <a:gd name="T38" fmla="*/ 2147483647 w 185"/>
              <a:gd name="T39" fmla="*/ 2147483647 h 1353"/>
              <a:gd name="T40" fmla="*/ 2147483647 w 185"/>
              <a:gd name="T41" fmla="*/ 2147483647 h 1353"/>
              <a:gd name="T42" fmla="*/ 2147483647 w 185"/>
              <a:gd name="T43" fmla="*/ 2147483647 h 1353"/>
              <a:gd name="T44" fmla="*/ 2147483647 w 185"/>
              <a:gd name="T45" fmla="*/ 2147483647 h 1353"/>
              <a:gd name="T46" fmla="*/ 2147483647 w 185"/>
              <a:gd name="T47" fmla="*/ 2147483647 h 1353"/>
              <a:gd name="T48" fmla="*/ 2147483647 w 185"/>
              <a:gd name="T49" fmla="*/ 2147483647 h 1353"/>
              <a:gd name="T50" fmla="*/ 2147483647 w 185"/>
              <a:gd name="T51" fmla="*/ 2147483647 h 1353"/>
              <a:gd name="T52" fmla="*/ 2147483647 w 185"/>
              <a:gd name="T53" fmla="*/ 2147483647 h 1353"/>
              <a:gd name="T54" fmla="*/ 2147483647 w 185"/>
              <a:gd name="T55" fmla="*/ 2147483647 h 1353"/>
              <a:gd name="T56" fmla="*/ 2147483647 w 185"/>
              <a:gd name="T57" fmla="*/ 2147483647 h 1353"/>
              <a:gd name="T58" fmla="*/ 2147483647 w 185"/>
              <a:gd name="T59" fmla="*/ 2147483647 h 1353"/>
              <a:gd name="T60" fmla="*/ 2147483647 w 185"/>
              <a:gd name="T61" fmla="*/ 2147483647 h 1353"/>
              <a:gd name="T62" fmla="*/ 2147483647 w 185"/>
              <a:gd name="T63" fmla="*/ 2147483647 h 1353"/>
              <a:gd name="T64" fmla="*/ 2147483647 w 185"/>
              <a:gd name="T65" fmla="*/ 2147483647 h 1353"/>
              <a:gd name="T66" fmla="*/ 2147483647 w 185"/>
              <a:gd name="T67" fmla="*/ 2147483647 h 1353"/>
              <a:gd name="T68" fmla="*/ 2147483647 w 185"/>
              <a:gd name="T69" fmla="*/ 2147483647 h 1353"/>
              <a:gd name="T70" fmla="*/ 2147483647 w 185"/>
              <a:gd name="T71" fmla="*/ 2147483647 h 1353"/>
              <a:gd name="T72" fmla="*/ 2147483647 w 185"/>
              <a:gd name="T73" fmla="*/ 2147483647 h 1353"/>
              <a:gd name="T74" fmla="*/ 2147483647 w 185"/>
              <a:gd name="T75" fmla="*/ 2147483647 h 1353"/>
              <a:gd name="T76" fmla="*/ 2147483647 w 185"/>
              <a:gd name="T77" fmla="*/ 2147483647 h 1353"/>
              <a:gd name="T78" fmla="*/ 2147483647 w 185"/>
              <a:gd name="T79" fmla="*/ 2147483647 h 1353"/>
              <a:gd name="T80" fmla="*/ 2147483647 w 185"/>
              <a:gd name="T81" fmla="*/ 2147483647 h 1353"/>
              <a:gd name="T82" fmla="*/ 2147483647 w 185"/>
              <a:gd name="T83" fmla="*/ 2147483647 h 1353"/>
              <a:gd name="T84" fmla="*/ 2147483647 w 185"/>
              <a:gd name="T85" fmla="*/ 2147483647 h 1353"/>
              <a:gd name="T86" fmla="*/ 2147483647 w 185"/>
              <a:gd name="T87" fmla="*/ 2147483647 h 1353"/>
              <a:gd name="T88" fmla="*/ 2147483647 w 185"/>
              <a:gd name="T89" fmla="*/ 2147483647 h 1353"/>
              <a:gd name="T90" fmla="*/ 2147483647 w 185"/>
              <a:gd name="T91" fmla="*/ 2147483647 h 1353"/>
              <a:gd name="T92" fmla="*/ 2147483647 w 185"/>
              <a:gd name="T93" fmla="*/ 2147483647 h 1353"/>
              <a:gd name="T94" fmla="*/ 2147483647 w 185"/>
              <a:gd name="T95" fmla="*/ 2147483647 h 1353"/>
              <a:gd name="T96" fmla="*/ 2147483647 w 185"/>
              <a:gd name="T97" fmla="*/ 2147483647 h 1353"/>
              <a:gd name="T98" fmla="*/ 2147483647 w 185"/>
              <a:gd name="T99" fmla="*/ 2147483647 h 1353"/>
              <a:gd name="T100" fmla="*/ 2147483647 w 185"/>
              <a:gd name="T101" fmla="*/ 2147483647 h 1353"/>
              <a:gd name="T102" fmla="*/ 2147483647 w 185"/>
              <a:gd name="T103" fmla="*/ 2147483647 h 1353"/>
              <a:gd name="T104" fmla="*/ 2147483647 w 185"/>
              <a:gd name="T105" fmla="*/ 2147483647 h 1353"/>
              <a:gd name="T106" fmla="*/ 2147483647 w 185"/>
              <a:gd name="T107" fmla="*/ 2147483647 h 1353"/>
              <a:gd name="T108" fmla="*/ 2147483647 w 185"/>
              <a:gd name="T109" fmla="*/ 2147483647 h 1353"/>
              <a:gd name="T110" fmla="*/ 2147483647 w 185"/>
              <a:gd name="T111" fmla="*/ 2147483647 h 135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85"/>
              <a:gd name="T169" fmla="*/ 0 h 1353"/>
              <a:gd name="T170" fmla="*/ 185 w 185"/>
              <a:gd name="T171" fmla="*/ 1353 h 135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85" h="1353">
                <a:moveTo>
                  <a:pt x="8" y="0"/>
                </a:moveTo>
                <a:lnTo>
                  <a:pt x="8" y="8"/>
                </a:lnTo>
                <a:lnTo>
                  <a:pt x="8" y="16"/>
                </a:lnTo>
                <a:lnTo>
                  <a:pt x="8" y="24"/>
                </a:lnTo>
                <a:lnTo>
                  <a:pt x="8" y="40"/>
                </a:lnTo>
                <a:lnTo>
                  <a:pt x="8" y="56"/>
                </a:lnTo>
                <a:lnTo>
                  <a:pt x="8" y="72"/>
                </a:lnTo>
                <a:lnTo>
                  <a:pt x="8" y="88"/>
                </a:lnTo>
                <a:lnTo>
                  <a:pt x="8" y="104"/>
                </a:lnTo>
                <a:lnTo>
                  <a:pt x="8" y="120"/>
                </a:lnTo>
                <a:lnTo>
                  <a:pt x="8" y="136"/>
                </a:lnTo>
                <a:lnTo>
                  <a:pt x="16" y="152"/>
                </a:lnTo>
                <a:lnTo>
                  <a:pt x="16" y="160"/>
                </a:lnTo>
                <a:lnTo>
                  <a:pt x="16" y="176"/>
                </a:lnTo>
                <a:lnTo>
                  <a:pt x="24" y="184"/>
                </a:lnTo>
                <a:lnTo>
                  <a:pt x="24" y="192"/>
                </a:lnTo>
                <a:lnTo>
                  <a:pt x="24" y="200"/>
                </a:lnTo>
                <a:lnTo>
                  <a:pt x="24" y="208"/>
                </a:lnTo>
                <a:lnTo>
                  <a:pt x="24" y="216"/>
                </a:lnTo>
                <a:lnTo>
                  <a:pt x="24" y="232"/>
                </a:lnTo>
                <a:lnTo>
                  <a:pt x="24" y="240"/>
                </a:lnTo>
                <a:lnTo>
                  <a:pt x="24" y="248"/>
                </a:lnTo>
                <a:lnTo>
                  <a:pt x="24" y="256"/>
                </a:lnTo>
                <a:lnTo>
                  <a:pt x="24" y="264"/>
                </a:lnTo>
                <a:lnTo>
                  <a:pt x="24" y="272"/>
                </a:lnTo>
                <a:lnTo>
                  <a:pt x="16" y="272"/>
                </a:lnTo>
                <a:lnTo>
                  <a:pt x="16" y="280"/>
                </a:lnTo>
                <a:lnTo>
                  <a:pt x="16" y="288"/>
                </a:lnTo>
                <a:lnTo>
                  <a:pt x="8" y="296"/>
                </a:lnTo>
                <a:lnTo>
                  <a:pt x="8" y="304"/>
                </a:lnTo>
                <a:lnTo>
                  <a:pt x="8" y="312"/>
                </a:lnTo>
                <a:lnTo>
                  <a:pt x="8" y="320"/>
                </a:lnTo>
                <a:lnTo>
                  <a:pt x="8" y="336"/>
                </a:lnTo>
                <a:lnTo>
                  <a:pt x="8" y="344"/>
                </a:lnTo>
                <a:lnTo>
                  <a:pt x="8" y="352"/>
                </a:lnTo>
                <a:lnTo>
                  <a:pt x="8" y="360"/>
                </a:lnTo>
                <a:lnTo>
                  <a:pt x="0" y="360"/>
                </a:lnTo>
                <a:lnTo>
                  <a:pt x="0" y="384"/>
                </a:lnTo>
                <a:lnTo>
                  <a:pt x="0" y="392"/>
                </a:lnTo>
                <a:lnTo>
                  <a:pt x="0" y="400"/>
                </a:lnTo>
                <a:lnTo>
                  <a:pt x="0" y="408"/>
                </a:lnTo>
                <a:lnTo>
                  <a:pt x="0" y="416"/>
                </a:lnTo>
                <a:lnTo>
                  <a:pt x="0" y="424"/>
                </a:lnTo>
                <a:lnTo>
                  <a:pt x="0" y="432"/>
                </a:lnTo>
                <a:lnTo>
                  <a:pt x="0" y="440"/>
                </a:lnTo>
                <a:lnTo>
                  <a:pt x="0" y="448"/>
                </a:lnTo>
                <a:lnTo>
                  <a:pt x="0" y="456"/>
                </a:lnTo>
                <a:lnTo>
                  <a:pt x="8" y="464"/>
                </a:lnTo>
                <a:lnTo>
                  <a:pt x="8" y="472"/>
                </a:lnTo>
                <a:lnTo>
                  <a:pt x="8" y="480"/>
                </a:lnTo>
                <a:lnTo>
                  <a:pt x="16" y="480"/>
                </a:lnTo>
                <a:lnTo>
                  <a:pt x="16" y="488"/>
                </a:lnTo>
                <a:lnTo>
                  <a:pt x="16" y="496"/>
                </a:lnTo>
                <a:lnTo>
                  <a:pt x="24" y="504"/>
                </a:lnTo>
                <a:lnTo>
                  <a:pt x="24" y="512"/>
                </a:lnTo>
                <a:lnTo>
                  <a:pt x="32" y="512"/>
                </a:lnTo>
                <a:lnTo>
                  <a:pt x="32" y="520"/>
                </a:lnTo>
                <a:lnTo>
                  <a:pt x="32" y="528"/>
                </a:lnTo>
                <a:lnTo>
                  <a:pt x="40" y="536"/>
                </a:lnTo>
                <a:lnTo>
                  <a:pt x="40" y="544"/>
                </a:lnTo>
                <a:lnTo>
                  <a:pt x="40" y="552"/>
                </a:lnTo>
                <a:lnTo>
                  <a:pt x="40" y="560"/>
                </a:lnTo>
                <a:lnTo>
                  <a:pt x="40" y="568"/>
                </a:lnTo>
                <a:lnTo>
                  <a:pt x="40" y="576"/>
                </a:lnTo>
                <a:lnTo>
                  <a:pt x="40" y="584"/>
                </a:lnTo>
                <a:lnTo>
                  <a:pt x="32" y="592"/>
                </a:lnTo>
                <a:lnTo>
                  <a:pt x="32" y="600"/>
                </a:lnTo>
                <a:lnTo>
                  <a:pt x="24" y="608"/>
                </a:lnTo>
                <a:lnTo>
                  <a:pt x="24" y="616"/>
                </a:lnTo>
                <a:lnTo>
                  <a:pt x="24" y="624"/>
                </a:lnTo>
                <a:lnTo>
                  <a:pt x="24" y="632"/>
                </a:lnTo>
                <a:lnTo>
                  <a:pt x="16" y="640"/>
                </a:lnTo>
                <a:lnTo>
                  <a:pt x="16" y="648"/>
                </a:lnTo>
                <a:lnTo>
                  <a:pt x="16" y="656"/>
                </a:lnTo>
                <a:lnTo>
                  <a:pt x="16" y="664"/>
                </a:lnTo>
                <a:lnTo>
                  <a:pt x="16" y="672"/>
                </a:lnTo>
                <a:lnTo>
                  <a:pt x="16" y="680"/>
                </a:lnTo>
                <a:lnTo>
                  <a:pt x="16" y="688"/>
                </a:lnTo>
                <a:lnTo>
                  <a:pt x="24" y="704"/>
                </a:lnTo>
                <a:lnTo>
                  <a:pt x="24" y="712"/>
                </a:lnTo>
                <a:lnTo>
                  <a:pt x="24" y="720"/>
                </a:lnTo>
                <a:lnTo>
                  <a:pt x="24" y="728"/>
                </a:lnTo>
                <a:lnTo>
                  <a:pt x="32" y="728"/>
                </a:lnTo>
                <a:lnTo>
                  <a:pt x="32" y="736"/>
                </a:lnTo>
                <a:lnTo>
                  <a:pt x="32" y="744"/>
                </a:lnTo>
                <a:lnTo>
                  <a:pt x="32" y="752"/>
                </a:lnTo>
                <a:lnTo>
                  <a:pt x="32" y="760"/>
                </a:lnTo>
                <a:lnTo>
                  <a:pt x="40" y="768"/>
                </a:lnTo>
                <a:lnTo>
                  <a:pt x="40" y="776"/>
                </a:lnTo>
                <a:lnTo>
                  <a:pt x="32" y="784"/>
                </a:lnTo>
                <a:lnTo>
                  <a:pt x="32" y="792"/>
                </a:lnTo>
                <a:lnTo>
                  <a:pt x="32" y="800"/>
                </a:lnTo>
                <a:lnTo>
                  <a:pt x="32" y="808"/>
                </a:lnTo>
                <a:lnTo>
                  <a:pt x="32" y="816"/>
                </a:lnTo>
                <a:lnTo>
                  <a:pt x="32" y="824"/>
                </a:lnTo>
                <a:lnTo>
                  <a:pt x="32" y="832"/>
                </a:lnTo>
                <a:lnTo>
                  <a:pt x="24" y="840"/>
                </a:lnTo>
                <a:lnTo>
                  <a:pt x="24" y="848"/>
                </a:lnTo>
                <a:lnTo>
                  <a:pt x="24" y="864"/>
                </a:lnTo>
                <a:lnTo>
                  <a:pt x="24" y="872"/>
                </a:lnTo>
                <a:lnTo>
                  <a:pt x="16" y="880"/>
                </a:lnTo>
                <a:lnTo>
                  <a:pt x="16" y="888"/>
                </a:lnTo>
                <a:lnTo>
                  <a:pt x="16" y="896"/>
                </a:lnTo>
                <a:lnTo>
                  <a:pt x="16" y="904"/>
                </a:lnTo>
                <a:lnTo>
                  <a:pt x="16" y="912"/>
                </a:lnTo>
                <a:lnTo>
                  <a:pt x="16" y="920"/>
                </a:lnTo>
                <a:lnTo>
                  <a:pt x="16" y="928"/>
                </a:lnTo>
                <a:lnTo>
                  <a:pt x="16" y="936"/>
                </a:lnTo>
                <a:lnTo>
                  <a:pt x="16" y="944"/>
                </a:lnTo>
                <a:lnTo>
                  <a:pt x="16" y="952"/>
                </a:lnTo>
                <a:lnTo>
                  <a:pt x="16" y="960"/>
                </a:lnTo>
                <a:lnTo>
                  <a:pt x="16" y="968"/>
                </a:lnTo>
                <a:lnTo>
                  <a:pt x="16" y="976"/>
                </a:lnTo>
                <a:lnTo>
                  <a:pt x="16" y="984"/>
                </a:lnTo>
                <a:lnTo>
                  <a:pt x="16" y="992"/>
                </a:lnTo>
                <a:lnTo>
                  <a:pt x="24" y="1000"/>
                </a:lnTo>
                <a:lnTo>
                  <a:pt x="24" y="1008"/>
                </a:lnTo>
                <a:lnTo>
                  <a:pt x="24" y="1016"/>
                </a:lnTo>
                <a:lnTo>
                  <a:pt x="32" y="1016"/>
                </a:lnTo>
                <a:lnTo>
                  <a:pt x="32" y="1024"/>
                </a:lnTo>
                <a:lnTo>
                  <a:pt x="40" y="1032"/>
                </a:lnTo>
                <a:lnTo>
                  <a:pt x="48" y="1040"/>
                </a:lnTo>
                <a:lnTo>
                  <a:pt x="56" y="1040"/>
                </a:lnTo>
                <a:lnTo>
                  <a:pt x="56" y="1048"/>
                </a:lnTo>
                <a:lnTo>
                  <a:pt x="64" y="1056"/>
                </a:lnTo>
                <a:lnTo>
                  <a:pt x="80" y="1072"/>
                </a:lnTo>
                <a:lnTo>
                  <a:pt x="88" y="1080"/>
                </a:lnTo>
                <a:lnTo>
                  <a:pt x="88" y="1088"/>
                </a:lnTo>
                <a:lnTo>
                  <a:pt x="80" y="1088"/>
                </a:lnTo>
                <a:lnTo>
                  <a:pt x="80" y="1096"/>
                </a:lnTo>
                <a:lnTo>
                  <a:pt x="80" y="1104"/>
                </a:lnTo>
                <a:lnTo>
                  <a:pt x="72" y="1112"/>
                </a:lnTo>
                <a:lnTo>
                  <a:pt x="72" y="1120"/>
                </a:lnTo>
                <a:lnTo>
                  <a:pt x="72" y="1128"/>
                </a:lnTo>
                <a:lnTo>
                  <a:pt x="80" y="1136"/>
                </a:lnTo>
                <a:lnTo>
                  <a:pt x="80" y="1144"/>
                </a:lnTo>
                <a:lnTo>
                  <a:pt x="88" y="1144"/>
                </a:lnTo>
                <a:lnTo>
                  <a:pt x="88" y="1152"/>
                </a:lnTo>
                <a:lnTo>
                  <a:pt x="96" y="1160"/>
                </a:lnTo>
                <a:lnTo>
                  <a:pt x="96" y="1168"/>
                </a:lnTo>
                <a:lnTo>
                  <a:pt x="104" y="1168"/>
                </a:lnTo>
                <a:lnTo>
                  <a:pt x="104" y="1176"/>
                </a:lnTo>
                <a:lnTo>
                  <a:pt x="112" y="1184"/>
                </a:lnTo>
                <a:lnTo>
                  <a:pt x="112" y="1192"/>
                </a:lnTo>
                <a:lnTo>
                  <a:pt x="112" y="1200"/>
                </a:lnTo>
                <a:lnTo>
                  <a:pt x="112" y="1208"/>
                </a:lnTo>
                <a:lnTo>
                  <a:pt x="112" y="1216"/>
                </a:lnTo>
                <a:lnTo>
                  <a:pt x="112" y="1224"/>
                </a:lnTo>
                <a:lnTo>
                  <a:pt x="112" y="1232"/>
                </a:lnTo>
                <a:lnTo>
                  <a:pt x="120" y="1240"/>
                </a:lnTo>
                <a:lnTo>
                  <a:pt x="120" y="1248"/>
                </a:lnTo>
                <a:lnTo>
                  <a:pt x="128" y="1256"/>
                </a:lnTo>
                <a:lnTo>
                  <a:pt x="128" y="1264"/>
                </a:lnTo>
                <a:lnTo>
                  <a:pt x="136" y="1280"/>
                </a:lnTo>
                <a:lnTo>
                  <a:pt x="144" y="1280"/>
                </a:lnTo>
                <a:lnTo>
                  <a:pt x="144" y="1288"/>
                </a:lnTo>
                <a:lnTo>
                  <a:pt x="152" y="1288"/>
                </a:lnTo>
                <a:lnTo>
                  <a:pt x="152" y="1296"/>
                </a:lnTo>
                <a:lnTo>
                  <a:pt x="160" y="1296"/>
                </a:lnTo>
                <a:lnTo>
                  <a:pt x="160" y="1304"/>
                </a:lnTo>
                <a:lnTo>
                  <a:pt x="168" y="1304"/>
                </a:lnTo>
                <a:lnTo>
                  <a:pt x="176" y="1312"/>
                </a:lnTo>
                <a:lnTo>
                  <a:pt x="184" y="1320"/>
                </a:lnTo>
                <a:lnTo>
                  <a:pt x="184" y="1328"/>
                </a:lnTo>
                <a:lnTo>
                  <a:pt x="184" y="1336"/>
                </a:lnTo>
                <a:lnTo>
                  <a:pt x="184" y="1344"/>
                </a:lnTo>
                <a:lnTo>
                  <a:pt x="176" y="1344"/>
                </a:lnTo>
                <a:lnTo>
                  <a:pt x="176" y="1352"/>
                </a:lnTo>
              </a:path>
            </a:pathLst>
          </a:custGeom>
          <a:noFill/>
          <a:ln w="1016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67" name="Line 19">
            <a:extLst>
              <a:ext uri="{FF2B5EF4-FFF2-40B4-BE49-F238E27FC236}">
                <a16:creationId xmlns:a16="http://schemas.microsoft.com/office/drawing/2014/main" id="{44521B53-CBB6-4709-B1A0-4B6A113EE9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0359" y="1175311"/>
            <a:ext cx="3538049" cy="63006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68" name="Line 20">
            <a:extLst>
              <a:ext uri="{FF2B5EF4-FFF2-40B4-BE49-F238E27FC236}">
                <a16:creationId xmlns:a16="http://schemas.microsoft.com/office/drawing/2014/main" id="{DE345FF3-DB1F-470A-8ADF-0069776E1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8242" y="1563042"/>
            <a:ext cx="1405527" cy="242332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69" name="Rectangle 21">
            <a:extLst>
              <a:ext uri="{FF2B5EF4-FFF2-40B4-BE49-F238E27FC236}">
                <a16:creationId xmlns:a16="http://schemas.microsoft.com/office/drawing/2014/main" id="{878CF236-C8A8-4A42-BACE-27D99B737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609" y="1999240"/>
            <a:ext cx="169633" cy="545247"/>
          </a:xfrm>
          <a:prstGeom prst="rect">
            <a:avLst/>
          </a:prstGeom>
          <a:pattFill prst="pct50">
            <a:fgClr>
              <a:srgbClr val="000000"/>
            </a:fgClr>
            <a:bgClr>
              <a:srgbClr val="FFFFFF"/>
            </a:bgClr>
          </a:patt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3570" name="Rectangle 22">
            <a:extLst>
              <a:ext uri="{FF2B5EF4-FFF2-40B4-BE49-F238E27FC236}">
                <a16:creationId xmlns:a16="http://schemas.microsoft.com/office/drawing/2014/main" id="{F4F53D3A-3A76-42A7-AA48-48C2E5FD6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8609" y="1102611"/>
            <a:ext cx="169633" cy="545247"/>
          </a:xfrm>
          <a:prstGeom prst="rect">
            <a:avLst/>
          </a:prstGeom>
          <a:pattFill prst="pct50">
            <a:fgClr>
              <a:srgbClr val="000000"/>
            </a:fgClr>
            <a:bgClr>
              <a:srgbClr val="FFFFFF"/>
            </a:bgClr>
          </a:patt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3571" name="Line 23">
            <a:extLst>
              <a:ext uri="{FF2B5EF4-FFF2-40B4-BE49-F238E27FC236}">
                <a16:creationId xmlns:a16="http://schemas.microsoft.com/office/drawing/2014/main" id="{B0886C85-ACF4-4792-83E5-90B499AB3A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6126" y="1817491"/>
            <a:ext cx="3538049" cy="63006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72" name="Line 24">
            <a:extLst>
              <a:ext uri="{FF2B5EF4-FFF2-40B4-BE49-F238E27FC236}">
                <a16:creationId xmlns:a16="http://schemas.microsoft.com/office/drawing/2014/main" id="{E5663841-5B27-46D3-BFF2-D180E9A0BC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2475" y="1829608"/>
            <a:ext cx="1405527" cy="242332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73" name="Line 25">
            <a:extLst>
              <a:ext uri="{FF2B5EF4-FFF2-40B4-BE49-F238E27FC236}">
                <a16:creationId xmlns:a16="http://schemas.microsoft.com/office/drawing/2014/main" id="{47BD8934-663A-4D52-BC09-60C29966BF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6126" y="714880"/>
            <a:ext cx="138129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74" name="Line 26">
            <a:extLst>
              <a:ext uri="{FF2B5EF4-FFF2-40B4-BE49-F238E27FC236}">
                <a16:creationId xmlns:a16="http://schemas.microsoft.com/office/drawing/2014/main" id="{3F52A04C-64F6-4DD2-9E43-D66F825A04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0118" y="726996"/>
            <a:ext cx="214464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75" name="Line 27">
            <a:extLst>
              <a:ext uri="{FF2B5EF4-FFF2-40B4-BE49-F238E27FC236}">
                <a16:creationId xmlns:a16="http://schemas.microsoft.com/office/drawing/2014/main" id="{9A95966C-3814-47F0-93FE-F7417F5725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2475" y="2665654"/>
            <a:ext cx="359863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76" name="Rectangle 28">
            <a:extLst>
              <a:ext uri="{FF2B5EF4-FFF2-40B4-BE49-F238E27FC236}">
                <a16:creationId xmlns:a16="http://schemas.microsoft.com/office/drawing/2014/main" id="{9F7E6E29-084B-434A-AA38-634A7046F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3680" y="290799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3577" name="Rectangle 29">
            <a:extLst>
              <a:ext uri="{FF2B5EF4-FFF2-40B4-BE49-F238E27FC236}">
                <a16:creationId xmlns:a16="http://schemas.microsoft.com/office/drawing/2014/main" id="{26FBF0F3-B85C-4F7B-A611-8495A65AB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461" y="702763"/>
            <a:ext cx="1466110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sorgente</a:t>
            </a:r>
          </a:p>
        </p:txBody>
      </p:sp>
      <p:sp>
        <p:nvSpPr>
          <p:cNvPr id="23578" name="Rectangle 30">
            <a:extLst>
              <a:ext uri="{FF2B5EF4-FFF2-40B4-BE49-F238E27FC236}">
                <a16:creationId xmlns:a16="http://schemas.microsoft.com/office/drawing/2014/main" id="{7740D81C-B7EA-457F-8B02-F7390B135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878" y="2714120"/>
            <a:ext cx="1526693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rivelatore</a:t>
            </a:r>
          </a:p>
        </p:txBody>
      </p:sp>
      <p:sp>
        <p:nvSpPr>
          <p:cNvPr id="23579" name="Rectangle 31">
            <a:extLst>
              <a:ext uri="{FF2B5EF4-FFF2-40B4-BE49-F238E27FC236}">
                <a16:creationId xmlns:a16="http://schemas.microsoft.com/office/drawing/2014/main" id="{0004CB99-5517-4686-AA05-CC9896859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153" y="2968569"/>
            <a:ext cx="1878074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interfaccia 1</a:t>
            </a:r>
          </a:p>
        </p:txBody>
      </p:sp>
      <p:sp>
        <p:nvSpPr>
          <p:cNvPr id="23580" name="Rectangle 32">
            <a:extLst>
              <a:ext uri="{FF2B5EF4-FFF2-40B4-BE49-F238E27FC236}">
                <a16:creationId xmlns:a16="http://schemas.microsoft.com/office/drawing/2014/main" id="{FA833DF4-08AD-444D-BF18-B93E28F3E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210" y="2992802"/>
            <a:ext cx="1878074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interfaccia 2</a:t>
            </a:r>
          </a:p>
        </p:txBody>
      </p:sp>
      <p:sp>
        <p:nvSpPr>
          <p:cNvPr id="23581" name="Rectangle 33">
            <a:extLst>
              <a:ext uri="{FF2B5EF4-FFF2-40B4-BE49-F238E27FC236}">
                <a16:creationId xmlns:a16="http://schemas.microsoft.com/office/drawing/2014/main" id="{8C97B508-39D3-42F9-8941-0D6808F96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140" y="278682"/>
            <a:ext cx="642180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GenMath" charset="0"/>
              </a:rPr>
              <a:t>L</a:t>
            </a:r>
          </a:p>
        </p:txBody>
      </p:sp>
      <p:sp>
        <p:nvSpPr>
          <p:cNvPr id="23582" name="Rectangle 34">
            <a:extLst>
              <a:ext uri="{FF2B5EF4-FFF2-40B4-BE49-F238E27FC236}">
                <a16:creationId xmlns:a16="http://schemas.microsoft.com/office/drawing/2014/main" id="{BEA802AD-C53D-4AA0-9C59-131B5418B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649" y="2217339"/>
            <a:ext cx="642180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GenMath" charset="0"/>
              </a:rPr>
              <a:t>L</a:t>
            </a:r>
          </a:p>
        </p:txBody>
      </p:sp>
      <p:sp>
        <p:nvSpPr>
          <p:cNvPr id="23583" name="Rectangle 35">
            <a:extLst>
              <a:ext uri="{FF2B5EF4-FFF2-40B4-BE49-F238E27FC236}">
                <a16:creationId xmlns:a16="http://schemas.microsoft.com/office/drawing/2014/main" id="{46BD5E8E-E8C6-4104-8DE7-B0916D04C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355" y="411965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3584" name="Rectangle 36">
            <a:extLst>
              <a:ext uri="{FF2B5EF4-FFF2-40B4-BE49-F238E27FC236}">
                <a16:creationId xmlns:a16="http://schemas.microsoft.com/office/drawing/2014/main" id="{9B1F7AB3-BEC8-42EC-B9F8-6477A9B95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864" y="2386972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585" name="Line 37">
            <a:extLst>
              <a:ext uri="{FF2B5EF4-FFF2-40B4-BE49-F238E27FC236}">
                <a16:creationId xmlns:a16="http://schemas.microsoft.com/office/drawing/2014/main" id="{2796E4C3-2FFC-4016-B106-22BE5CDFD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0917" y="1478226"/>
            <a:ext cx="290799" cy="6058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86" name="Line 38">
            <a:extLst>
              <a:ext uri="{FF2B5EF4-FFF2-40B4-BE49-F238E27FC236}">
                <a16:creationId xmlns:a16="http://schemas.microsoft.com/office/drawing/2014/main" id="{C8479163-BF89-44AC-9C40-5AE6060823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20917" y="2084057"/>
            <a:ext cx="290799" cy="6058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87" name="Line 39">
            <a:extLst>
              <a:ext uri="{FF2B5EF4-FFF2-40B4-BE49-F238E27FC236}">
                <a16:creationId xmlns:a16="http://schemas.microsoft.com/office/drawing/2014/main" id="{AAF012BA-7938-4195-99A0-116EC4DAB9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4072" y="1659975"/>
            <a:ext cx="290799" cy="60583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88" name="Line 40">
            <a:extLst>
              <a:ext uri="{FF2B5EF4-FFF2-40B4-BE49-F238E27FC236}">
                <a16:creationId xmlns:a16="http://schemas.microsoft.com/office/drawing/2014/main" id="{B98A5346-7F04-4BB5-B81D-931F9DD80E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27507" y="1962890"/>
            <a:ext cx="290799" cy="60583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89" name="Line 43">
            <a:extLst>
              <a:ext uri="{FF2B5EF4-FFF2-40B4-BE49-F238E27FC236}">
                <a16:creationId xmlns:a16="http://schemas.microsoft.com/office/drawing/2014/main" id="{CCAEC9E8-8DED-4AB2-8B70-9CAD6B8691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892" y="3380533"/>
            <a:ext cx="0" cy="2362739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90" name="Line 44">
            <a:extLst>
              <a:ext uri="{FF2B5EF4-FFF2-40B4-BE49-F238E27FC236}">
                <a16:creationId xmlns:a16="http://schemas.microsoft.com/office/drawing/2014/main" id="{28C85C88-A671-4405-823E-14D223361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6277" y="5573640"/>
            <a:ext cx="5355541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91" name="Freeform 45">
            <a:extLst>
              <a:ext uri="{FF2B5EF4-FFF2-40B4-BE49-F238E27FC236}">
                <a16:creationId xmlns:a16="http://schemas.microsoft.com/office/drawing/2014/main" id="{A3C143F0-29EC-4060-A0DD-1C4DDD27EF1F}"/>
              </a:ext>
            </a:extLst>
          </p:cNvPr>
          <p:cNvSpPr>
            <a:spLocks/>
          </p:cNvSpPr>
          <p:nvPr/>
        </p:nvSpPr>
        <p:spPr bwMode="auto">
          <a:xfrm>
            <a:off x="2442843" y="3937897"/>
            <a:ext cx="195381" cy="1613024"/>
          </a:xfrm>
          <a:custGeom>
            <a:avLst/>
            <a:gdLst>
              <a:gd name="T0" fmla="*/ 0 w 129"/>
              <a:gd name="T1" fmla="*/ 2147483647 h 1065"/>
              <a:gd name="T2" fmla="*/ 2147483647 w 129"/>
              <a:gd name="T3" fmla="*/ 2147483647 h 1065"/>
              <a:gd name="T4" fmla="*/ 2147483647 w 129"/>
              <a:gd name="T5" fmla="*/ 0 h 1065"/>
              <a:gd name="T6" fmla="*/ 2147483647 w 129"/>
              <a:gd name="T7" fmla="*/ 2147483647 h 1065"/>
              <a:gd name="T8" fmla="*/ 2147483647 w 129"/>
              <a:gd name="T9" fmla="*/ 2147483647 h 1065"/>
              <a:gd name="T10" fmla="*/ 2147483647 w 129"/>
              <a:gd name="T11" fmla="*/ 2147483647 h 10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"/>
              <a:gd name="T19" fmla="*/ 0 h 1065"/>
              <a:gd name="T20" fmla="*/ 129 w 129"/>
              <a:gd name="T21" fmla="*/ 1065 h 10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" h="1065">
                <a:moveTo>
                  <a:pt x="0" y="1064"/>
                </a:moveTo>
                <a:lnTo>
                  <a:pt x="32" y="520"/>
                </a:lnTo>
                <a:lnTo>
                  <a:pt x="48" y="0"/>
                </a:lnTo>
                <a:lnTo>
                  <a:pt x="72" y="384"/>
                </a:lnTo>
                <a:lnTo>
                  <a:pt x="96" y="896"/>
                </a:lnTo>
                <a:lnTo>
                  <a:pt x="128" y="1048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92" name="Freeform 46">
            <a:extLst>
              <a:ext uri="{FF2B5EF4-FFF2-40B4-BE49-F238E27FC236}">
                <a16:creationId xmlns:a16="http://schemas.microsoft.com/office/drawing/2014/main" id="{F7F93390-75CD-45CA-8222-F6AC4FE54208}"/>
              </a:ext>
            </a:extLst>
          </p:cNvPr>
          <p:cNvSpPr>
            <a:spLocks/>
          </p:cNvSpPr>
          <p:nvPr/>
        </p:nvSpPr>
        <p:spPr bwMode="auto">
          <a:xfrm>
            <a:off x="3981652" y="4713361"/>
            <a:ext cx="146914" cy="825444"/>
          </a:xfrm>
          <a:custGeom>
            <a:avLst/>
            <a:gdLst>
              <a:gd name="T0" fmla="*/ 0 w 97"/>
              <a:gd name="T1" fmla="*/ 2147483647 h 545"/>
              <a:gd name="T2" fmla="*/ 2147483647 w 97"/>
              <a:gd name="T3" fmla="*/ 2147483647 h 545"/>
              <a:gd name="T4" fmla="*/ 2147483647 w 97"/>
              <a:gd name="T5" fmla="*/ 0 h 545"/>
              <a:gd name="T6" fmla="*/ 2147483647 w 97"/>
              <a:gd name="T7" fmla="*/ 2147483647 h 545"/>
              <a:gd name="T8" fmla="*/ 2147483647 w 97"/>
              <a:gd name="T9" fmla="*/ 2147483647 h 545"/>
              <a:gd name="T10" fmla="*/ 2147483647 w 97"/>
              <a:gd name="T11" fmla="*/ 2147483647 h 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"/>
              <a:gd name="T19" fmla="*/ 0 h 545"/>
              <a:gd name="T20" fmla="*/ 97 w 97"/>
              <a:gd name="T21" fmla="*/ 545 h 54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" h="545">
                <a:moveTo>
                  <a:pt x="0" y="544"/>
                </a:moveTo>
                <a:lnTo>
                  <a:pt x="24" y="264"/>
                </a:lnTo>
                <a:lnTo>
                  <a:pt x="40" y="0"/>
                </a:lnTo>
                <a:lnTo>
                  <a:pt x="56" y="192"/>
                </a:lnTo>
                <a:lnTo>
                  <a:pt x="72" y="456"/>
                </a:lnTo>
                <a:lnTo>
                  <a:pt x="96" y="536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93" name="Freeform 47">
            <a:extLst>
              <a:ext uri="{FF2B5EF4-FFF2-40B4-BE49-F238E27FC236}">
                <a16:creationId xmlns:a16="http://schemas.microsoft.com/office/drawing/2014/main" id="{5B436F9C-FF39-40AD-ACA0-BE0EF3E963BD}"/>
              </a:ext>
            </a:extLst>
          </p:cNvPr>
          <p:cNvSpPr>
            <a:spLocks/>
          </p:cNvSpPr>
          <p:nvPr/>
        </p:nvSpPr>
        <p:spPr bwMode="auto">
          <a:xfrm>
            <a:off x="6138408" y="4992043"/>
            <a:ext cx="122681" cy="546762"/>
          </a:xfrm>
          <a:custGeom>
            <a:avLst/>
            <a:gdLst>
              <a:gd name="T0" fmla="*/ 0 w 81"/>
              <a:gd name="T1" fmla="*/ 2147483647 h 361"/>
              <a:gd name="T2" fmla="*/ 2147483647 w 81"/>
              <a:gd name="T3" fmla="*/ 2147483647 h 361"/>
              <a:gd name="T4" fmla="*/ 2147483647 w 81"/>
              <a:gd name="T5" fmla="*/ 0 h 361"/>
              <a:gd name="T6" fmla="*/ 2147483647 w 81"/>
              <a:gd name="T7" fmla="*/ 2147483647 h 361"/>
              <a:gd name="T8" fmla="*/ 2147483647 w 81"/>
              <a:gd name="T9" fmla="*/ 2147483647 h 361"/>
              <a:gd name="T10" fmla="*/ 2147483647 w 81"/>
              <a:gd name="T11" fmla="*/ 2147483647 h 3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1"/>
              <a:gd name="T19" fmla="*/ 0 h 361"/>
              <a:gd name="T20" fmla="*/ 81 w 81"/>
              <a:gd name="T21" fmla="*/ 361 h 3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1" h="361">
                <a:moveTo>
                  <a:pt x="0" y="360"/>
                </a:moveTo>
                <a:lnTo>
                  <a:pt x="16" y="176"/>
                </a:lnTo>
                <a:lnTo>
                  <a:pt x="32" y="0"/>
                </a:lnTo>
                <a:lnTo>
                  <a:pt x="48" y="128"/>
                </a:lnTo>
                <a:lnTo>
                  <a:pt x="56" y="304"/>
                </a:lnTo>
                <a:lnTo>
                  <a:pt x="80" y="352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94" name="Line 48">
            <a:extLst>
              <a:ext uri="{FF2B5EF4-FFF2-40B4-BE49-F238E27FC236}">
                <a16:creationId xmlns:a16="http://schemas.microsoft.com/office/drawing/2014/main" id="{AE9AECC9-A69A-4E0D-92C0-50711C28E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4009" y="4940547"/>
            <a:ext cx="359863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95" name="Line 49">
            <a:extLst>
              <a:ext uri="{FF2B5EF4-FFF2-40B4-BE49-F238E27FC236}">
                <a16:creationId xmlns:a16="http://schemas.microsoft.com/office/drawing/2014/main" id="{6204AFB0-45A9-4A3E-8A70-3D86EB683D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8242" y="4664894"/>
            <a:ext cx="142976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3596" name="Rectangle 50">
            <a:extLst>
              <a:ext uri="{FF2B5EF4-FFF2-40B4-BE49-F238E27FC236}">
                <a16:creationId xmlns:a16="http://schemas.microsoft.com/office/drawing/2014/main" id="{C8EF05E6-56B9-4124-BE12-6A140FE29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446" y="4245357"/>
            <a:ext cx="496781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3597" name="Rectangle 51">
            <a:extLst>
              <a:ext uri="{FF2B5EF4-FFF2-40B4-BE49-F238E27FC236}">
                <a16:creationId xmlns:a16="http://schemas.microsoft.com/office/drawing/2014/main" id="{2233B50F-E374-40F4-A784-9F713CBA0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606" y="4228696"/>
            <a:ext cx="496781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3598" name="Rectangle 52">
            <a:extLst>
              <a:ext uri="{FF2B5EF4-FFF2-40B4-BE49-F238E27FC236}">
                <a16:creationId xmlns:a16="http://schemas.microsoft.com/office/drawing/2014/main" id="{1A85C505-E501-4506-9154-805D56276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418" y="4458912"/>
            <a:ext cx="521014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599" name="Rectangle 53">
            <a:extLst>
              <a:ext uri="{FF2B5EF4-FFF2-40B4-BE49-F238E27FC236}">
                <a16:creationId xmlns:a16="http://schemas.microsoft.com/office/drawing/2014/main" id="{50D0E1B1-37B1-4D23-AA21-F7A86E15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772" y="4398329"/>
            <a:ext cx="521014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3600" name="Rectangle 54">
            <a:extLst>
              <a:ext uri="{FF2B5EF4-FFF2-40B4-BE49-F238E27FC236}">
                <a16:creationId xmlns:a16="http://schemas.microsoft.com/office/drawing/2014/main" id="{B99007AD-1C1B-4606-9FA6-D765B1785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5101" y="5319191"/>
            <a:ext cx="132071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00"/>
                </a:solidFill>
              </a:rPr>
              <a:t>tempo</a:t>
            </a:r>
          </a:p>
        </p:txBody>
      </p:sp>
      <p:sp>
        <p:nvSpPr>
          <p:cNvPr id="23601" name="Rectangle 55">
            <a:extLst>
              <a:ext uri="{FF2B5EF4-FFF2-40B4-BE49-F238E27FC236}">
                <a16:creationId xmlns:a16="http://schemas.microsoft.com/office/drawing/2014/main" id="{59A76D1C-F9E6-4FE6-A27D-E7D725C21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928" y="3368417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23602" name="Rectangle 56">
            <a:extLst>
              <a:ext uri="{FF2B5EF4-FFF2-40B4-BE49-F238E27FC236}">
                <a16:creationId xmlns:a16="http://schemas.microsoft.com/office/drawing/2014/main" id="{4EADC724-5719-4D50-8DC2-74DCFE6D1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461" y="5743272"/>
            <a:ext cx="1357060" cy="65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segnale</a:t>
            </a:r>
          </a:p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emesso</a:t>
            </a:r>
          </a:p>
        </p:txBody>
      </p:sp>
      <p:sp>
        <p:nvSpPr>
          <p:cNvPr id="23603" name="Rectangle 57">
            <a:extLst>
              <a:ext uri="{FF2B5EF4-FFF2-40B4-BE49-F238E27FC236}">
                <a16:creationId xmlns:a16="http://schemas.microsoft.com/office/drawing/2014/main" id="{7B0CBEB0-3E79-40C8-A74B-2D4CDEC99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874" y="5597873"/>
            <a:ext cx="2726237" cy="65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arrivo prima </a:t>
            </a:r>
          </a:p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riflessione</a:t>
            </a:r>
          </a:p>
        </p:txBody>
      </p:sp>
      <p:sp>
        <p:nvSpPr>
          <p:cNvPr id="23604" name="Rectangle 58">
            <a:extLst>
              <a:ext uri="{FF2B5EF4-FFF2-40B4-BE49-F238E27FC236}">
                <a16:creationId xmlns:a16="http://schemas.microsoft.com/office/drawing/2014/main" id="{3A1C9212-FFD4-4682-B8A2-42720DA20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765" y="5609989"/>
            <a:ext cx="2811053" cy="65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arrivo seconda</a:t>
            </a:r>
          </a:p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rflessione</a:t>
            </a:r>
          </a:p>
        </p:txBody>
      </p:sp>
      <p:sp>
        <p:nvSpPr>
          <p:cNvPr id="23605" name="Rectangle 59">
            <a:extLst>
              <a:ext uri="{FF2B5EF4-FFF2-40B4-BE49-F238E27FC236}">
                <a16:creationId xmlns:a16="http://schemas.microsoft.com/office/drawing/2014/main" id="{68E4716A-E180-4549-8EEC-1D5D4DE37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677" y="5513056"/>
            <a:ext cx="521014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23606" name="Rectangle 60">
            <a:extLst>
              <a:ext uri="{FF2B5EF4-FFF2-40B4-BE49-F238E27FC236}">
                <a16:creationId xmlns:a16="http://schemas.microsoft.com/office/drawing/2014/main" id="{0C4964AB-6208-478B-8714-372FDB27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066" y="2665654"/>
            <a:ext cx="1841724" cy="8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576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immagini  </a:t>
            </a:r>
          </a:p>
          <a:p>
            <a:pPr>
              <a:lnSpc>
                <a:spcPts val="2576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acustiche  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     </a:t>
            </a:r>
          </a:p>
        </p:txBody>
      </p:sp>
      <p:sp>
        <p:nvSpPr>
          <p:cNvPr id="23607" name="Rectangle 61">
            <a:extLst>
              <a:ext uri="{FF2B5EF4-FFF2-40B4-BE49-F238E27FC236}">
                <a16:creationId xmlns:a16="http://schemas.microsoft.com/office/drawing/2014/main" id="{51BB1D2C-5A03-41BC-8AC7-B5D2AFBAA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199" y="4242328"/>
            <a:ext cx="2895869" cy="63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eco (riflessione)</a:t>
            </a:r>
          </a:p>
        </p:txBody>
      </p:sp>
      <p:grpSp>
        <p:nvGrpSpPr>
          <p:cNvPr id="23608" name="Group 64">
            <a:extLst>
              <a:ext uri="{FF2B5EF4-FFF2-40B4-BE49-F238E27FC236}">
                <a16:creationId xmlns:a16="http://schemas.microsoft.com/office/drawing/2014/main" id="{652F5EB3-A5F3-417C-956C-29D79CBF66E6}"/>
              </a:ext>
            </a:extLst>
          </p:cNvPr>
          <p:cNvGrpSpPr>
            <a:grpSpLocks/>
          </p:cNvGrpSpPr>
          <p:nvPr/>
        </p:nvGrpSpPr>
        <p:grpSpPr bwMode="auto">
          <a:xfrm>
            <a:off x="8598080" y="3495641"/>
            <a:ext cx="522529" cy="589171"/>
            <a:chOff x="4656" y="2308"/>
            <a:chExt cx="345" cy="389"/>
          </a:xfrm>
        </p:grpSpPr>
        <p:sp>
          <p:nvSpPr>
            <p:cNvPr id="23610" name="Rectangle 62">
              <a:extLst>
                <a:ext uri="{FF2B5EF4-FFF2-40B4-BE49-F238E27FC236}">
                  <a16:creationId xmlns:a16="http://schemas.microsoft.com/office/drawing/2014/main" id="{559ACC24-F28B-4473-AA68-FB486270D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" y="2308"/>
              <a:ext cx="136" cy="28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0000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3611" name="Freeform 63">
              <a:extLst>
                <a:ext uri="{FF2B5EF4-FFF2-40B4-BE49-F238E27FC236}">
                  <a16:creationId xmlns:a16="http://schemas.microsoft.com/office/drawing/2014/main" id="{BDEC1B5A-0001-4194-A2DC-922623D3B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" y="2568"/>
              <a:ext cx="345" cy="129"/>
            </a:xfrm>
            <a:custGeom>
              <a:avLst/>
              <a:gdLst>
                <a:gd name="T0" fmla="*/ 24 w 345"/>
                <a:gd name="T1" fmla="*/ 0 h 129"/>
                <a:gd name="T2" fmla="*/ 344 w 345"/>
                <a:gd name="T3" fmla="*/ 0 h 129"/>
                <a:gd name="T4" fmla="*/ 176 w 345"/>
                <a:gd name="T5" fmla="*/ 128 h 129"/>
                <a:gd name="T6" fmla="*/ 0 w 345"/>
                <a:gd name="T7" fmla="*/ 0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5" h="129">
                  <a:moveTo>
                    <a:pt x="24" y="0"/>
                  </a:moveTo>
                  <a:lnTo>
                    <a:pt x="344" y="0"/>
                  </a:lnTo>
                  <a:lnTo>
                    <a:pt x="176" y="128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61645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23609" name="Oval 65">
            <a:extLst>
              <a:ext uri="{FF2B5EF4-FFF2-40B4-BE49-F238E27FC236}">
                <a16:creationId xmlns:a16="http://schemas.microsoft.com/office/drawing/2014/main" id="{9DF052E5-1B20-42D8-8918-EE3ABCC20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404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558CDF6-3EE8-420B-8797-CDB43FA17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28" y="146914"/>
            <a:ext cx="8748191" cy="6494502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id="{031474B4-68D5-454B-9AC6-B6430FA9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412" y="6494502"/>
            <a:ext cx="1817491" cy="315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27"/>
              </a:lnSpc>
              <a:spcBef>
                <a:spcPct val="0"/>
              </a:spcBef>
              <a:buSzTx/>
              <a:buNone/>
            </a:pPr>
            <a:r>
              <a:rPr lang="en-GB" altLang="it-IT" sz="1336" b="1" i="1">
                <a:solidFill>
                  <a:srgbClr val="000000"/>
                </a:solidFill>
              </a:rPr>
              <a:t>ECOGRAFIA   A</a:t>
            </a:r>
          </a:p>
        </p:txBody>
      </p:sp>
      <p:sp>
        <p:nvSpPr>
          <p:cNvPr id="24580" name="Line 6">
            <a:extLst>
              <a:ext uri="{FF2B5EF4-FFF2-40B4-BE49-F238E27FC236}">
                <a16:creationId xmlns:a16="http://schemas.microsoft.com/office/drawing/2014/main" id="{F9163F2D-43F7-41AD-96DD-C8FE893B74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3641" y="339265"/>
            <a:ext cx="0" cy="2362739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81" name="Line 7">
            <a:extLst>
              <a:ext uri="{FF2B5EF4-FFF2-40B4-BE49-F238E27FC236}">
                <a16:creationId xmlns:a16="http://schemas.microsoft.com/office/drawing/2014/main" id="{B77ED16B-E0E2-480B-8B27-7820EA1C0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8026" y="2532371"/>
            <a:ext cx="5355541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82" name="Freeform 8">
            <a:extLst>
              <a:ext uri="{FF2B5EF4-FFF2-40B4-BE49-F238E27FC236}">
                <a16:creationId xmlns:a16="http://schemas.microsoft.com/office/drawing/2014/main" id="{A0ACF26A-1689-407C-A9AF-083CBE2F8655}"/>
              </a:ext>
            </a:extLst>
          </p:cNvPr>
          <p:cNvSpPr>
            <a:spLocks/>
          </p:cNvSpPr>
          <p:nvPr/>
        </p:nvSpPr>
        <p:spPr bwMode="auto">
          <a:xfrm>
            <a:off x="2624592" y="896629"/>
            <a:ext cx="195381" cy="1613024"/>
          </a:xfrm>
          <a:custGeom>
            <a:avLst/>
            <a:gdLst>
              <a:gd name="T0" fmla="*/ 0 w 129"/>
              <a:gd name="T1" fmla="*/ 2147483647 h 1065"/>
              <a:gd name="T2" fmla="*/ 2147483647 w 129"/>
              <a:gd name="T3" fmla="*/ 2147483647 h 1065"/>
              <a:gd name="T4" fmla="*/ 2147483647 w 129"/>
              <a:gd name="T5" fmla="*/ 0 h 1065"/>
              <a:gd name="T6" fmla="*/ 2147483647 w 129"/>
              <a:gd name="T7" fmla="*/ 2147483647 h 1065"/>
              <a:gd name="T8" fmla="*/ 2147483647 w 129"/>
              <a:gd name="T9" fmla="*/ 2147483647 h 1065"/>
              <a:gd name="T10" fmla="*/ 2147483647 w 129"/>
              <a:gd name="T11" fmla="*/ 2147483647 h 10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"/>
              <a:gd name="T19" fmla="*/ 0 h 1065"/>
              <a:gd name="T20" fmla="*/ 129 w 129"/>
              <a:gd name="T21" fmla="*/ 1065 h 10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" h="1065">
                <a:moveTo>
                  <a:pt x="0" y="1064"/>
                </a:moveTo>
                <a:lnTo>
                  <a:pt x="32" y="520"/>
                </a:lnTo>
                <a:lnTo>
                  <a:pt x="48" y="0"/>
                </a:lnTo>
                <a:lnTo>
                  <a:pt x="72" y="384"/>
                </a:lnTo>
                <a:lnTo>
                  <a:pt x="96" y="896"/>
                </a:lnTo>
                <a:lnTo>
                  <a:pt x="128" y="1048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83" name="Freeform 9">
            <a:extLst>
              <a:ext uri="{FF2B5EF4-FFF2-40B4-BE49-F238E27FC236}">
                <a16:creationId xmlns:a16="http://schemas.microsoft.com/office/drawing/2014/main" id="{137BE39F-EFD8-4B6D-93ED-4BE3F8B6B917}"/>
              </a:ext>
            </a:extLst>
          </p:cNvPr>
          <p:cNvSpPr>
            <a:spLocks/>
          </p:cNvSpPr>
          <p:nvPr/>
        </p:nvSpPr>
        <p:spPr bwMode="auto">
          <a:xfrm>
            <a:off x="4163401" y="1672092"/>
            <a:ext cx="146914" cy="825444"/>
          </a:xfrm>
          <a:custGeom>
            <a:avLst/>
            <a:gdLst>
              <a:gd name="T0" fmla="*/ 0 w 97"/>
              <a:gd name="T1" fmla="*/ 2147483647 h 545"/>
              <a:gd name="T2" fmla="*/ 2147483647 w 97"/>
              <a:gd name="T3" fmla="*/ 2147483647 h 545"/>
              <a:gd name="T4" fmla="*/ 2147483647 w 97"/>
              <a:gd name="T5" fmla="*/ 0 h 545"/>
              <a:gd name="T6" fmla="*/ 2147483647 w 97"/>
              <a:gd name="T7" fmla="*/ 2147483647 h 545"/>
              <a:gd name="T8" fmla="*/ 2147483647 w 97"/>
              <a:gd name="T9" fmla="*/ 2147483647 h 545"/>
              <a:gd name="T10" fmla="*/ 2147483647 w 97"/>
              <a:gd name="T11" fmla="*/ 2147483647 h 5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7"/>
              <a:gd name="T19" fmla="*/ 0 h 545"/>
              <a:gd name="T20" fmla="*/ 97 w 97"/>
              <a:gd name="T21" fmla="*/ 545 h 54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7" h="545">
                <a:moveTo>
                  <a:pt x="0" y="544"/>
                </a:moveTo>
                <a:lnTo>
                  <a:pt x="24" y="264"/>
                </a:lnTo>
                <a:lnTo>
                  <a:pt x="40" y="0"/>
                </a:lnTo>
                <a:lnTo>
                  <a:pt x="56" y="192"/>
                </a:lnTo>
                <a:lnTo>
                  <a:pt x="72" y="456"/>
                </a:lnTo>
                <a:lnTo>
                  <a:pt x="96" y="536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84" name="Freeform 10">
            <a:extLst>
              <a:ext uri="{FF2B5EF4-FFF2-40B4-BE49-F238E27FC236}">
                <a16:creationId xmlns:a16="http://schemas.microsoft.com/office/drawing/2014/main" id="{39343B33-413E-4777-A6B1-D4ED21875817}"/>
              </a:ext>
            </a:extLst>
          </p:cNvPr>
          <p:cNvSpPr>
            <a:spLocks/>
          </p:cNvSpPr>
          <p:nvPr/>
        </p:nvSpPr>
        <p:spPr bwMode="auto">
          <a:xfrm>
            <a:off x="6295924" y="1938657"/>
            <a:ext cx="122681" cy="546762"/>
          </a:xfrm>
          <a:custGeom>
            <a:avLst/>
            <a:gdLst>
              <a:gd name="T0" fmla="*/ 0 w 81"/>
              <a:gd name="T1" fmla="*/ 2147483647 h 361"/>
              <a:gd name="T2" fmla="*/ 2147483647 w 81"/>
              <a:gd name="T3" fmla="*/ 2147483647 h 361"/>
              <a:gd name="T4" fmla="*/ 2147483647 w 81"/>
              <a:gd name="T5" fmla="*/ 0 h 361"/>
              <a:gd name="T6" fmla="*/ 2147483647 w 81"/>
              <a:gd name="T7" fmla="*/ 2147483647 h 361"/>
              <a:gd name="T8" fmla="*/ 2147483647 w 81"/>
              <a:gd name="T9" fmla="*/ 2147483647 h 361"/>
              <a:gd name="T10" fmla="*/ 2147483647 w 81"/>
              <a:gd name="T11" fmla="*/ 2147483647 h 36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1"/>
              <a:gd name="T19" fmla="*/ 0 h 361"/>
              <a:gd name="T20" fmla="*/ 81 w 81"/>
              <a:gd name="T21" fmla="*/ 361 h 36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1" h="361">
                <a:moveTo>
                  <a:pt x="0" y="360"/>
                </a:moveTo>
                <a:lnTo>
                  <a:pt x="16" y="176"/>
                </a:lnTo>
                <a:lnTo>
                  <a:pt x="32" y="0"/>
                </a:lnTo>
                <a:lnTo>
                  <a:pt x="48" y="128"/>
                </a:lnTo>
                <a:lnTo>
                  <a:pt x="56" y="304"/>
                </a:lnTo>
                <a:lnTo>
                  <a:pt x="80" y="352"/>
                </a:lnTo>
              </a:path>
            </a:pathLst>
          </a:custGeom>
          <a:noFill/>
          <a:ln w="508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85" name="Line 11">
            <a:extLst>
              <a:ext uri="{FF2B5EF4-FFF2-40B4-BE49-F238E27FC236}">
                <a16:creationId xmlns:a16="http://schemas.microsoft.com/office/drawing/2014/main" id="{6939F754-AF6B-4859-860F-79F216562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9991" y="945095"/>
            <a:ext cx="359863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86" name="Line 12">
            <a:extLst>
              <a:ext uri="{FF2B5EF4-FFF2-40B4-BE49-F238E27FC236}">
                <a16:creationId xmlns:a16="http://schemas.microsoft.com/office/drawing/2014/main" id="{A15AEE18-CF9F-4B33-8A31-CE2190D040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5758" y="1672092"/>
            <a:ext cx="142976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587" name="Rectangle 13">
            <a:extLst>
              <a:ext uri="{FF2B5EF4-FFF2-40B4-BE49-F238E27FC236}">
                <a16:creationId xmlns:a16="http://schemas.microsoft.com/office/drawing/2014/main" id="{38F39D80-DF64-46A7-96A2-7D9F84E27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634" y="363498"/>
            <a:ext cx="496781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4588" name="Rectangle 14">
            <a:extLst>
              <a:ext uri="{FF2B5EF4-FFF2-40B4-BE49-F238E27FC236}">
                <a16:creationId xmlns:a16="http://schemas.microsoft.com/office/drawing/2014/main" id="{0D3C4CDA-3B11-468F-A699-7AA74D6E0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472" y="1187428"/>
            <a:ext cx="496781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4589" name="Rectangle 15">
            <a:extLst>
              <a:ext uri="{FF2B5EF4-FFF2-40B4-BE49-F238E27FC236}">
                <a16:creationId xmlns:a16="http://schemas.microsoft.com/office/drawing/2014/main" id="{F0C41394-6130-46A5-8105-F699EB45F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8800" y="569481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4590" name="Rectangle 16">
            <a:extLst>
              <a:ext uri="{FF2B5EF4-FFF2-40B4-BE49-F238E27FC236}">
                <a16:creationId xmlns:a16="http://schemas.microsoft.com/office/drawing/2014/main" id="{08E0EA59-96B4-4A4A-BE93-8280D0CA2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2754" y="1357060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4591" name="Rectangle 17">
            <a:extLst>
              <a:ext uri="{FF2B5EF4-FFF2-40B4-BE49-F238E27FC236}">
                <a16:creationId xmlns:a16="http://schemas.microsoft.com/office/drawing/2014/main" id="{05F11296-BBCE-424E-9995-B009D03CF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511" y="2689887"/>
            <a:ext cx="1357060" cy="65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segnale</a:t>
            </a:r>
          </a:p>
          <a:p>
            <a:pPr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emesso</a:t>
            </a:r>
          </a:p>
        </p:txBody>
      </p:sp>
      <p:sp>
        <p:nvSpPr>
          <p:cNvPr id="24592" name="Rectangle 18">
            <a:extLst>
              <a:ext uri="{FF2B5EF4-FFF2-40B4-BE49-F238E27FC236}">
                <a16:creationId xmlns:a16="http://schemas.microsoft.com/office/drawing/2014/main" id="{C37067EE-2D39-4BFB-865B-0AFEF6484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624" y="2556604"/>
            <a:ext cx="2726237" cy="65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arrivo prima </a:t>
            </a:r>
          </a:p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riflessione</a:t>
            </a:r>
          </a:p>
        </p:txBody>
      </p:sp>
      <p:sp>
        <p:nvSpPr>
          <p:cNvPr id="24593" name="Rectangle 19">
            <a:extLst>
              <a:ext uri="{FF2B5EF4-FFF2-40B4-BE49-F238E27FC236}">
                <a16:creationId xmlns:a16="http://schemas.microsoft.com/office/drawing/2014/main" id="{2C264785-0854-49D4-B52E-F98C6889E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514" y="2568721"/>
            <a:ext cx="2811053" cy="65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arrivo seconda</a:t>
            </a:r>
          </a:p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rflessione</a:t>
            </a:r>
          </a:p>
        </p:txBody>
      </p:sp>
      <p:sp>
        <p:nvSpPr>
          <p:cNvPr id="24594" name="Rectangle 20">
            <a:extLst>
              <a:ext uri="{FF2B5EF4-FFF2-40B4-BE49-F238E27FC236}">
                <a16:creationId xmlns:a16="http://schemas.microsoft.com/office/drawing/2014/main" id="{8E29F28A-3618-4233-BF7D-17DA341F5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967" y="2290039"/>
            <a:ext cx="1223777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00"/>
                </a:solidFill>
              </a:rPr>
              <a:t>tempo</a:t>
            </a:r>
          </a:p>
        </p:txBody>
      </p:sp>
      <p:sp>
        <p:nvSpPr>
          <p:cNvPr id="24595" name="Rectangle 21">
            <a:extLst>
              <a:ext uri="{FF2B5EF4-FFF2-40B4-BE49-F238E27FC236}">
                <a16:creationId xmlns:a16="http://schemas.microsoft.com/office/drawing/2014/main" id="{18ABEB14-99D8-4171-B6D3-AC89B1E13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026" y="472548"/>
            <a:ext cx="55736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24596" name="AutoShape 22">
            <a:extLst>
              <a:ext uri="{FF2B5EF4-FFF2-40B4-BE49-F238E27FC236}">
                <a16:creationId xmlns:a16="http://schemas.microsoft.com/office/drawing/2014/main" id="{51F38A53-1758-4231-AF3D-791729765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3333" y="340780"/>
            <a:ext cx="2483905" cy="545247"/>
          </a:xfrm>
          <a:prstGeom prst="roundRect">
            <a:avLst>
              <a:gd name="adj" fmla="val 24481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4597" name="Rectangle 23">
            <a:extLst>
              <a:ext uri="{FF2B5EF4-FFF2-40B4-BE49-F238E27FC236}">
                <a16:creationId xmlns:a16="http://schemas.microsoft.com/office/drawing/2014/main" id="{9C0E2D3A-5F04-472F-AA87-A8529D44F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634" y="375615"/>
            <a:ext cx="2592954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ECOGRAFIA</a:t>
            </a:r>
          </a:p>
        </p:txBody>
      </p:sp>
      <p:sp>
        <p:nvSpPr>
          <p:cNvPr id="24598" name="Rectangle 24">
            <a:extLst>
              <a:ext uri="{FF2B5EF4-FFF2-40B4-BE49-F238E27FC236}">
                <a16:creationId xmlns:a16="http://schemas.microsoft.com/office/drawing/2014/main" id="{66CCC6F6-2A0E-4817-92B8-AF31A1CAC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822" y="6458152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3</a:t>
            </a:r>
          </a:p>
        </p:txBody>
      </p:sp>
      <p:grpSp>
        <p:nvGrpSpPr>
          <p:cNvPr id="24599" name="Group 27">
            <a:extLst>
              <a:ext uri="{FF2B5EF4-FFF2-40B4-BE49-F238E27FC236}">
                <a16:creationId xmlns:a16="http://schemas.microsoft.com/office/drawing/2014/main" id="{2FEAADDF-2DB3-4151-ABFE-12E39EFB5896}"/>
              </a:ext>
            </a:extLst>
          </p:cNvPr>
          <p:cNvGrpSpPr>
            <a:grpSpLocks/>
          </p:cNvGrpSpPr>
          <p:nvPr/>
        </p:nvGrpSpPr>
        <p:grpSpPr bwMode="auto">
          <a:xfrm>
            <a:off x="9712807" y="763346"/>
            <a:ext cx="617947" cy="484664"/>
            <a:chOff x="5392" y="504"/>
            <a:chExt cx="408" cy="320"/>
          </a:xfrm>
        </p:grpSpPr>
        <p:sp>
          <p:nvSpPr>
            <p:cNvPr id="24626" name="Oval 25">
              <a:extLst>
                <a:ext uri="{FF2B5EF4-FFF2-40B4-BE49-F238E27FC236}">
                  <a16:creationId xmlns:a16="http://schemas.microsoft.com/office/drawing/2014/main" id="{3F5106E6-5A98-4199-B9A6-FF7FBF21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" y="520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55CD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4627" name="Rectangle 26">
              <a:extLst>
                <a:ext uri="{FF2B5EF4-FFF2-40B4-BE49-F238E27FC236}">
                  <a16:creationId xmlns:a16="http://schemas.microsoft.com/office/drawing/2014/main" id="{F9CEDB80-4710-4798-9816-59917D97D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6" y="504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4600" name="Rectangle 28">
            <a:extLst>
              <a:ext uri="{FF2B5EF4-FFF2-40B4-BE49-F238E27FC236}">
                <a16:creationId xmlns:a16="http://schemas.microsoft.com/office/drawing/2014/main" id="{BE23D14B-B28F-42FD-9797-661F67C28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4601" name="Rectangle 29">
            <a:extLst>
              <a:ext uri="{FF2B5EF4-FFF2-40B4-BE49-F238E27FC236}">
                <a16:creationId xmlns:a16="http://schemas.microsoft.com/office/drawing/2014/main" id="{9A5B3D4F-E6AC-40BF-9290-B15F0D870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4602" name="Rectangle 30">
            <a:extLst>
              <a:ext uri="{FF2B5EF4-FFF2-40B4-BE49-F238E27FC236}">
                <a16:creationId xmlns:a16="http://schemas.microsoft.com/office/drawing/2014/main" id="{46C56715-4B97-4B83-8631-78B67963D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2592" y="5694806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4603" name="Rectangle 31">
            <a:extLst>
              <a:ext uri="{FF2B5EF4-FFF2-40B4-BE49-F238E27FC236}">
                <a16:creationId xmlns:a16="http://schemas.microsoft.com/office/drawing/2014/main" id="{39825F04-002C-4D6C-B23C-E9FE1B91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246" y="3877314"/>
            <a:ext cx="2156756" cy="50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053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2</a:t>
            </a:r>
            <a:r>
              <a:rPr lang="en-GB" altLang="it-IT" sz="2862" b="1">
                <a:solidFill>
                  <a:srgbClr val="000000"/>
                </a:solidFill>
                <a:latin typeface="GenMath" charset="0"/>
              </a:rPr>
              <a:t>L</a:t>
            </a:r>
            <a:r>
              <a:rPr lang="en-GB" altLang="it-IT" sz="3435" b="1" baseline="-25000">
                <a:solidFill>
                  <a:srgbClr val="000000"/>
                </a:solidFill>
              </a:rPr>
              <a:t>1</a:t>
            </a:r>
            <a:r>
              <a:rPr lang="en-GB" altLang="it-IT" sz="2862" b="1">
                <a:solidFill>
                  <a:srgbClr val="000000"/>
                </a:solidFill>
                <a:latin typeface="GenMath" charset="0"/>
              </a:rPr>
              <a:t>  </a:t>
            </a:r>
            <a:r>
              <a:rPr lang="en-GB" altLang="it-IT" sz="2862" b="1">
                <a:solidFill>
                  <a:srgbClr val="000000"/>
                </a:solidFill>
              </a:rPr>
              <a:t>=  v t</a:t>
            </a:r>
            <a:r>
              <a:rPr lang="en-GB" altLang="it-IT" sz="3435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4604" name="Rectangle 32">
            <a:extLst>
              <a:ext uri="{FF2B5EF4-FFF2-40B4-BE49-F238E27FC236}">
                <a16:creationId xmlns:a16="http://schemas.microsoft.com/office/drawing/2014/main" id="{E69CC7BD-9AED-4459-AEFA-38815CC9A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362" y="4398328"/>
            <a:ext cx="2156756" cy="50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053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2</a:t>
            </a:r>
            <a:r>
              <a:rPr lang="en-GB" altLang="it-IT" sz="2862" b="1">
                <a:solidFill>
                  <a:srgbClr val="000000"/>
                </a:solidFill>
                <a:latin typeface="GenMath" charset="0"/>
              </a:rPr>
              <a:t>L</a:t>
            </a:r>
            <a:r>
              <a:rPr lang="en-GB" altLang="it-IT" sz="3435" b="1" baseline="-25000">
                <a:solidFill>
                  <a:srgbClr val="000000"/>
                </a:solidFill>
              </a:rPr>
              <a:t>2</a:t>
            </a:r>
            <a:r>
              <a:rPr lang="en-GB" altLang="it-IT" sz="2862" b="1">
                <a:solidFill>
                  <a:srgbClr val="000000"/>
                </a:solidFill>
                <a:latin typeface="GenMath" charset="0"/>
              </a:rPr>
              <a:t>  </a:t>
            </a:r>
            <a:r>
              <a:rPr lang="en-GB" altLang="it-IT" sz="2862" b="1">
                <a:solidFill>
                  <a:srgbClr val="000000"/>
                </a:solidFill>
              </a:rPr>
              <a:t>=  v t</a:t>
            </a:r>
            <a:r>
              <a:rPr lang="en-GB" altLang="it-IT" sz="3435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4605" name="Rectangle 33">
            <a:extLst>
              <a:ext uri="{FF2B5EF4-FFF2-40B4-BE49-F238E27FC236}">
                <a16:creationId xmlns:a16="http://schemas.microsoft.com/office/drawing/2014/main" id="{8D0F280D-D2B8-4C5C-9F5C-BF18B1FC8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094" y="4495262"/>
            <a:ext cx="521014" cy="46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4606" name="Rectangle 34">
            <a:extLst>
              <a:ext uri="{FF2B5EF4-FFF2-40B4-BE49-F238E27FC236}">
                <a16:creationId xmlns:a16="http://schemas.microsoft.com/office/drawing/2014/main" id="{73B80FB2-4C95-4941-AF08-469354D9E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976" y="3345699"/>
            <a:ext cx="6215820" cy="52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576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v =</a:t>
            </a:r>
            <a:r>
              <a:rPr lang="en-GB" altLang="it-IT" sz="2862">
                <a:solidFill>
                  <a:srgbClr val="000000"/>
                </a:solidFill>
              </a:rPr>
              <a:t> </a:t>
            </a:r>
            <a:r>
              <a:rPr lang="en-GB" altLang="it-IT" sz="2862">
                <a:solidFill>
                  <a:srgbClr val="0000FF"/>
                </a:solidFill>
              </a:rPr>
              <a:t>velocità di propagazione  dell’ultrasuono</a:t>
            </a:r>
          </a:p>
        </p:txBody>
      </p:sp>
      <p:sp>
        <p:nvSpPr>
          <p:cNvPr id="24607" name="Rectangle 35">
            <a:extLst>
              <a:ext uri="{FF2B5EF4-FFF2-40B4-BE49-F238E27FC236}">
                <a16:creationId xmlns:a16="http://schemas.microsoft.com/office/drawing/2014/main" id="{0FCF7495-FA75-4446-8D0B-E66E8D88D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209" y="4072695"/>
            <a:ext cx="2883753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053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GB" altLang="it-IT" sz="2862" b="1">
                <a:solidFill>
                  <a:srgbClr val="000000"/>
                </a:solidFill>
              </a:rPr>
              <a:t> = </a:t>
            </a:r>
            <a:r>
              <a:rPr lang="en-GB" altLang="it-IT" sz="2862" b="1">
                <a:solidFill>
                  <a:srgbClr val="000000"/>
                </a:solidFill>
                <a:latin typeface="GenMath" charset="0"/>
              </a:rPr>
              <a:t>L</a:t>
            </a:r>
            <a:r>
              <a:rPr lang="en-GB" altLang="it-IT" sz="3435" b="1" baseline="-25000">
                <a:solidFill>
                  <a:srgbClr val="000000"/>
                </a:solidFill>
              </a:rPr>
              <a:t>2</a:t>
            </a:r>
            <a:r>
              <a:rPr lang="en-GB" altLang="it-IT" sz="2862" b="1">
                <a:solidFill>
                  <a:srgbClr val="000000"/>
                </a:solidFill>
              </a:rPr>
              <a:t>   –  </a:t>
            </a:r>
            <a:r>
              <a:rPr lang="en-GB" altLang="it-IT" sz="2862" b="1">
                <a:solidFill>
                  <a:srgbClr val="000000"/>
                </a:solidFill>
                <a:latin typeface="GenMath" charset="0"/>
              </a:rPr>
              <a:t>L</a:t>
            </a:r>
            <a:r>
              <a:rPr lang="en-GB" altLang="it-IT" sz="3435" b="1" baseline="-25000">
                <a:solidFill>
                  <a:srgbClr val="000000"/>
                </a:solidFill>
              </a:rPr>
              <a:t>1</a:t>
            </a:r>
            <a:r>
              <a:rPr lang="en-GB" altLang="it-IT" sz="2862" b="1">
                <a:solidFill>
                  <a:srgbClr val="000000"/>
                </a:solidFill>
                <a:latin typeface="GenMath" charset="0"/>
              </a:rPr>
              <a:t> </a:t>
            </a:r>
            <a:r>
              <a:rPr lang="en-GB" altLang="it-IT" sz="2862" b="1">
                <a:solidFill>
                  <a:srgbClr val="000000"/>
                </a:solidFill>
              </a:rPr>
              <a:t>  =</a:t>
            </a:r>
          </a:p>
        </p:txBody>
      </p:sp>
      <p:sp>
        <p:nvSpPr>
          <p:cNvPr id="24608" name="Line 36">
            <a:extLst>
              <a:ext uri="{FF2B5EF4-FFF2-40B4-BE49-F238E27FC236}">
                <a16:creationId xmlns:a16="http://schemas.microsoft.com/office/drawing/2014/main" id="{4AECB5C9-63A2-4CFE-AA5B-E07A212BE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6115" y="4337746"/>
            <a:ext cx="1417643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4609" name="Rectangle 37">
            <a:extLst>
              <a:ext uri="{FF2B5EF4-FFF2-40B4-BE49-F238E27FC236}">
                <a16:creationId xmlns:a16="http://schemas.microsoft.com/office/drawing/2014/main" id="{B47FE467-BCC4-4C02-978E-6EB4633E4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815" y="3804615"/>
            <a:ext cx="1975007" cy="5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053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v</a:t>
            </a:r>
            <a:r>
              <a:rPr lang="en-GB" altLang="it-IT" sz="2290">
                <a:solidFill>
                  <a:srgbClr val="000000"/>
                </a:solidFill>
              </a:rPr>
              <a:t> (</a:t>
            </a:r>
            <a:r>
              <a:rPr lang="en-GB" altLang="it-IT" sz="2862" b="1">
                <a:solidFill>
                  <a:srgbClr val="000000"/>
                </a:solidFill>
              </a:rPr>
              <a:t>t</a:t>
            </a:r>
            <a:r>
              <a:rPr lang="en-GB" altLang="it-IT" sz="3435" b="1" baseline="-25000">
                <a:solidFill>
                  <a:srgbClr val="000000"/>
                </a:solidFill>
              </a:rPr>
              <a:t>2</a:t>
            </a:r>
            <a:r>
              <a:rPr lang="en-GB" altLang="it-IT" sz="2862" b="1">
                <a:solidFill>
                  <a:srgbClr val="000000"/>
                </a:solidFill>
              </a:rPr>
              <a:t>  –  t</a:t>
            </a:r>
            <a:r>
              <a:rPr lang="en-GB" altLang="it-IT" sz="3435" b="1" baseline="-25000">
                <a:solidFill>
                  <a:srgbClr val="000000"/>
                </a:solidFill>
              </a:rPr>
              <a:t>1)</a:t>
            </a:r>
          </a:p>
        </p:txBody>
      </p:sp>
      <p:sp>
        <p:nvSpPr>
          <p:cNvPr id="24610" name="Rectangle 38">
            <a:extLst>
              <a:ext uri="{FF2B5EF4-FFF2-40B4-BE49-F238E27FC236}">
                <a16:creationId xmlns:a16="http://schemas.microsoft.com/office/drawing/2014/main" id="{A53974B8-0C00-43F7-8DF7-EE01BDC23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2313" y="4337745"/>
            <a:ext cx="799696" cy="47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576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2</a:t>
            </a:r>
          </a:p>
        </p:txBody>
      </p:sp>
      <p:grpSp>
        <p:nvGrpSpPr>
          <p:cNvPr id="24611" name="Group 41">
            <a:extLst>
              <a:ext uri="{FF2B5EF4-FFF2-40B4-BE49-F238E27FC236}">
                <a16:creationId xmlns:a16="http://schemas.microsoft.com/office/drawing/2014/main" id="{D1A096A1-2DF7-42AC-90C1-19E1A4D90989}"/>
              </a:ext>
            </a:extLst>
          </p:cNvPr>
          <p:cNvGrpSpPr>
            <a:grpSpLocks/>
          </p:cNvGrpSpPr>
          <p:nvPr/>
        </p:nvGrpSpPr>
        <p:grpSpPr bwMode="auto">
          <a:xfrm>
            <a:off x="4096759" y="4022714"/>
            <a:ext cx="589171" cy="522529"/>
            <a:chOff x="1684" y="2656"/>
            <a:chExt cx="389" cy="345"/>
          </a:xfrm>
        </p:grpSpPr>
        <p:sp>
          <p:nvSpPr>
            <p:cNvPr id="24624" name="Freeform 39">
              <a:extLst>
                <a:ext uri="{FF2B5EF4-FFF2-40B4-BE49-F238E27FC236}">
                  <a16:creationId xmlns:a16="http://schemas.microsoft.com/office/drawing/2014/main" id="{2549C442-0381-4CCF-9BE7-11E75F1B8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" y="2656"/>
              <a:ext cx="129" cy="345"/>
            </a:xfrm>
            <a:custGeom>
              <a:avLst/>
              <a:gdLst>
                <a:gd name="T0" fmla="*/ 0 w 129"/>
                <a:gd name="T1" fmla="*/ 320 h 345"/>
                <a:gd name="T2" fmla="*/ 0 w 129"/>
                <a:gd name="T3" fmla="*/ 0 h 345"/>
                <a:gd name="T4" fmla="*/ 128 w 129"/>
                <a:gd name="T5" fmla="*/ 168 h 345"/>
                <a:gd name="T6" fmla="*/ 0 w 129"/>
                <a:gd name="T7" fmla="*/ 344 h 3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345"/>
                <a:gd name="T14" fmla="*/ 129 w 129"/>
                <a:gd name="T15" fmla="*/ 345 h 3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345">
                  <a:moveTo>
                    <a:pt x="0" y="320"/>
                  </a:moveTo>
                  <a:lnTo>
                    <a:pt x="0" y="0"/>
                  </a:lnTo>
                  <a:lnTo>
                    <a:pt x="128" y="168"/>
                  </a:lnTo>
                  <a:lnTo>
                    <a:pt x="0" y="344"/>
                  </a:lnTo>
                </a:path>
              </a:pathLst>
            </a:custGeom>
            <a:pattFill prst="pct50">
              <a:fgClr>
                <a:srgbClr val="FF0000"/>
              </a:fgClr>
              <a:bgClr>
                <a:srgbClr val="FFFFFF"/>
              </a:bgClr>
            </a:patt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25" name="Rectangle 40">
              <a:extLst>
                <a:ext uri="{FF2B5EF4-FFF2-40B4-BE49-F238E27FC236}">
                  <a16:creationId xmlns:a16="http://schemas.microsoft.com/office/drawing/2014/main" id="{FB8713A5-D153-4BA1-B7B8-E0244742B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" y="2764"/>
              <a:ext cx="280" cy="136"/>
            </a:xfrm>
            <a:prstGeom prst="rect">
              <a:avLst/>
            </a:prstGeom>
            <a:pattFill prst="pct50">
              <a:fgClr>
                <a:srgbClr val="FF0000"/>
              </a:fgClr>
              <a:bgClr>
                <a:srgbClr val="FFFFFF"/>
              </a:bgClr>
            </a:patt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</p:grpSp>
      <p:sp>
        <p:nvSpPr>
          <p:cNvPr id="24612" name="Oval 42">
            <a:extLst>
              <a:ext uri="{FF2B5EF4-FFF2-40B4-BE49-F238E27FC236}">
                <a16:creationId xmlns:a16="http://schemas.microsoft.com/office/drawing/2014/main" id="{44FDFD3F-6023-4160-84D7-60D402DCD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770" y="4210521"/>
            <a:ext cx="157516" cy="14539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4613" name="Rectangle 43">
            <a:extLst>
              <a:ext uri="{FF2B5EF4-FFF2-40B4-BE49-F238E27FC236}">
                <a16:creationId xmlns:a16="http://schemas.microsoft.com/office/drawing/2014/main" id="{0E774C97-1910-48A9-93E4-F0E2999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486" y="5367657"/>
            <a:ext cx="2229456" cy="47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576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misura 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GB" altLang="it-IT" sz="2862" b="1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4614" name="Rectangle 44">
            <a:extLst>
              <a:ext uri="{FF2B5EF4-FFF2-40B4-BE49-F238E27FC236}">
                <a16:creationId xmlns:a16="http://schemas.microsoft.com/office/drawing/2014/main" id="{458DB335-57B6-4F85-8883-650FA0259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394" y="5343424"/>
            <a:ext cx="5101092" cy="47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576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distanza </a:t>
            </a: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GB" altLang="it-IT" sz="2862" b="1">
                <a:solidFill>
                  <a:srgbClr val="000000"/>
                </a:solidFill>
              </a:rPr>
              <a:t> fra le interfacce</a:t>
            </a:r>
          </a:p>
        </p:txBody>
      </p:sp>
      <p:grpSp>
        <p:nvGrpSpPr>
          <p:cNvPr id="24615" name="Group 47">
            <a:extLst>
              <a:ext uri="{FF2B5EF4-FFF2-40B4-BE49-F238E27FC236}">
                <a16:creationId xmlns:a16="http://schemas.microsoft.com/office/drawing/2014/main" id="{712C3D76-B72D-4576-9466-78D540230DA7}"/>
              </a:ext>
            </a:extLst>
          </p:cNvPr>
          <p:cNvGrpSpPr>
            <a:grpSpLocks/>
          </p:cNvGrpSpPr>
          <p:nvPr/>
        </p:nvGrpSpPr>
        <p:grpSpPr bwMode="auto">
          <a:xfrm>
            <a:off x="8610196" y="4743652"/>
            <a:ext cx="510413" cy="589171"/>
            <a:chOff x="4664" y="3132"/>
            <a:chExt cx="337" cy="389"/>
          </a:xfrm>
        </p:grpSpPr>
        <p:sp>
          <p:nvSpPr>
            <p:cNvPr id="24622" name="Freeform 45">
              <a:extLst>
                <a:ext uri="{FF2B5EF4-FFF2-40B4-BE49-F238E27FC236}">
                  <a16:creationId xmlns:a16="http://schemas.microsoft.com/office/drawing/2014/main" id="{199C5801-2629-4451-9B52-8C4531540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" y="3392"/>
              <a:ext cx="337" cy="129"/>
            </a:xfrm>
            <a:custGeom>
              <a:avLst/>
              <a:gdLst>
                <a:gd name="T0" fmla="*/ 312 w 337"/>
                <a:gd name="T1" fmla="*/ 0 h 129"/>
                <a:gd name="T2" fmla="*/ 0 w 337"/>
                <a:gd name="T3" fmla="*/ 0 h 129"/>
                <a:gd name="T4" fmla="*/ 160 w 337"/>
                <a:gd name="T5" fmla="*/ 128 h 129"/>
                <a:gd name="T6" fmla="*/ 336 w 337"/>
                <a:gd name="T7" fmla="*/ 0 h 1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7"/>
                <a:gd name="T13" fmla="*/ 0 h 129"/>
                <a:gd name="T14" fmla="*/ 337 w 337"/>
                <a:gd name="T15" fmla="*/ 129 h 1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7" h="129">
                  <a:moveTo>
                    <a:pt x="312" y="0"/>
                  </a:moveTo>
                  <a:lnTo>
                    <a:pt x="0" y="0"/>
                  </a:lnTo>
                  <a:lnTo>
                    <a:pt x="160" y="128"/>
                  </a:lnTo>
                  <a:lnTo>
                    <a:pt x="336" y="0"/>
                  </a:lnTo>
                </a:path>
              </a:pathLst>
            </a:custGeom>
            <a:pattFill prst="pct50">
              <a:fgClr>
                <a:srgbClr val="FF0000"/>
              </a:fgClr>
              <a:bgClr>
                <a:srgbClr val="FFFFFF"/>
              </a:bgClr>
            </a:patt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23" name="Rectangle 46">
              <a:extLst>
                <a:ext uri="{FF2B5EF4-FFF2-40B4-BE49-F238E27FC236}">
                  <a16:creationId xmlns:a16="http://schemas.microsoft.com/office/drawing/2014/main" id="{4875B6E3-DFC5-47E7-A594-2107BF015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" y="3132"/>
              <a:ext cx="136" cy="280"/>
            </a:xfrm>
            <a:prstGeom prst="rect">
              <a:avLst/>
            </a:prstGeom>
            <a:pattFill prst="pct50">
              <a:fgClr>
                <a:srgbClr val="FF0000"/>
              </a:fgClr>
              <a:bgClr>
                <a:srgbClr val="FFFFFF"/>
              </a:bgClr>
            </a:patt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</p:grpSp>
      <p:grpSp>
        <p:nvGrpSpPr>
          <p:cNvPr id="24616" name="Group 50">
            <a:extLst>
              <a:ext uri="{FF2B5EF4-FFF2-40B4-BE49-F238E27FC236}">
                <a16:creationId xmlns:a16="http://schemas.microsoft.com/office/drawing/2014/main" id="{D1C00E5B-0F28-4DD0-9572-DAEC2062A0C0}"/>
              </a:ext>
            </a:extLst>
          </p:cNvPr>
          <p:cNvGrpSpPr>
            <a:grpSpLocks/>
          </p:cNvGrpSpPr>
          <p:nvPr/>
        </p:nvGrpSpPr>
        <p:grpSpPr bwMode="auto">
          <a:xfrm>
            <a:off x="6744239" y="5294957"/>
            <a:ext cx="599772" cy="510413"/>
            <a:chOff x="3432" y="3496"/>
            <a:chExt cx="396" cy="337"/>
          </a:xfrm>
        </p:grpSpPr>
        <p:sp>
          <p:nvSpPr>
            <p:cNvPr id="24620" name="Freeform 48">
              <a:extLst>
                <a:ext uri="{FF2B5EF4-FFF2-40B4-BE49-F238E27FC236}">
                  <a16:creationId xmlns:a16="http://schemas.microsoft.com/office/drawing/2014/main" id="{3DE09470-DCC0-4D14-B028-A873FDF3C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3496"/>
              <a:ext cx="129" cy="337"/>
            </a:xfrm>
            <a:custGeom>
              <a:avLst/>
              <a:gdLst>
                <a:gd name="T0" fmla="*/ 128 w 129"/>
                <a:gd name="T1" fmla="*/ 24 h 337"/>
                <a:gd name="T2" fmla="*/ 128 w 129"/>
                <a:gd name="T3" fmla="*/ 336 h 337"/>
                <a:gd name="T4" fmla="*/ 0 w 129"/>
                <a:gd name="T5" fmla="*/ 176 h 337"/>
                <a:gd name="T6" fmla="*/ 128 w 129"/>
                <a:gd name="T7" fmla="*/ 0 h 3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337"/>
                <a:gd name="T14" fmla="*/ 129 w 129"/>
                <a:gd name="T15" fmla="*/ 337 h 3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337">
                  <a:moveTo>
                    <a:pt x="128" y="24"/>
                  </a:moveTo>
                  <a:lnTo>
                    <a:pt x="128" y="336"/>
                  </a:lnTo>
                  <a:lnTo>
                    <a:pt x="0" y="176"/>
                  </a:lnTo>
                  <a:lnTo>
                    <a:pt x="128" y="0"/>
                  </a:lnTo>
                </a:path>
              </a:pathLst>
            </a:custGeom>
            <a:pattFill prst="pct50">
              <a:fgClr>
                <a:srgbClr val="FF0000"/>
              </a:fgClr>
              <a:bgClr>
                <a:srgbClr val="FFFFFF"/>
              </a:bgClr>
            </a:patt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4621" name="Rectangle 49">
              <a:extLst>
                <a:ext uri="{FF2B5EF4-FFF2-40B4-BE49-F238E27FC236}">
                  <a16:creationId xmlns:a16="http://schemas.microsoft.com/office/drawing/2014/main" id="{257B9CBE-A4D1-49CE-B3EE-1D961D46B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8" y="3604"/>
              <a:ext cx="280" cy="136"/>
            </a:xfrm>
            <a:prstGeom prst="rect">
              <a:avLst/>
            </a:prstGeom>
            <a:pattFill prst="pct50">
              <a:fgClr>
                <a:srgbClr val="FF0000"/>
              </a:fgClr>
              <a:bgClr>
                <a:srgbClr val="FFFFFF"/>
              </a:bgClr>
            </a:patt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</p:grpSp>
      <p:sp>
        <p:nvSpPr>
          <p:cNvPr id="24617" name="Rectangle 51">
            <a:extLst>
              <a:ext uri="{FF2B5EF4-FFF2-40B4-BE49-F238E27FC236}">
                <a16:creationId xmlns:a16="http://schemas.microsoft.com/office/drawing/2014/main" id="{17914E2D-E868-474C-81BF-1B6714217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4376" y="6009837"/>
            <a:ext cx="4604311" cy="47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576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costruzione dell’immagine</a:t>
            </a:r>
          </a:p>
        </p:txBody>
      </p:sp>
      <p:sp>
        <p:nvSpPr>
          <p:cNvPr id="24618" name="Freeform 52">
            <a:extLst>
              <a:ext uri="{FF2B5EF4-FFF2-40B4-BE49-F238E27FC236}">
                <a16:creationId xmlns:a16="http://schemas.microsoft.com/office/drawing/2014/main" id="{F349158C-004C-40DF-9D4A-E1C5596A3603}"/>
              </a:ext>
            </a:extLst>
          </p:cNvPr>
          <p:cNvSpPr>
            <a:spLocks/>
          </p:cNvSpPr>
          <p:nvPr/>
        </p:nvSpPr>
        <p:spPr bwMode="auto">
          <a:xfrm>
            <a:off x="3436405" y="5731155"/>
            <a:ext cx="1479741" cy="255964"/>
          </a:xfrm>
          <a:custGeom>
            <a:avLst/>
            <a:gdLst>
              <a:gd name="T0" fmla="*/ 2147483647 w 977"/>
              <a:gd name="T1" fmla="*/ 0 h 169"/>
              <a:gd name="T2" fmla="*/ 2147483647 w 977"/>
              <a:gd name="T3" fmla="*/ 2147483647 h 169"/>
              <a:gd name="T4" fmla="*/ 2147483647 w 977"/>
              <a:gd name="T5" fmla="*/ 0 h 169"/>
              <a:gd name="T6" fmla="*/ 0 w 977"/>
              <a:gd name="T7" fmla="*/ 0 h 169"/>
              <a:gd name="T8" fmla="*/ 0 60000 65536"/>
              <a:gd name="T9" fmla="*/ 0 60000 65536"/>
              <a:gd name="T10" fmla="*/ 0 60000 65536"/>
              <a:gd name="T11" fmla="*/ 0 60000 65536"/>
              <a:gd name="T12" fmla="*/ 0 w 977"/>
              <a:gd name="T13" fmla="*/ 0 h 169"/>
              <a:gd name="T14" fmla="*/ 977 w 977"/>
              <a:gd name="T15" fmla="*/ 169 h 1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77" h="169">
                <a:moveTo>
                  <a:pt x="8" y="0"/>
                </a:moveTo>
                <a:lnTo>
                  <a:pt x="480" y="168"/>
                </a:lnTo>
                <a:lnTo>
                  <a:pt x="976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12700" cap="rnd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 sz="1717"/>
          </a:p>
        </p:txBody>
      </p:sp>
      <p:sp>
        <p:nvSpPr>
          <p:cNvPr id="24619" name="Oval 53">
            <a:extLst>
              <a:ext uri="{FF2B5EF4-FFF2-40B4-BE49-F238E27FC236}">
                <a16:creationId xmlns:a16="http://schemas.microsoft.com/office/drawing/2014/main" id="{DF0B2A5F-4AB0-4782-9733-6EBBE3081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404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114F521-89F8-49F9-AC00-192909ADB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28" y="146914"/>
            <a:ext cx="8748191" cy="6494502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5603" name="Rectangle 4">
            <a:extLst>
              <a:ext uri="{FF2B5EF4-FFF2-40B4-BE49-F238E27FC236}">
                <a16:creationId xmlns:a16="http://schemas.microsoft.com/office/drawing/2014/main" id="{1032B516-BE8C-421C-8F67-D3614297B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412" y="6494502"/>
            <a:ext cx="1817491" cy="315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27"/>
              </a:lnSpc>
              <a:spcBef>
                <a:spcPct val="0"/>
              </a:spcBef>
              <a:buSzTx/>
              <a:buNone/>
            </a:pPr>
            <a:r>
              <a:rPr lang="en-GB" altLang="it-IT" sz="1336" b="1" i="1">
                <a:solidFill>
                  <a:srgbClr val="000000"/>
                </a:solidFill>
              </a:rPr>
              <a:t>ECOGRAFIA   A</a:t>
            </a:r>
          </a:p>
        </p:txBody>
      </p:sp>
      <p:sp>
        <p:nvSpPr>
          <p:cNvPr id="25604" name="AutoShape 6">
            <a:extLst>
              <a:ext uri="{FF2B5EF4-FFF2-40B4-BE49-F238E27FC236}">
                <a16:creationId xmlns:a16="http://schemas.microsoft.com/office/drawing/2014/main" id="{31C72D30-39B0-4CCD-91CA-E121A8269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556" y="352897"/>
            <a:ext cx="6240053" cy="545247"/>
          </a:xfrm>
          <a:prstGeom prst="roundRect">
            <a:avLst>
              <a:gd name="adj" fmla="val 24481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5605" name="Rectangle 7">
            <a:extLst>
              <a:ext uri="{FF2B5EF4-FFF2-40B4-BE49-F238E27FC236}">
                <a16:creationId xmlns:a16="http://schemas.microsoft.com/office/drawing/2014/main" id="{276FB0E9-E7C3-41B1-8711-76087B54C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5606" y="387732"/>
            <a:ext cx="7330548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FENOMENI  DI  ATTENUAZIONE</a:t>
            </a:r>
          </a:p>
        </p:txBody>
      </p:sp>
      <p:sp>
        <p:nvSpPr>
          <p:cNvPr id="25606" name="Rectangle 8">
            <a:extLst>
              <a:ext uri="{FF2B5EF4-FFF2-40B4-BE49-F238E27FC236}">
                <a16:creationId xmlns:a16="http://schemas.microsoft.com/office/drawing/2014/main" id="{7F30C385-BA95-4160-B47A-57BCE08D1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822" y="6458152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607" name="Rectangle 9">
            <a:extLst>
              <a:ext uri="{FF2B5EF4-FFF2-40B4-BE49-F238E27FC236}">
                <a16:creationId xmlns:a16="http://schemas.microsoft.com/office/drawing/2014/main" id="{F50A52D0-540E-45C0-9ED7-C9B48AAA2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5608" name="Rectangle 10">
            <a:extLst>
              <a:ext uri="{FF2B5EF4-FFF2-40B4-BE49-F238E27FC236}">
                <a16:creationId xmlns:a16="http://schemas.microsoft.com/office/drawing/2014/main" id="{F42CF48D-2B6B-41A1-9CA8-DCA5142D0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5609" name="Rectangle 11">
            <a:extLst>
              <a:ext uri="{FF2B5EF4-FFF2-40B4-BE49-F238E27FC236}">
                <a16:creationId xmlns:a16="http://schemas.microsoft.com/office/drawing/2014/main" id="{CA95FFCC-BFB9-43E0-AF16-84D3DF5A8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0475" y="5694806"/>
            <a:ext cx="1078378" cy="10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grpSp>
        <p:nvGrpSpPr>
          <p:cNvPr id="25610" name="Group 17">
            <a:extLst>
              <a:ext uri="{FF2B5EF4-FFF2-40B4-BE49-F238E27FC236}">
                <a16:creationId xmlns:a16="http://schemas.microsoft.com/office/drawing/2014/main" id="{89A638F3-4F88-4046-B422-A4A37CC27845}"/>
              </a:ext>
            </a:extLst>
          </p:cNvPr>
          <p:cNvGrpSpPr>
            <a:grpSpLocks/>
          </p:cNvGrpSpPr>
          <p:nvPr/>
        </p:nvGrpSpPr>
        <p:grpSpPr bwMode="auto">
          <a:xfrm>
            <a:off x="2491309" y="2156756"/>
            <a:ext cx="212041" cy="199924"/>
            <a:chOff x="624" y="1424"/>
            <a:chExt cx="140" cy="132"/>
          </a:xfrm>
        </p:grpSpPr>
        <p:sp>
          <p:nvSpPr>
            <p:cNvPr id="25652" name="Rectangle 12">
              <a:extLst>
                <a:ext uri="{FF2B5EF4-FFF2-40B4-BE49-F238E27FC236}">
                  <a16:creationId xmlns:a16="http://schemas.microsoft.com/office/drawing/2014/main" id="{745F0390-A87B-482A-807A-54F57D650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" y="1428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53" name="Rectangle 13">
              <a:extLst>
                <a:ext uri="{FF2B5EF4-FFF2-40B4-BE49-F238E27FC236}">
                  <a16:creationId xmlns:a16="http://schemas.microsoft.com/office/drawing/2014/main" id="{37AF0FFB-DAC5-4D1A-BACE-1E3D5BD61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" y="1452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FFFFFF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54" name="Rectangle 14">
              <a:extLst>
                <a:ext uri="{FF2B5EF4-FFF2-40B4-BE49-F238E27FC236}">
                  <a16:creationId xmlns:a16="http://schemas.microsoft.com/office/drawing/2014/main" id="{F0BA1B73-B97A-4F3E-843F-1E865367D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" y="1452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55" name="Freeform 15">
              <a:extLst>
                <a:ext uri="{FF2B5EF4-FFF2-40B4-BE49-F238E27FC236}">
                  <a16:creationId xmlns:a16="http://schemas.microsoft.com/office/drawing/2014/main" id="{C218A4AE-7444-40D7-9AE0-EE0F26966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536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5656" name="Freeform 16">
              <a:extLst>
                <a:ext uri="{FF2B5EF4-FFF2-40B4-BE49-F238E27FC236}">
                  <a16:creationId xmlns:a16="http://schemas.microsoft.com/office/drawing/2014/main" id="{5DC0A574-537D-457E-AB81-38D600029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" y="1424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25611" name="Group 23">
            <a:extLst>
              <a:ext uri="{FF2B5EF4-FFF2-40B4-BE49-F238E27FC236}">
                <a16:creationId xmlns:a16="http://schemas.microsoft.com/office/drawing/2014/main" id="{12F8D964-EEAA-4614-A884-C6AB3EFE3B40}"/>
              </a:ext>
            </a:extLst>
          </p:cNvPr>
          <p:cNvGrpSpPr>
            <a:grpSpLocks/>
          </p:cNvGrpSpPr>
          <p:nvPr/>
        </p:nvGrpSpPr>
        <p:grpSpPr bwMode="auto">
          <a:xfrm>
            <a:off x="2491309" y="1744792"/>
            <a:ext cx="212041" cy="199924"/>
            <a:chOff x="624" y="1152"/>
            <a:chExt cx="140" cy="132"/>
          </a:xfrm>
        </p:grpSpPr>
        <p:sp>
          <p:nvSpPr>
            <p:cNvPr id="25647" name="Rectangle 18">
              <a:extLst>
                <a:ext uri="{FF2B5EF4-FFF2-40B4-BE49-F238E27FC236}">
                  <a16:creationId xmlns:a16="http://schemas.microsoft.com/office/drawing/2014/main" id="{83B3B16C-7E9F-4F46-9D1E-8AE520499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" y="1156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48" name="Rectangle 19">
              <a:extLst>
                <a:ext uri="{FF2B5EF4-FFF2-40B4-BE49-F238E27FC236}">
                  <a16:creationId xmlns:a16="http://schemas.microsoft.com/office/drawing/2014/main" id="{8719C2E7-85DB-4354-8DF5-6535D6275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" y="1180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FFFFFF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49" name="Rectangle 20">
              <a:extLst>
                <a:ext uri="{FF2B5EF4-FFF2-40B4-BE49-F238E27FC236}">
                  <a16:creationId xmlns:a16="http://schemas.microsoft.com/office/drawing/2014/main" id="{B2FDE99B-5630-4883-918A-4DE181D5E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" y="1180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50" name="Freeform 21">
              <a:extLst>
                <a:ext uri="{FF2B5EF4-FFF2-40B4-BE49-F238E27FC236}">
                  <a16:creationId xmlns:a16="http://schemas.microsoft.com/office/drawing/2014/main" id="{2F3C606C-3495-446B-8924-A39DB1C6A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264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5651" name="Freeform 22">
              <a:extLst>
                <a:ext uri="{FF2B5EF4-FFF2-40B4-BE49-F238E27FC236}">
                  <a16:creationId xmlns:a16="http://schemas.microsoft.com/office/drawing/2014/main" id="{9F27CEEE-7889-47D2-8E23-5E2CB35CC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" y="1152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25612" name="Group 29">
            <a:extLst>
              <a:ext uri="{FF2B5EF4-FFF2-40B4-BE49-F238E27FC236}">
                <a16:creationId xmlns:a16="http://schemas.microsoft.com/office/drawing/2014/main" id="{36CD3705-4F7A-4502-B3C2-BA86B55C9D12}"/>
              </a:ext>
            </a:extLst>
          </p:cNvPr>
          <p:cNvGrpSpPr>
            <a:grpSpLocks/>
          </p:cNvGrpSpPr>
          <p:nvPr/>
        </p:nvGrpSpPr>
        <p:grpSpPr bwMode="auto">
          <a:xfrm>
            <a:off x="2491309" y="2568721"/>
            <a:ext cx="212041" cy="199924"/>
            <a:chOff x="624" y="1696"/>
            <a:chExt cx="140" cy="132"/>
          </a:xfrm>
        </p:grpSpPr>
        <p:sp>
          <p:nvSpPr>
            <p:cNvPr id="25642" name="Rectangle 24">
              <a:extLst>
                <a:ext uri="{FF2B5EF4-FFF2-40B4-BE49-F238E27FC236}">
                  <a16:creationId xmlns:a16="http://schemas.microsoft.com/office/drawing/2014/main" id="{E8C4C114-DA79-4E4C-8B9A-42C76FB48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" y="1700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43" name="Rectangle 25">
              <a:extLst>
                <a:ext uri="{FF2B5EF4-FFF2-40B4-BE49-F238E27FC236}">
                  <a16:creationId xmlns:a16="http://schemas.microsoft.com/office/drawing/2014/main" id="{FA44F3B1-E210-4267-998E-1E89A8BE3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" y="1724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FFFFFF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44" name="Rectangle 26">
              <a:extLst>
                <a:ext uri="{FF2B5EF4-FFF2-40B4-BE49-F238E27FC236}">
                  <a16:creationId xmlns:a16="http://schemas.microsoft.com/office/drawing/2014/main" id="{5CEC584E-5626-4B68-9227-525383056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" y="1724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45" name="Freeform 27">
              <a:extLst>
                <a:ext uri="{FF2B5EF4-FFF2-40B4-BE49-F238E27FC236}">
                  <a16:creationId xmlns:a16="http://schemas.microsoft.com/office/drawing/2014/main" id="{4513BBC8-9345-4F08-BA33-CB647F9E0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1808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5646" name="Freeform 28">
              <a:extLst>
                <a:ext uri="{FF2B5EF4-FFF2-40B4-BE49-F238E27FC236}">
                  <a16:creationId xmlns:a16="http://schemas.microsoft.com/office/drawing/2014/main" id="{2FF7B4CC-6D7C-4F9F-85EA-DAB8948FB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" y="169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25613" name="Group 35">
            <a:extLst>
              <a:ext uri="{FF2B5EF4-FFF2-40B4-BE49-F238E27FC236}">
                <a16:creationId xmlns:a16="http://schemas.microsoft.com/office/drawing/2014/main" id="{7F8A1621-B56E-4CDA-A146-ACD5CCEB1286}"/>
              </a:ext>
            </a:extLst>
          </p:cNvPr>
          <p:cNvGrpSpPr>
            <a:grpSpLocks/>
          </p:cNvGrpSpPr>
          <p:nvPr/>
        </p:nvGrpSpPr>
        <p:grpSpPr bwMode="auto">
          <a:xfrm>
            <a:off x="2491309" y="3017035"/>
            <a:ext cx="212041" cy="199924"/>
            <a:chOff x="624" y="1992"/>
            <a:chExt cx="140" cy="132"/>
          </a:xfrm>
        </p:grpSpPr>
        <p:sp>
          <p:nvSpPr>
            <p:cNvPr id="25637" name="Rectangle 30">
              <a:extLst>
                <a:ext uri="{FF2B5EF4-FFF2-40B4-BE49-F238E27FC236}">
                  <a16:creationId xmlns:a16="http://schemas.microsoft.com/office/drawing/2014/main" id="{97A0BA2A-6826-450A-90A7-A7A01F73B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" y="1996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38" name="Rectangle 31">
              <a:extLst>
                <a:ext uri="{FF2B5EF4-FFF2-40B4-BE49-F238E27FC236}">
                  <a16:creationId xmlns:a16="http://schemas.microsoft.com/office/drawing/2014/main" id="{1AA62B8D-2D79-4B76-93F8-FCE163A19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" y="2020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FFFFFF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39" name="Rectangle 32">
              <a:extLst>
                <a:ext uri="{FF2B5EF4-FFF2-40B4-BE49-F238E27FC236}">
                  <a16:creationId xmlns:a16="http://schemas.microsoft.com/office/drawing/2014/main" id="{05411F59-2AF9-48B3-ADCA-CC5B3AAFD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" y="2020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>
                <a:solidFill>
                  <a:srgbClr val="000000"/>
                </a:solidFill>
              </a:endParaRPr>
            </a:p>
          </p:txBody>
        </p:sp>
        <p:sp>
          <p:nvSpPr>
            <p:cNvPr id="25640" name="Freeform 33">
              <a:extLst>
                <a:ext uri="{FF2B5EF4-FFF2-40B4-BE49-F238E27FC236}">
                  <a16:creationId xmlns:a16="http://schemas.microsoft.com/office/drawing/2014/main" id="{C07525E8-1E60-40FE-8D95-AA54384C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2104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5641" name="Freeform 34">
              <a:extLst>
                <a:ext uri="{FF2B5EF4-FFF2-40B4-BE49-F238E27FC236}">
                  <a16:creationId xmlns:a16="http://schemas.microsoft.com/office/drawing/2014/main" id="{6CAA55F0-B82F-4D62-9FFD-F802EBE1E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" y="1992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25614" name="Rectangle 36">
            <a:extLst>
              <a:ext uri="{FF2B5EF4-FFF2-40B4-BE49-F238E27FC236}">
                <a16:creationId xmlns:a16="http://schemas.microsoft.com/office/drawing/2014/main" id="{0DF08152-2FEE-4389-B0DF-A3C8A681F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1017795"/>
            <a:ext cx="5525173" cy="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intensità  decrescente (-&gt; attenuazione) a causa di:  </a:t>
            </a:r>
          </a:p>
        </p:txBody>
      </p:sp>
      <p:sp>
        <p:nvSpPr>
          <p:cNvPr id="25615" name="Rectangle 37">
            <a:extLst>
              <a:ext uri="{FF2B5EF4-FFF2-40B4-BE49-F238E27FC236}">
                <a16:creationId xmlns:a16="http://schemas.microsoft.com/office/drawing/2014/main" id="{15824223-203D-4285-802B-A0853D3BF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41" y="2011357"/>
            <a:ext cx="4507378" cy="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divergenza  del  fascio</a:t>
            </a:r>
          </a:p>
        </p:txBody>
      </p:sp>
      <p:sp>
        <p:nvSpPr>
          <p:cNvPr id="25616" name="Rectangle 38">
            <a:extLst>
              <a:ext uri="{FF2B5EF4-FFF2-40B4-BE49-F238E27FC236}">
                <a16:creationId xmlns:a16="http://schemas.microsoft.com/office/drawing/2014/main" id="{5F7649A1-45BA-4D07-B8DB-3AFFB71DF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5758" y="1587276"/>
            <a:ext cx="2374855" cy="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assorbimento</a:t>
            </a:r>
          </a:p>
        </p:txBody>
      </p:sp>
      <p:sp>
        <p:nvSpPr>
          <p:cNvPr id="25617" name="Rectangle 39">
            <a:extLst>
              <a:ext uri="{FF2B5EF4-FFF2-40B4-BE49-F238E27FC236}">
                <a16:creationId xmlns:a16="http://schemas.microsoft.com/office/drawing/2014/main" id="{488E5E66-1338-4536-93A6-7E31A018C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991" y="2435438"/>
            <a:ext cx="2980686" cy="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 dirty="0" err="1">
                <a:solidFill>
                  <a:srgbClr val="000000"/>
                </a:solidFill>
              </a:rPr>
              <a:t>Riflessione</a:t>
            </a:r>
            <a:r>
              <a:rPr lang="en-GB" altLang="it-IT" sz="2862" b="1" dirty="0">
                <a:solidFill>
                  <a:srgbClr val="000000"/>
                </a:solidFill>
              </a:rPr>
              <a:t> ad </a:t>
            </a:r>
            <a:r>
              <a:rPr lang="en-GB" altLang="it-IT" sz="2862" b="1" dirty="0" err="1">
                <a:solidFill>
                  <a:srgbClr val="000000"/>
                </a:solidFill>
              </a:rPr>
              <a:t>angolo</a:t>
            </a:r>
            <a:r>
              <a:rPr lang="en-GB" altLang="it-IT" sz="2862" b="1" dirty="0">
                <a:solidFill>
                  <a:srgbClr val="000000"/>
                </a:solidFill>
              </a:rPr>
              <a:t> </a:t>
            </a:r>
            <a:r>
              <a:rPr lang="en-GB" altLang="it-IT" sz="2862" b="1" dirty="0" err="1">
                <a:solidFill>
                  <a:srgbClr val="000000"/>
                </a:solidFill>
              </a:rPr>
              <a:t>diverso</a:t>
            </a:r>
            <a:endParaRPr lang="en-GB" altLang="it-IT" sz="2862" b="1" dirty="0">
              <a:solidFill>
                <a:srgbClr val="000000"/>
              </a:solidFill>
            </a:endParaRPr>
          </a:p>
        </p:txBody>
      </p:sp>
      <p:sp>
        <p:nvSpPr>
          <p:cNvPr id="25618" name="Rectangle 40">
            <a:extLst>
              <a:ext uri="{FF2B5EF4-FFF2-40B4-BE49-F238E27FC236}">
                <a16:creationId xmlns:a16="http://schemas.microsoft.com/office/drawing/2014/main" id="{9C2684C3-5D17-43F9-A349-561247B5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991" y="2859520"/>
            <a:ext cx="3465350" cy="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rifrazione</a:t>
            </a:r>
          </a:p>
        </p:txBody>
      </p:sp>
      <p:sp>
        <p:nvSpPr>
          <p:cNvPr id="25619" name="Rectangle 41">
            <a:extLst>
              <a:ext uri="{FF2B5EF4-FFF2-40B4-BE49-F238E27FC236}">
                <a16:creationId xmlns:a16="http://schemas.microsoft.com/office/drawing/2014/main" id="{94033E8B-53BF-4BA4-BB86-9B7D2D200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161" y="4059064"/>
            <a:ext cx="3029152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6B4414"/>
                </a:solidFill>
              </a:rPr>
              <a:t>unità  di  misura  </a:t>
            </a:r>
          </a:p>
        </p:txBody>
      </p:sp>
      <p:sp>
        <p:nvSpPr>
          <p:cNvPr id="25620" name="Rectangle 42">
            <a:extLst>
              <a:ext uri="{FF2B5EF4-FFF2-40B4-BE49-F238E27FC236}">
                <a16:creationId xmlns:a16="http://schemas.microsoft.com/office/drawing/2014/main" id="{672E8EE5-F7B8-47F6-A5F1-CB60EC582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214" y="4059064"/>
            <a:ext cx="1865958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bel (B)</a:t>
            </a:r>
          </a:p>
        </p:txBody>
      </p:sp>
      <p:sp>
        <p:nvSpPr>
          <p:cNvPr id="25621" name="Rectangle 43">
            <a:extLst>
              <a:ext uri="{FF2B5EF4-FFF2-40B4-BE49-F238E27FC236}">
                <a16:creationId xmlns:a16="http://schemas.microsoft.com/office/drawing/2014/main" id="{70D99D2A-CA2D-4ADE-BF96-EB64FE460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472" y="4034830"/>
            <a:ext cx="3150318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  <a:latin typeface="Symbol" panose="05050102010706020507" pitchFamily="18" charset="2"/>
              </a:rPr>
              <a:t>s </a:t>
            </a:r>
            <a:r>
              <a:rPr lang="en-GB" altLang="it-IT" sz="2862" b="1">
                <a:solidFill>
                  <a:srgbClr val="000000"/>
                </a:solidFill>
              </a:rPr>
              <a:t>(bel) =  Log </a:t>
            </a:r>
          </a:p>
        </p:txBody>
      </p:sp>
      <p:sp>
        <p:nvSpPr>
          <p:cNvPr id="25622" name="Rectangle 44">
            <a:extLst>
              <a:ext uri="{FF2B5EF4-FFF2-40B4-BE49-F238E27FC236}">
                <a16:creationId xmlns:a16="http://schemas.microsoft.com/office/drawing/2014/main" id="{55A38510-7562-49AA-807E-4476006D6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511" y="3840965"/>
            <a:ext cx="52101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25623" name="Rectangle 45">
            <a:extLst>
              <a:ext uri="{FF2B5EF4-FFF2-40B4-BE49-F238E27FC236}">
                <a16:creationId xmlns:a16="http://schemas.microsoft.com/office/drawing/2014/main" id="{6201B746-9D11-4141-9BE6-AE0D0A9F2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4277" y="4240813"/>
            <a:ext cx="52101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I</a:t>
            </a:r>
            <a:r>
              <a:rPr lang="en-GB" altLang="it-IT" sz="2862" b="1" baseline="-25000">
                <a:solidFill>
                  <a:srgbClr val="000000"/>
                </a:solidFill>
              </a:rPr>
              <a:t>o</a:t>
            </a:r>
            <a:r>
              <a:rPr lang="en-GB" altLang="it-IT" sz="2862" b="1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5624" name="Line 46">
            <a:extLst>
              <a:ext uri="{FF2B5EF4-FFF2-40B4-BE49-F238E27FC236}">
                <a16:creationId xmlns:a16="http://schemas.microsoft.com/office/drawing/2014/main" id="{3FFE38A9-70A5-4821-AD5A-2FFF22922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8510" y="4252929"/>
            <a:ext cx="254449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5625" name="Oval 47">
            <a:extLst>
              <a:ext uri="{FF2B5EF4-FFF2-40B4-BE49-F238E27FC236}">
                <a16:creationId xmlns:a16="http://schemas.microsoft.com/office/drawing/2014/main" id="{7023BFC3-2882-4542-B386-E63158326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304" y="4222638"/>
            <a:ext cx="169633" cy="15751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5626" name="AutoShape 48">
            <a:extLst>
              <a:ext uri="{FF2B5EF4-FFF2-40B4-BE49-F238E27FC236}">
                <a16:creationId xmlns:a16="http://schemas.microsoft.com/office/drawing/2014/main" id="{93950568-7F57-462B-B69C-081013A85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189" y="3756149"/>
            <a:ext cx="3004919" cy="1102611"/>
          </a:xfrm>
          <a:prstGeom prst="roundRect">
            <a:avLst>
              <a:gd name="adj" fmla="val 17889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25627" name="Rectangle 49">
            <a:extLst>
              <a:ext uri="{FF2B5EF4-FFF2-40B4-BE49-F238E27FC236}">
                <a16:creationId xmlns:a16="http://schemas.microsoft.com/office/drawing/2014/main" id="{CF514D09-358D-463E-9EF4-73564108E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129" y="3416883"/>
            <a:ext cx="335630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attenuazione </a:t>
            </a:r>
            <a:r>
              <a:rPr lang="en-GB" altLang="it-IT" sz="2862" b="1">
                <a:solidFill>
                  <a:srgbClr val="FF0000"/>
                </a:solidFill>
                <a:latin typeface="Symbol" panose="05050102010706020507" pitchFamily="18" charset="2"/>
              </a:rPr>
              <a:t> s</a:t>
            </a:r>
          </a:p>
        </p:txBody>
      </p:sp>
      <p:sp>
        <p:nvSpPr>
          <p:cNvPr id="25628" name="Rectangle 50">
            <a:extLst>
              <a:ext uri="{FF2B5EF4-FFF2-40B4-BE49-F238E27FC236}">
                <a16:creationId xmlns:a16="http://schemas.microsoft.com/office/drawing/2014/main" id="{599B2368-89A5-4BD9-8682-2265DB08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656" y="4713360"/>
            <a:ext cx="52101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I</a:t>
            </a:r>
            <a:r>
              <a:rPr lang="en-GB" altLang="it-IT" sz="2862" b="1" baseline="-25000">
                <a:solidFill>
                  <a:srgbClr val="000000"/>
                </a:solidFill>
              </a:rPr>
              <a:t>o</a:t>
            </a:r>
            <a:r>
              <a:rPr lang="en-GB" altLang="it-IT" sz="2862" b="1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5629" name="Rectangle 51">
            <a:extLst>
              <a:ext uri="{FF2B5EF4-FFF2-40B4-BE49-F238E27FC236}">
                <a16:creationId xmlns:a16="http://schemas.microsoft.com/office/drawing/2014/main" id="{FAB8A47F-8D4A-49EF-AD9C-908A2098B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338" y="4664894"/>
            <a:ext cx="4228696" cy="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= </a:t>
            </a:r>
            <a:r>
              <a:rPr lang="en-GB" altLang="it-IT" sz="2862">
                <a:solidFill>
                  <a:srgbClr val="000000"/>
                </a:solidFill>
              </a:rPr>
              <a:t>intensità iniziale</a:t>
            </a:r>
          </a:p>
        </p:txBody>
      </p:sp>
      <p:sp>
        <p:nvSpPr>
          <p:cNvPr id="25630" name="Rectangle 52">
            <a:extLst>
              <a:ext uri="{FF2B5EF4-FFF2-40B4-BE49-F238E27FC236}">
                <a16:creationId xmlns:a16="http://schemas.microsoft.com/office/drawing/2014/main" id="{E163B4E6-3BA8-43E1-A889-AB2A6E6A2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945" y="5646339"/>
            <a:ext cx="3392650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00"/>
                </a:solidFill>
                <a:latin typeface="Symbol" panose="05050102010706020507" pitchFamily="18" charset="2"/>
              </a:rPr>
              <a:t>s </a:t>
            </a:r>
            <a:r>
              <a:rPr lang="en-GB" altLang="it-IT" sz="2862">
                <a:solidFill>
                  <a:srgbClr val="000000"/>
                </a:solidFill>
              </a:rPr>
              <a:t>(</a:t>
            </a:r>
            <a:r>
              <a:rPr lang="en-GB" altLang="it-IT" sz="2862" b="1">
                <a:solidFill>
                  <a:srgbClr val="000000"/>
                </a:solidFill>
              </a:rPr>
              <a:t>deci</a:t>
            </a:r>
            <a:r>
              <a:rPr lang="en-GB" altLang="it-IT" sz="2862">
                <a:solidFill>
                  <a:srgbClr val="000000"/>
                </a:solidFill>
              </a:rPr>
              <a:t>bel) = 10 Log </a:t>
            </a:r>
          </a:p>
        </p:txBody>
      </p:sp>
      <p:sp>
        <p:nvSpPr>
          <p:cNvPr id="25631" name="Rectangle 57">
            <a:extLst>
              <a:ext uri="{FF2B5EF4-FFF2-40B4-BE49-F238E27FC236}">
                <a16:creationId xmlns:a16="http://schemas.microsoft.com/office/drawing/2014/main" id="{3B66E407-07E6-4405-8538-734552357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263" y="5513057"/>
            <a:ext cx="52101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25632" name="Rectangle 58">
            <a:extLst>
              <a:ext uri="{FF2B5EF4-FFF2-40B4-BE49-F238E27FC236}">
                <a16:creationId xmlns:a16="http://schemas.microsoft.com/office/drawing/2014/main" id="{4A8955D5-3E97-4681-88A2-856CF779C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3680" y="5912905"/>
            <a:ext cx="52101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25633" name="Line 59">
            <a:extLst>
              <a:ext uri="{FF2B5EF4-FFF2-40B4-BE49-F238E27FC236}">
                <a16:creationId xmlns:a16="http://schemas.microsoft.com/office/drawing/2014/main" id="{0376B84F-D83C-462E-A4F7-BDD4B74018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5797" y="5925021"/>
            <a:ext cx="254449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5634" name="Line 60">
            <a:extLst>
              <a:ext uri="{FF2B5EF4-FFF2-40B4-BE49-F238E27FC236}">
                <a16:creationId xmlns:a16="http://schemas.microsoft.com/office/drawing/2014/main" id="{37697B58-ED5F-452A-BC45-F8AEE03A98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8927" y="5937138"/>
            <a:ext cx="593714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717"/>
          </a:p>
        </p:txBody>
      </p:sp>
      <p:sp>
        <p:nvSpPr>
          <p:cNvPr id="25635" name="Rectangle 61">
            <a:extLst>
              <a:ext uri="{FF2B5EF4-FFF2-40B4-BE49-F238E27FC236}">
                <a16:creationId xmlns:a16="http://schemas.microsoft.com/office/drawing/2014/main" id="{63F9C8B1-82F7-454F-B8F9-253C61CB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245" y="5947740"/>
            <a:ext cx="545247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3435" baseline="-250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25636" name="Oval 62">
            <a:extLst>
              <a:ext uri="{FF2B5EF4-FFF2-40B4-BE49-F238E27FC236}">
                <a16:creationId xmlns:a16="http://schemas.microsoft.com/office/drawing/2014/main" id="{A67FF77D-09D2-4415-93EC-07808ADC7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4404" y="6542968"/>
            <a:ext cx="169633" cy="157516"/>
          </a:xfrm>
          <a:prstGeom prst="ellipse">
            <a:avLst/>
          </a:prstGeom>
          <a:solidFill>
            <a:srgbClr val="AAAAAA"/>
          </a:solidFill>
          <a:ln w="50800">
            <a:solidFill>
              <a:srgbClr val="717171"/>
            </a:solidFill>
            <a:round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5">
            <a:extLst>
              <a:ext uri="{FF2B5EF4-FFF2-40B4-BE49-F238E27FC236}">
                <a16:creationId xmlns:a16="http://schemas.microsoft.com/office/drawing/2014/main" id="{650818B3-1C6D-46CC-874E-D3803FA90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266700"/>
            <a:ext cx="99853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451" tIns="43727" rIns="87451" bIns="43727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4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8437" name="Rectangle 6">
            <a:extLst>
              <a:ext uri="{FF2B5EF4-FFF2-40B4-BE49-F238E27FC236}">
                <a16:creationId xmlns:a16="http://schemas.microsoft.com/office/drawing/2014/main" id="{8FA29292-CB61-4D49-8B4C-02DBEB69D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3089" y="206375"/>
            <a:ext cx="9985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451" tIns="43727" rIns="87451" bIns="43727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4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2DCB6D-8E47-E7B1-AE0C-684CCB3EFE81}"/>
              </a:ext>
            </a:extLst>
          </p:cNvPr>
          <p:cNvGrpSpPr/>
          <p:nvPr/>
        </p:nvGrpSpPr>
        <p:grpSpPr>
          <a:xfrm>
            <a:off x="1995316" y="109538"/>
            <a:ext cx="6585123" cy="582612"/>
            <a:chOff x="1995316" y="109538"/>
            <a:chExt cx="6585123" cy="582612"/>
          </a:xfrm>
        </p:grpSpPr>
        <p:sp>
          <p:nvSpPr>
            <p:cNvPr id="18439" name="AutoShape 10">
              <a:extLst>
                <a:ext uri="{FF2B5EF4-FFF2-40B4-BE49-F238E27FC236}">
                  <a16:creationId xmlns:a16="http://schemas.microsoft.com/office/drawing/2014/main" id="{028F9A10-7333-45DF-9423-56085A086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316" y="109538"/>
              <a:ext cx="6585123" cy="520700"/>
            </a:xfrm>
            <a:prstGeom prst="roundRect">
              <a:avLst>
                <a:gd name="adj" fmla="val 23394"/>
              </a:avLst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87451" tIns="43727" rIns="87451" bIns="43727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2400"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18440" name="Rectangle 11">
              <a:extLst>
                <a:ext uri="{FF2B5EF4-FFF2-40B4-BE49-F238E27FC236}">
                  <a16:creationId xmlns:a16="http://schemas.microsoft.com/office/drawing/2014/main" id="{61714222-F200-42ED-8534-958B1BEDF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901" y="109538"/>
              <a:ext cx="633253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3450"/>
                </a:lnSpc>
                <a:spcBef>
                  <a:spcPct val="0"/>
                </a:spcBef>
                <a:buNone/>
              </a:pPr>
              <a:r>
                <a:rPr lang="it-IT" altLang="it-IT" sz="29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rPr>
                <a:t>Propagazione di tipi diversi di onde</a:t>
              </a:r>
            </a:p>
          </p:txBody>
        </p:sp>
      </p:grpSp>
      <p:sp>
        <p:nvSpPr>
          <p:cNvPr id="18442" name="Rectangle 16">
            <a:extLst>
              <a:ext uri="{FF2B5EF4-FFF2-40B4-BE49-F238E27FC236}">
                <a16:creationId xmlns:a16="http://schemas.microsoft.com/office/drawing/2014/main" id="{54A21CA3-6A1D-4A6D-BCE6-B18C40077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5326" y="5781676"/>
            <a:ext cx="1071563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451" tIns="43727" rIns="87451" bIns="43727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4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C2ED11-53F4-85C9-242B-474207915992}"/>
              </a:ext>
            </a:extLst>
          </p:cNvPr>
          <p:cNvGrpSpPr/>
          <p:nvPr/>
        </p:nvGrpSpPr>
        <p:grpSpPr>
          <a:xfrm>
            <a:off x="649195" y="839013"/>
            <a:ext cx="5784851" cy="2665412"/>
            <a:chOff x="1730375" y="557214"/>
            <a:chExt cx="5784851" cy="2665412"/>
          </a:xfrm>
        </p:grpSpPr>
        <p:sp>
          <p:nvSpPr>
            <p:cNvPr id="5123" name="Line 3">
              <a:extLst>
                <a:ext uri="{FF2B5EF4-FFF2-40B4-BE49-F238E27FC236}">
                  <a16:creationId xmlns:a16="http://schemas.microsoft.com/office/drawing/2014/main" id="{0A107C9F-E936-4DDE-82CC-93318691CD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763588"/>
              <a:ext cx="0" cy="238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61645" dir="2700000" algn="ctr" rotWithShape="0">
                <a:srgbClr val="0000FF">
                  <a:alpha val="50000"/>
                </a:srgbClr>
              </a:outerShdw>
            </a:effectLst>
          </p:spPr>
          <p:txBody>
            <a:bodyPr lIns="87451" tIns="43727" rIns="87451" bIns="43727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124" name="Rectangle 4">
              <a:extLst>
                <a:ext uri="{FF2B5EF4-FFF2-40B4-BE49-F238E27FC236}">
                  <a16:creationId xmlns:a16="http://schemas.microsoft.com/office/drawing/2014/main" id="{63D269C0-9968-4114-B996-5C7B7D51B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463" y="720726"/>
              <a:ext cx="279400" cy="1698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63500" dist="161645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lIns="87451" tIns="43727" rIns="87451" bIns="43727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8443" name="Rectangle 17">
              <a:extLst>
                <a:ext uri="{FF2B5EF4-FFF2-40B4-BE49-F238E27FC236}">
                  <a16:creationId xmlns:a16="http://schemas.microsoft.com/office/drawing/2014/main" id="{D41B1355-DBBB-4F0F-A020-33B90943E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6139" y="1017588"/>
              <a:ext cx="4129087" cy="55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3450"/>
                </a:lnSpc>
                <a:spcBef>
                  <a:spcPct val="0"/>
                </a:spcBef>
                <a:buNone/>
              </a:pPr>
              <a:r>
                <a:rPr lang="it-IT" altLang="it-IT" sz="2900">
                  <a:solidFill>
                    <a:srgbClr val="FF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onda  elettromagnetica</a:t>
              </a:r>
            </a:p>
          </p:txBody>
        </p:sp>
        <p:sp>
          <p:nvSpPr>
            <p:cNvPr id="18444" name="Line 18">
              <a:extLst>
                <a:ext uri="{FF2B5EF4-FFF2-40B4-BE49-F238E27FC236}">
                  <a16:creationId xmlns:a16="http://schemas.microsoft.com/office/drawing/2014/main" id="{DD1261BB-5938-4898-91B2-1B92171907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55950" y="727075"/>
              <a:ext cx="0" cy="10302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45" name="Line 19">
              <a:extLst>
                <a:ext uri="{FF2B5EF4-FFF2-40B4-BE49-F238E27FC236}">
                  <a16:creationId xmlns:a16="http://schemas.microsoft.com/office/drawing/2014/main" id="{3CF30DB0-E1ED-439A-A2F5-38F7BFB111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84388" y="1768476"/>
              <a:ext cx="1071562" cy="21907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46" name="Freeform 20">
              <a:extLst>
                <a:ext uri="{FF2B5EF4-FFF2-40B4-BE49-F238E27FC236}">
                  <a16:creationId xmlns:a16="http://schemas.microsoft.com/office/drawing/2014/main" id="{5EBAFE87-0E0C-4098-BAE3-28300DCAB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7339" y="1841501"/>
              <a:ext cx="3386137" cy="1008063"/>
            </a:xfrm>
            <a:custGeom>
              <a:avLst/>
              <a:gdLst>
                <a:gd name="T0" fmla="*/ 0 w 2225"/>
                <a:gd name="T1" fmla="*/ 0 h 665"/>
                <a:gd name="T2" fmla="*/ 2147483647 w 2225"/>
                <a:gd name="T3" fmla="*/ 2147483647 h 665"/>
                <a:gd name="T4" fmla="*/ 2147483647 w 2225"/>
                <a:gd name="T5" fmla="*/ 2147483647 h 665"/>
                <a:gd name="T6" fmla="*/ 2147483647 w 2225"/>
                <a:gd name="T7" fmla="*/ 2147483647 h 665"/>
                <a:gd name="T8" fmla="*/ 2147483647 w 2225"/>
                <a:gd name="T9" fmla="*/ 2147483647 h 665"/>
                <a:gd name="T10" fmla="*/ 2147483647 w 2225"/>
                <a:gd name="T11" fmla="*/ 2147483647 h 665"/>
                <a:gd name="T12" fmla="*/ 2147483647 w 2225"/>
                <a:gd name="T13" fmla="*/ 2147483647 h 665"/>
                <a:gd name="T14" fmla="*/ 2147483647 w 2225"/>
                <a:gd name="T15" fmla="*/ 2147483647 h 665"/>
                <a:gd name="T16" fmla="*/ 2147483647 w 2225"/>
                <a:gd name="T17" fmla="*/ 2147483647 h 665"/>
                <a:gd name="T18" fmla="*/ 2147483647 w 2225"/>
                <a:gd name="T19" fmla="*/ 2147483647 h 665"/>
                <a:gd name="T20" fmla="*/ 2147483647 w 2225"/>
                <a:gd name="T21" fmla="*/ 2147483647 h 665"/>
                <a:gd name="T22" fmla="*/ 2147483647 w 2225"/>
                <a:gd name="T23" fmla="*/ 2147483647 h 665"/>
                <a:gd name="T24" fmla="*/ 2147483647 w 2225"/>
                <a:gd name="T25" fmla="*/ 2147483647 h 665"/>
                <a:gd name="T26" fmla="*/ 2147483647 w 2225"/>
                <a:gd name="T27" fmla="*/ 2147483647 h 665"/>
                <a:gd name="T28" fmla="*/ 2147483647 w 2225"/>
                <a:gd name="T29" fmla="*/ 2147483647 h 665"/>
                <a:gd name="T30" fmla="*/ 2147483647 w 2225"/>
                <a:gd name="T31" fmla="*/ 2147483647 h 665"/>
                <a:gd name="T32" fmla="*/ 2147483647 w 2225"/>
                <a:gd name="T33" fmla="*/ 2147483647 h 665"/>
                <a:gd name="T34" fmla="*/ 2147483647 w 2225"/>
                <a:gd name="T35" fmla="*/ 2147483647 h 665"/>
                <a:gd name="T36" fmla="*/ 2147483647 w 2225"/>
                <a:gd name="T37" fmla="*/ 2147483647 h 665"/>
                <a:gd name="T38" fmla="*/ 2147483647 w 2225"/>
                <a:gd name="T39" fmla="*/ 2147483647 h 665"/>
                <a:gd name="T40" fmla="*/ 2147483647 w 2225"/>
                <a:gd name="T41" fmla="*/ 2147483647 h 665"/>
                <a:gd name="T42" fmla="*/ 2147483647 w 2225"/>
                <a:gd name="T43" fmla="*/ 2147483647 h 665"/>
                <a:gd name="T44" fmla="*/ 2147483647 w 2225"/>
                <a:gd name="T45" fmla="*/ 2147483647 h 665"/>
                <a:gd name="T46" fmla="*/ 2147483647 w 2225"/>
                <a:gd name="T47" fmla="*/ 2147483647 h 665"/>
                <a:gd name="T48" fmla="*/ 2147483647 w 2225"/>
                <a:gd name="T49" fmla="*/ 2147483647 h 665"/>
                <a:gd name="T50" fmla="*/ 2147483647 w 2225"/>
                <a:gd name="T51" fmla="*/ 2147483647 h 665"/>
                <a:gd name="T52" fmla="*/ 2147483647 w 2225"/>
                <a:gd name="T53" fmla="*/ 2147483647 h 665"/>
                <a:gd name="T54" fmla="*/ 2147483647 w 2225"/>
                <a:gd name="T55" fmla="*/ 2147483647 h 665"/>
                <a:gd name="T56" fmla="*/ 2147483647 w 2225"/>
                <a:gd name="T57" fmla="*/ 2147483647 h 665"/>
                <a:gd name="T58" fmla="*/ 2147483647 w 2225"/>
                <a:gd name="T59" fmla="*/ 2147483647 h 665"/>
                <a:gd name="T60" fmla="*/ 2147483647 w 2225"/>
                <a:gd name="T61" fmla="*/ 2147483647 h 665"/>
                <a:gd name="T62" fmla="*/ 2147483647 w 2225"/>
                <a:gd name="T63" fmla="*/ 2147483647 h 665"/>
                <a:gd name="T64" fmla="*/ 2147483647 w 2225"/>
                <a:gd name="T65" fmla="*/ 2147483647 h 665"/>
                <a:gd name="T66" fmla="*/ 2147483647 w 2225"/>
                <a:gd name="T67" fmla="*/ 2147483647 h 665"/>
                <a:gd name="T68" fmla="*/ 2147483647 w 2225"/>
                <a:gd name="T69" fmla="*/ 2147483647 h 665"/>
                <a:gd name="T70" fmla="*/ 2147483647 w 2225"/>
                <a:gd name="T71" fmla="*/ 2147483647 h 6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25"/>
                <a:gd name="T109" fmla="*/ 0 h 665"/>
                <a:gd name="T110" fmla="*/ 2225 w 2225"/>
                <a:gd name="T111" fmla="*/ 665 h 66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25" h="665">
                  <a:moveTo>
                    <a:pt x="0" y="0"/>
                  </a:moveTo>
                  <a:lnTo>
                    <a:pt x="80" y="24"/>
                  </a:lnTo>
                  <a:lnTo>
                    <a:pt x="168" y="32"/>
                  </a:lnTo>
                  <a:lnTo>
                    <a:pt x="288" y="40"/>
                  </a:lnTo>
                  <a:lnTo>
                    <a:pt x="416" y="40"/>
                  </a:lnTo>
                  <a:lnTo>
                    <a:pt x="544" y="40"/>
                  </a:lnTo>
                  <a:lnTo>
                    <a:pt x="704" y="32"/>
                  </a:lnTo>
                  <a:lnTo>
                    <a:pt x="808" y="32"/>
                  </a:lnTo>
                  <a:lnTo>
                    <a:pt x="896" y="40"/>
                  </a:lnTo>
                  <a:lnTo>
                    <a:pt x="968" y="48"/>
                  </a:lnTo>
                  <a:lnTo>
                    <a:pt x="1000" y="64"/>
                  </a:lnTo>
                  <a:lnTo>
                    <a:pt x="1056" y="96"/>
                  </a:lnTo>
                  <a:lnTo>
                    <a:pt x="1072" y="144"/>
                  </a:lnTo>
                  <a:lnTo>
                    <a:pt x="1064" y="184"/>
                  </a:lnTo>
                  <a:lnTo>
                    <a:pt x="1056" y="224"/>
                  </a:lnTo>
                  <a:lnTo>
                    <a:pt x="1040" y="264"/>
                  </a:lnTo>
                  <a:lnTo>
                    <a:pt x="1048" y="296"/>
                  </a:lnTo>
                  <a:lnTo>
                    <a:pt x="1072" y="320"/>
                  </a:lnTo>
                  <a:lnTo>
                    <a:pt x="1112" y="336"/>
                  </a:lnTo>
                  <a:lnTo>
                    <a:pt x="1184" y="360"/>
                  </a:lnTo>
                  <a:lnTo>
                    <a:pt x="1264" y="368"/>
                  </a:lnTo>
                  <a:lnTo>
                    <a:pt x="1344" y="376"/>
                  </a:lnTo>
                  <a:lnTo>
                    <a:pt x="1448" y="376"/>
                  </a:lnTo>
                  <a:lnTo>
                    <a:pt x="1568" y="384"/>
                  </a:lnTo>
                  <a:lnTo>
                    <a:pt x="1688" y="376"/>
                  </a:lnTo>
                  <a:lnTo>
                    <a:pt x="1768" y="376"/>
                  </a:lnTo>
                  <a:lnTo>
                    <a:pt x="1872" y="376"/>
                  </a:lnTo>
                  <a:lnTo>
                    <a:pt x="1968" y="384"/>
                  </a:lnTo>
                  <a:lnTo>
                    <a:pt x="2048" y="400"/>
                  </a:lnTo>
                  <a:lnTo>
                    <a:pt x="2104" y="416"/>
                  </a:lnTo>
                  <a:lnTo>
                    <a:pt x="2152" y="440"/>
                  </a:lnTo>
                  <a:lnTo>
                    <a:pt x="2200" y="480"/>
                  </a:lnTo>
                  <a:lnTo>
                    <a:pt x="2224" y="528"/>
                  </a:lnTo>
                  <a:lnTo>
                    <a:pt x="2224" y="616"/>
                  </a:lnTo>
                  <a:lnTo>
                    <a:pt x="2216" y="648"/>
                  </a:lnTo>
                  <a:lnTo>
                    <a:pt x="2216" y="664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47" name="Freeform 21">
              <a:extLst>
                <a:ext uri="{FF2B5EF4-FFF2-40B4-BE49-F238E27FC236}">
                  <a16:creationId xmlns:a16="http://schemas.microsoft.com/office/drawing/2014/main" id="{03217011-A889-46E9-AEAA-C086129B2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4" y="1333501"/>
              <a:ext cx="3228975" cy="1673225"/>
            </a:xfrm>
            <a:custGeom>
              <a:avLst/>
              <a:gdLst>
                <a:gd name="T0" fmla="*/ 0 w 2121"/>
                <a:gd name="T1" fmla="*/ 0 h 1105"/>
                <a:gd name="T2" fmla="*/ 2147483647 w 2121"/>
                <a:gd name="T3" fmla="*/ 2147483647 h 1105"/>
                <a:gd name="T4" fmla="*/ 2147483647 w 2121"/>
                <a:gd name="T5" fmla="*/ 2147483647 h 1105"/>
                <a:gd name="T6" fmla="*/ 2147483647 w 2121"/>
                <a:gd name="T7" fmla="*/ 2147483647 h 1105"/>
                <a:gd name="T8" fmla="*/ 2147483647 w 2121"/>
                <a:gd name="T9" fmla="*/ 2147483647 h 1105"/>
                <a:gd name="T10" fmla="*/ 2147483647 w 2121"/>
                <a:gd name="T11" fmla="*/ 2147483647 h 1105"/>
                <a:gd name="T12" fmla="*/ 2147483647 w 2121"/>
                <a:gd name="T13" fmla="*/ 2147483647 h 1105"/>
                <a:gd name="T14" fmla="*/ 2147483647 w 2121"/>
                <a:gd name="T15" fmla="*/ 2147483647 h 1105"/>
                <a:gd name="T16" fmla="*/ 2147483647 w 2121"/>
                <a:gd name="T17" fmla="*/ 2147483647 h 1105"/>
                <a:gd name="T18" fmla="*/ 2147483647 w 2121"/>
                <a:gd name="T19" fmla="*/ 2147483647 h 1105"/>
                <a:gd name="T20" fmla="*/ 2147483647 w 2121"/>
                <a:gd name="T21" fmla="*/ 2147483647 h 1105"/>
                <a:gd name="T22" fmla="*/ 2147483647 w 2121"/>
                <a:gd name="T23" fmla="*/ 2147483647 h 1105"/>
                <a:gd name="T24" fmla="*/ 2147483647 w 2121"/>
                <a:gd name="T25" fmla="*/ 2147483647 h 1105"/>
                <a:gd name="T26" fmla="*/ 2147483647 w 2121"/>
                <a:gd name="T27" fmla="*/ 2147483647 h 1105"/>
                <a:gd name="T28" fmla="*/ 2147483647 w 2121"/>
                <a:gd name="T29" fmla="*/ 2147483647 h 1105"/>
                <a:gd name="T30" fmla="*/ 2147483647 w 2121"/>
                <a:gd name="T31" fmla="*/ 2147483647 h 1105"/>
                <a:gd name="T32" fmla="*/ 2147483647 w 2121"/>
                <a:gd name="T33" fmla="*/ 2147483647 h 1105"/>
                <a:gd name="T34" fmla="*/ 2147483647 w 2121"/>
                <a:gd name="T35" fmla="*/ 2147483647 h 1105"/>
                <a:gd name="T36" fmla="*/ 2147483647 w 2121"/>
                <a:gd name="T37" fmla="*/ 2147483647 h 1105"/>
                <a:gd name="T38" fmla="*/ 2147483647 w 2121"/>
                <a:gd name="T39" fmla="*/ 2147483647 h 1105"/>
                <a:gd name="T40" fmla="*/ 2147483647 w 2121"/>
                <a:gd name="T41" fmla="*/ 2147483647 h 1105"/>
                <a:gd name="T42" fmla="*/ 2147483647 w 2121"/>
                <a:gd name="T43" fmla="*/ 2147483647 h 1105"/>
                <a:gd name="T44" fmla="*/ 2147483647 w 2121"/>
                <a:gd name="T45" fmla="*/ 2147483647 h 1105"/>
                <a:gd name="T46" fmla="*/ 2147483647 w 2121"/>
                <a:gd name="T47" fmla="*/ 2147483647 h 1105"/>
                <a:gd name="T48" fmla="*/ 2147483647 w 2121"/>
                <a:gd name="T49" fmla="*/ 2147483647 h 1105"/>
                <a:gd name="T50" fmla="*/ 2147483647 w 2121"/>
                <a:gd name="T51" fmla="*/ 2147483647 h 1105"/>
                <a:gd name="T52" fmla="*/ 2147483647 w 2121"/>
                <a:gd name="T53" fmla="*/ 2147483647 h 1105"/>
                <a:gd name="T54" fmla="*/ 2147483647 w 2121"/>
                <a:gd name="T55" fmla="*/ 2147483647 h 1105"/>
                <a:gd name="T56" fmla="*/ 2147483647 w 2121"/>
                <a:gd name="T57" fmla="*/ 2147483647 h 1105"/>
                <a:gd name="T58" fmla="*/ 2147483647 w 2121"/>
                <a:gd name="T59" fmla="*/ 2147483647 h 1105"/>
                <a:gd name="T60" fmla="*/ 2147483647 w 2121"/>
                <a:gd name="T61" fmla="*/ 2147483647 h 1105"/>
                <a:gd name="T62" fmla="*/ 2147483647 w 2121"/>
                <a:gd name="T63" fmla="*/ 2147483647 h 1105"/>
                <a:gd name="T64" fmla="*/ 2147483647 w 2121"/>
                <a:gd name="T65" fmla="*/ 2147483647 h 1105"/>
                <a:gd name="T66" fmla="*/ 2147483647 w 2121"/>
                <a:gd name="T67" fmla="*/ 2147483647 h 1105"/>
                <a:gd name="T68" fmla="*/ 2147483647 w 2121"/>
                <a:gd name="T69" fmla="*/ 2147483647 h 1105"/>
                <a:gd name="T70" fmla="*/ 2147483647 w 2121"/>
                <a:gd name="T71" fmla="*/ 2147483647 h 1105"/>
                <a:gd name="T72" fmla="*/ 2147483647 w 2121"/>
                <a:gd name="T73" fmla="*/ 2147483647 h 1105"/>
                <a:gd name="T74" fmla="*/ 2147483647 w 2121"/>
                <a:gd name="T75" fmla="*/ 2147483647 h 1105"/>
                <a:gd name="T76" fmla="*/ 2147483647 w 2121"/>
                <a:gd name="T77" fmla="*/ 2147483647 h 1105"/>
                <a:gd name="T78" fmla="*/ 2147483647 w 2121"/>
                <a:gd name="T79" fmla="*/ 2147483647 h 1105"/>
                <a:gd name="T80" fmla="*/ 2147483647 w 2121"/>
                <a:gd name="T81" fmla="*/ 2147483647 h 1105"/>
                <a:gd name="T82" fmla="*/ 2147483647 w 2121"/>
                <a:gd name="T83" fmla="*/ 2147483647 h 1105"/>
                <a:gd name="T84" fmla="*/ 2147483647 w 2121"/>
                <a:gd name="T85" fmla="*/ 2147483647 h 11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21"/>
                <a:gd name="T130" fmla="*/ 0 h 1105"/>
                <a:gd name="T131" fmla="*/ 2121 w 2121"/>
                <a:gd name="T132" fmla="*/ 1105 h 110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21" h="1105">
                  <a:moveTo>
                    <a:pt x="0" y="0"/>
                  </a:moveTo>
                  <a:lnTo>
                    <a:pt x="56" y="32"/>
                  </a:lnTo>
                  <a:lnTo>
                    <a:pt x="112" y="88"/>
                  </a:lnTo>
                  <a:lnTo>
                    <a:pt x="168" y="168"/>
                  </a:lnTo>
                  <a:lnTo>
                    <a:pt x="208" y="232"/>
                  </a:lnTo>
                  <a:lnTo>
                    <a:pt x="248" y="296"/>
                  </a:lnTo>
                  <a:lnTo>
                    <a:pt x="288" y="376"/>
                  </a:lnTo>
                  <a:lnTo>
                    <a:pt x="344" y="488"/>
                  </a:lnTo>
                  <a:lnTo>
                    <a:pt x="400" y="584"/>
                  </a:lnTo>
                  <a:lnTo>
                    <a:pt x="456" y="664"/>
                  </a:lnTo>
                  <a:lnTo>
                    <a:pt x="464" y="664"/>
                  </a:lnTo>
                  <a:lnTo>
                    <a:pt x="512" y="728"/>
                  </a:lnTo>
                  <a:lnTo>
                    <a:pt x="560" y="744"/>
                  </a:lnTo>
                  <a:lnTo>
                    <a:pt x="600" y="744"/>
                  </a:lnTo>
                  <a:lnTo>
                    <a:pt x="648" y="736"/>
                  </a:lnTo>
                  <a:lnTo>
                    <a:pt x="704" y="704"/>
                  </a:lnTo>
                  <a:lnTo>
                    <a:pt x="752" y="656"/>
                  </a:lnTo>
                  <a:lnTo>
                    <a:pt x="800" y="592"/>
                  </a:lnTo>
                  <a:lnTo>
                    <a:pt x="856" y="528"/>
                  </a:lnTo>
                  <a:lnTo>
                    <a:pt x="896" y="480"/>
                  </a:lnTo>
                  <a:lnTo>
                    <a:pt x="952" y="424"/>
                  </a:lnTo>
                  <a:lnTo>
                    <a:pt x="1008" y="376"/>
                  </a:lnTo>
                  <a:lnTo>
                    <a:pt x="1056" y="352"/>
                  </a:lnTo>
                  <a:lnTo>
                    <a:pt x="1096" y="344"/>
                  </a:lnTo>
                  <a:lnTo>
                    <a:pt x="1144" y="352"/>
                  </a:lnTo>
                  <a:lnTo>
                    <a:pt x="1200" y="392"/>
                  </a:lnTo>
                  <a:lnTo>
                    <a:pt x="1288" y="496"/>
                  </a:lnTo>
                  <a:lnTo>
                    <a:pt x="1352" y="592"/>
                  </a:lnTo>
                  <a:lnTo>
                    <a:pt x="1400" y="680"/>
                  </a:lnTo>
                  <a:lnTo>
                    <a:pt x="1456" y="784"/>
                  </a:lnTo>
                  <a:lnTo>
                    <a:pt x="1512" y="896"/>
                  </a:lnTo>
                  <a:lnTo>
                    <a:pt x="1552" y="968"/>
                  </a:lnTo>
                  <a:lnTo>
                    <a:pt x="1600" y="1032"/>
                  </a:lnTo>
                  <a:lnTo>
                    <a:pt x="1648" y="1072"/>
                  </a:lnTo>
                  <a:lnTo>
                    <a:pt x="1704" y="1096"/>
                  </a:lnTo>
                  <a:lnTo>
                    <a:pt x="1744" y="1104"/>
                  </a:lnTo>
                  <a:lnTo>
                    <a:pt x="1800" y="1088"/>
                  </a:lnTo>
                  <a:lnTo>
                    <a:pt x="1848" y="1048"/>
                  </a:lnTo>
                  <a:lnTo>
                    <a:pt x="1920" y="992"/>
                  </a:lnTo>
                  <a:lnTo>
                    <a:pt x="1984" y="920"/>
                  </a:lnTo>
                  <a:lnTo>
                    <a:pt x="2040" y="856"/>
                  </a:lnTo>
                  <a:lnTo>
                    <a:pt x="2088" y="808"/>
                  </a:lnTo>
                  <a:lnTo>
                    <a:pt x="2120" y="776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48" name="Line 22">
              <a:extLst>
                <a:ext uri="{FF2B5EF4-FFF2-40B4-BE49-F238E27FC236}">
                  <a16:creationId xmlns:a16="http://schemas.microsoft.com/office/drawing/2014/main" id="{4442DA77-AD51-48A0-9468-D8121A36E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8975" y="1368425"/>
              <a:ext cx="0" cy="4127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49" name="Line 23">
              <a:extLst>
                <a:ext uri="{FF2B5EF4-FFF2-40B4-BE49-F238E27FC236}">
                  <a16:creationId xmlns:a16="http://schemas.microsoft.com/office/drawing/2014/main" id="{6694CFD5-93A6-4B9A-935E-5ADAD69F46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3113" y="1441450"/>
              <a:ext cx="0" cy="36353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50" name="Line 24">
              <a:extLst>
                <a:ext uri="{FF2B5EF4-FFF2-40B4-BE49-F238E27FC236}">
                  <a16:creationId xmlns:a16="http://schemas.microsoft.com/office/drawing/2014/main" id="{B8A7B0DE-F921-4F69-B64D-A5F8E14ED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8838" y="1550988"/>
              <a:ext cx="0" cy="2794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51" name="Line 25">
              <a:extLst>
                <a:ext uri="{FF2B5EF4-FFF2-40B4-BE49-F238E27FC236}">
                  <a16:creationId xmlns:a16="http://schemas.microsoft.com/office/drawing/2014/main" id="{0FAFDA49-04CA-4903-B5F0-1C443B62B0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84563" y="1697038"/>
              <a:ext cx="0" cy="157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52" name="Line 26">
              <a:extLst>
                <a:ext uri="{FF2B5EF4-FFF2-40B4-BE49-F238E27FC236}">
                  <a16:creationId xmlns:a16="http://schemas.microsoft.com/office/drawing/2014/main" id="{BA39A4E8-95A5-4826-B909-8D8384402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0288" y="1841501"/>
              <a:ext cx="0" cy="3651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53" name="Line 27">
              <a:extLst>
                <a:ext uri="{FF2B5EF4-FFF2-40B4-BE49-F238E27FC236}">
                  <a16:creationId xmlns:a16="http://schemas.microsoft.com/office/drawing/2014/main" id="{3755734C-741D-4A18-AE4D-D59B9BDB6C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30725" y="2060575"/>
              <a:ext cx="0" cy="1079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54" name="Line 28">
              <a:extLst>
                <a:ext uri="{FF2B5EF4-FFF2-40B4-BE49-F238E27FC236}">
                  <a16:creationId xmlns:a16="http://schemas.microsoft.com/office/drawing/2014/main" id="{5EC297B9-D2D9-43EA-A005-516F62D0E5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29150" y="1962150"/>
              <a:ext cx="0" cy="2428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55" name="Line 29">
              <a:extLst>
                <a:ext uri="{FF2B5EF4-FFF2-40B4-BE49-F238E27FC236}">
                  <a16:creationId xmlns:a16="http://schemas.microsoft.com/office/drawing/2014/main" id="{E6FAF6B4-9E39-4348-87AD-BB16FA2578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5988" y="1890714"/>
              <a:ext cx="0" cy="35083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56" name="Line 30">
              <a:extLst>
                <a:ext uri="{FF2B5EF4-FFF2-40B4-BE49-F238E27FC236}">
                  <a16:creationId xmlns:a16="http://schemas.microsoft.com/office/drawing/2014/main" id="{BC8E622B-D7CF-4809-9409-AF4F48581F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4413" y="1854201"/>
              <a:ext cx="0" cy="41116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57" name="Line 31">
              <a:extLst>
                <a:ext uri="{FF2B5EF4-FFF2-40B4-BE49-F238E27FC236}">
                  <a16:creationId xmlns:a16="http://schemas.microsoft.com/office/drawing/2014/main" id="{0CCFF81A-CA9D-4934-8E49-2B7449A919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1250" y="1878013"/>
              <a:ext cx="0" cy="4127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58" name="Line 32">
              <a:extLst>
                <a:ext uri="{FF2B5EF4-FFF2-40B4-BE49-F238E27FC236}">
                  <a16:creationId xmlns:a16="http://schemas.microsoft.com/office/drawing/2014/main" id="{6172754D-5C94-442C-9196-A7C5CDABFA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18088" y="1962150"/>
              <a:ext cx="0" cy="36353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59" name="Line 33">
              <a:extLst>
                <a:ext uri="{FF2B5EF4-FFF2-40B4-BE49-F238E27FC236}">
                  <a16:creationId xmlns:a16="http://schemas.microsoft.com/office/drawing/2014/main" id="{85BDA67F-DE8E-4FD9-AEC5-185E18A5FA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6513" y="2060576"/>
              <a:ext cx="0" cy="29051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60" name="Line 34">
              <a:extLst>
                <a:ext uri="{FF2B5EF4-FFF2-40B4-BE49-F238E27FC236}">
                  <a16:creationId xmlns:a16="http://schemas.microsoft.com/office/drawing/2014/main" id="{419F8B85-A801-44B0-82B8-E9CA254B1B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3350" y="2205038"/>
              <a:ext cx="0" cy="1698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61" name="Line 35">
              <a:extLst>
                <a:ext uri="{FF2B5EF4-FFF2-40B4-BE49-F238E27FC236}">
                  <a16:creationId xmlns:a16="http://schemas.microsoft.com/office/drawing/2014/main" id="{B3F9489B-D4B8-4B60-A70D-74E88F92B1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9825" y="1938339"/>
              <a:ext cx="0" cy="10953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62" name="Line 36">
              <a:extLst>
                <a:ext uri="{FF2B5EF4-FFF2-40B4-BE49-F238E27FC236}">
                  <a16:creationId xmlns:a16="http://schemas.microsoft.com/office/drawing/2014/main" id="{EDCD62EF-A3C1-4C93-BA78-5E8F115FBE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3963" y="1962150"/>
              <a:ext cx="0" cy="2301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63" name="Line 37">
              <a:extLst>
                <a:ext uri="{FF2B5EF4-FFF2-40B4-BE49-F238E27FC236}">
                  <a16:creationId xmlns:a16="http://schemas.microsoft.com/office/drawing/2014/main" id="{9650FC34-98F7-44E2-84B4-595ADA15F8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9688" y="1987550"/>
              <a:ext cx="0" cy="33813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64" name="Line 38">
              <a:extLst>
                <a:ext uri="{FF2B5EF4-FFF2-40B4-BE49-F238E27FC236}">
                  <a16:creationId xmlns:a16="http://schemas.microsoft.com/office/drawing/2014/main" id="{0FE91E03-BDAE-4618-8B3B-A4B5421667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5413" y="2011363"/>
              <a:ext cx="0" cy="4127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65" name="Line 39">
              <a:extLst>
                <a:ext uri="{FF2B5EF4-FFF2-40B4-BE49-F238E27FC236}">
                  <a16:creationId xmlns:a16="http://schemas.microsoft.com/office/drawing/2014/main" id="{B5DBD885-2B78-4386-BC81-2872DAA43D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9550" y="2035176"/>
              <a:ext cx="0" cy="43656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66" name="Line 40">
              <a:extLst>
                <a:ext uri="{FF2B5EF4-FFF2-40B4-BE49-F238E27FC236}">
                  <a16:creationId xmlns:a16="http://schemas.microsoft.com/office/drawing/2014/main" id="{3B235AF6-6190-4AA9-9ACF-8560B3F16F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5275" y="2060575"/>
              <a:ext cx="0" cy="3873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67" name="Line 41">
              <a:extLst>
                <a:ext uri="{FF2B5EF4-FFF2-40B4-BE49-F238E27FC236}">
                  <a16:creationId xmlns:a16="http://schemas.microsoft.com/office/drawing/2014/main" id="{DAB10F8A-1640-4737-B059-AC4136DAE5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1000" y="2084389"/>
              <a:ext cx="0" cy="35083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68" name="Line 42">
              <a:extLst>
                <a:ext uri="{FF2B5EF4-FFF2-40B4-BE49-F238E27FC236}">
                  <a16:creationId xmlns:a16="http://schemas.microsoft.com/office/drawing/2014/main" id="{06340B1F-71F9-45F5-B0C9-0413EA8E4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5138" y="2108200"/>
              <a:ext cx="0" cy="2667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69" name="Line 43">
              <a:extLst>
                <a:ext uri="{FF2B5EF4-FFF2-40B4-BE49-F238E27FC236}">
                  <a16:creationId xmlns:a16="http://schemas.microsoft.com/office/drawing/2014/main" id="{2E7D66DA-FD57-4327-9F0B-4F5B5A8C91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0863" y="2132013"/>
              <a:ext cx="0" cy="1333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70" name="Line 44">
              <a:extLst>
                <a:ext uri="{FF2B5EF4-FFF2-40B4-BE49-F238E27FC236}">
                  <a16:creationId xmlns:a16="http://schemas.microsoft.com/office/drawing/2014/main" id="{1411DF84-9341-4BDA-B3F3-1F77A1BD24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45125" y="2471738"/>
              <a:ext cx="0" cy="1698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71" name="Line 45">
              <a:extLst>
                <a:ext uri="{FF2B5EF4-FFF2-40B4-BE49-F238E27FC236}">
                  <a16:creationId xmlns:a16="http://schemas.microsoft.com/office/drawing/2014/main" id="{F5DCEDCA-B376-4F92-BD86-DB58D329BE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29263" y="2495551"/>
              <a:ext cx="0" cy="29051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72" name="Line 46">
              <a:extLst>
                <a:ext uri="{FF2B5EF4-FFF2-40B4-BE49-F238E27FC236}">
                  <a16:creationId xmlns:a16="http://schemas.microsoft.com/office/drawing/2014/main" id="{6E3DBD7E-91EB-4708-9FA6-06D1ABE01B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4988" y="2520950"/>
              <a:ext cx="0" cy="3746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73" name="Line 47">
              <a:extLst>
                <a:ext uri="{FF2B5EF4-FFF2-40B4-BE49-F238E27FC236}">
                  <a16:creationId xmlns:a16="http://schemas.microsoft.com/office/drawing/2014/main" id="{6DF32FAB-80EA-4D47-B585-F9CB2E0465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00713" y="2544763"/>
              <a:ext cx="0" cy="4238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74" name="Line 48">
              <a:extLst>
                <a:ext uri="{FF2B5EF4-FFF2-40B4-BE49-F238E27FC236}">
                  <a16:creationId xmlns:a16="http://schemas.microsoft.com/office/drawing/2014/main" id="{557E2EFE-4A4D-4A1C-BAE4-45D3583F9E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84850" y="2568576"/>
              <a:ext cx="0" cy="43656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75" name="Line 49">
              <a:extLst>
                <a:ext uri="{FF2B5EF4-FFF2-40B4-BE49-F238E27FC236}">
                  <a16:creationId xmlns:a16="http://schemas.microsoft.com/office/drawing/2014/main" id="{D727ED14-E5FA-4E29-AF3C-427DC5C3CB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0575" y="2592388"/>
              <a:ext cx="0" cy="4000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76" name="Line 50">
              <a:extLst>
                <a:ext uri="{FF2B5EF4-FFF2-40B4-BE49-F238E27FC236}">
                  <a16:creationId xmlns:a16="http://schemas.microsoft.com/office/drawing/2014/main" id="{BE3D1C35-8753-4D29-BB1E-CEBBC9B767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56300" y="2617789"/>
              <a:ext cx="0" cy="33813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77" name="Line 51">
              <a:extLst>
                <a:ext uri="{FF2B5EF4-FFF2-40B4-BE49-F238E27FC236}">
                  <a16:creationId xmlns:a16="http://schemas.microsoft.com/office/drawing/2014/main" id="{C7A8A1B9-AC3F-41A7-84AC-3077C7A46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40438" y="2641600"/>
              <a:ext cx="0" cy="2428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78" name="Line 52">
              <a:extLst>
                <a:ext uri="{FF2B5EF4-FFF2-40B4-BE49-F238E27FC236}">
                  <a16:creationId xmlns:a16="http://schemas.microsoft.com/office/drawing/2014/main" id="{5E64ED95-2578-40BE-9F8F-B95CF86601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26163" y="2665413"/>
              <a:ext cx="0" cy="1333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79" name="Line 53">
              <a:extLst>
                <a:ext uri="{FF2B5EF4-FFF2-40B4-BE49-F238E27FC236}">
                  <a16:creationId xmlns:a16="http://schemas.microsoft.com/office/drawing/2014/main" id="{3345C965-55A1-4951-AAD9-D3CC5DDA0A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9075" y="2374901"/>
              <a:ext cx="0" cy="3651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80" name="Line 54">
              <a:extLst>
                <a:ext uri="{FF2B5EF4-FFF2-40B4-BE49-F238E27FC236}">
                  <a16:creationId xmlns:a16="http://schemas.microsoft.com/office/drawing/2014/main" id="{8A9B680B-C04F-4CC3-A97D-8099943DC3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08725" y="2592389"/>
              <a:ext cx="0" cy="12223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81" name="Line 55">
              <a:extLst>
                <a:ext uri="{FF2B5EF4-FFF2-40B4-BE49-F238E27FC236}">
                  <a16:creationId xmlns:a16="http://schemas.microsoft.com/office/drawing/2014/main" id="{099C4324-0E8E-4AFC-848F-B936DB3A5E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94450" y="2508250"/>
              <a:ext cx="0" cy="2301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82" name="Line 56">
              <a:extLst>
                <a:ext uri="{FF2B5EF4-FFF2-40B4-BE49-F238E27FC236}">
                  <a16:creationId xmlns:a16="http://schemas.microsoft.com/office/drawing/2014/main" id="{795E310A-6D55-4F2E-B021-07736009C8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7663" y="1793875"/>
              <a:ext cx="341312" cy="71438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83" name="Line 57">
              <a:extLst>
                <a:ext uri="{FF2B5EF4-FFF2-40B4-BE49-F238E27FC236}">
                  <a16:creationId xmlns:a16="http://schemas.microsoft.com/office/drawing/2014/main" id="{8033D683-AF70-4A4B-A807-E86C4C05DC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46413" y="1817689"/>
              <a:ext cx="266700" cy="603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84" name="Line 58">
              <a:extLst>
                <a:ext uri="{FF2B5EF4-FFF2-40B4-BE49-F238E27FC236}">
                  <a16:creationId xmlns:a16="http://schemas.microsoft.com/office/drawing/2014/main" id="{70738ACD-597E-4B87-8AC9-C1690C99EB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67064" y="1841501"/>
              <a:ext cx="231775" cy="49213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85" name="Line 59">
              <a:extLst>
                <a:ext uri="{FF2B5EF4-FFF2-40B4-BE49-F238E27FC236}">
                  <a16:creationId xmlns:a16="http://schemas.microsoft.com/office/drawing/2014/main" id="{86E3499C-73D8-41B5-8D15-C7B01DCFE9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6526" y="1927225"/>
              <a:ext cx="377825" cy="71438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86" name="Line 60">
              <a:extLst>
                <a:ext uri="{FF2B5EF4-FFF2-40B4-BE49-F238E27FC236}">
                  <a16:creationId xmlns:a16="http://schemas.microsoft.com/office/drawing/2014/main" id="{734962A6-F914-4EA1-B064-4C0FFA9BC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06913" y="2265364"/>
              <a:ext cx="304800" cy="730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87" name="Line 61">
              <a:extLst>
                <a:ext uri="{FF2B5EF4-FFF2-40B4-BE49-F238E27FC236}">
                  <a16:creationId xmlns:a16="http://schemas.microsoft.com/office/drawing/2014/main" id="{1DFFF175-8B89-4678-9122-C5A21F0E77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49689" y="1901826"/>
              <a:ext cx="377825" cy="730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88" name="Line 62">
              <a:extLst>
                <a:ext uri="{FF2B5EF4-FFF2-40B4-BE49-F238E27FC236}">
                  <a16:creationId xmlns:a16="http://schemas.microsoft.com/office/drawing/2014/main" id="{F18DAC65-E665-4039-A979-A24A04EAF4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76663" y="1890714"/>
              <a:ext cx="292100" cy="603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89" name="Line 63">
              <a:extLst>
                <a:ext uri="{FF2B5EF4-FFF2-40B4-BE49-F238E27FC236}">
                  <a16:creationId xmlns:a16="http://schemas.microsoft.com/office/drawing/2014/main" id="{7466119B-1CBA-46CA-BBFF-1D63A5A6CB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2001" y="1865313"/>
              <a:ext cx="169863" cy="36512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90" name="Line 64">
              <a:extLst>
                <a:ext uri="{FF2B5EF4-FFF2-40B4-BE49-F238E27FC236}">
                  <a16:creationId xmlns:a16="http://schemas.microsoft.com/office/drawing/2014/main" id="{AEB5D3BA-C9CE-4FEC-9E82-1C621FE62B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0938" y="1890713"/>
              <a:ext cx="171450" cy="36512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91" name="Line 65">
              <a:extLst>
                <a:ext uri="{FF2B5EF4-FFF2-40B4-BE49-F238E27FC236}">
                  <a16:creationId xmlns:a16="http://schemas.microsoft.com/office/drawing/2014/main" id="{CC16E482-CF64-4187-A33D-F84037343A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251" y="1962151"/>
              <a:ext cx="341313" cy="61913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92" name="Line 66">
              <a:extLst>
                <a:ext uri="{FF2B5EF4-FFF2-40B4-BE49-F238E27FC236}">
                  <a16:creationId xmlns:a16="http://schemas.microsoft.com/office/drawing/2014/main" id="{0A6FE344-8356-47F3-9780-6565547A8D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05276" y="1998663"/>
              <a:ext cx="328613" cy="61912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93" name="Line 67">
              <a:extLst>
                <a:ext uri="{FF2B5EF4-FFF2-40B4-BE49-F238E27FC236}">
                  <a16:creationId xmlns:a16="http://schemas.microsoft.com/office/drawing/2014/main" id="{84136CBC-8C34-4B17-A5DC-430B83D4BA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91000" y="2035176"/>
              <a:ext cx="255588" cy="49213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94" name="Line 68">
              <a:extLst>
                <a:ext uri="{FF2B5EF4-FFF2-40B4-BE49-F238E27FC236}">
                  <a16:creationId xmlns:a16="http://schemas.microsoft.com/office/drawing/2014/main" id="{39025CCE-582A-4013-A6A2-93C292C7B2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00538" y="2084388"/>
              <a:ext cx="133350" cy="23812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95" name="Line 69">
              <a:extLst>
                <a:ext uri="{FF2B5EF4-FFF2-40B4-BE49-F238E27FC236}">
                  <a16:creationId xmlns:a16="http://schemas.microsoft.com/office/drawing/2014/main" id="{69709D96-195C-47A9-B0F4-19A305AD2B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0864" y="2120901"/>
              <a:ext cx="85725" cy="11113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96" name="Line 70">
              <a:extLst>
                <a:ext uri="{FF2B5EF4-FFF2-40B4-BE49-F238E27FC236}">
                  <a16:creationId xmlns:a16="http://schemas.microsoft.com/office/drawing/2014/main" id="{D24D19E6-E4A9-4315-A6EC-53A8281EF1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3888" y="2241551"/>
              <a:ext cx="292100" cy="603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97" name="Line 71">
              <a:extLst>
                <a:ext uri="{FF2B5EF4-FFF2-40B4-BE49-F238E27FC236}">
                  <a16:creationId xmlns:a16="http://schemas.microsoft.com/office/drawing/2014/main" id="{D49700B6-6AE9-440A-845C-B05B6493E2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21188" y="2217738"/>
              <a:ext cx="195262" cy="36512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98" name="Line 72">
              <a:extLst>
                <a:ext uri="{FF2B5EF4-FFF2-40B4-BE49-F238E27FC236}">
                  <a16:creationId xmlns:a16="http://schemas.microsoft.com/office/drawing/2014/main" id="{15CD389F-60D8-4330-9581-E2B5DEFFC2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3889" y="2181226"/>
              <a:ext cx="96837" cy="11113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499" name="Line 73">
              <a:extLst>
                <a:ext uri="{FF2B5EF4-FFF2-40B4-BE49-F238E27FC236}">
                  <a16:creationId xmlns:a16="http://schemas.microsoft.com/office/drawing/2014/main" id="{472CAC27-F324-4B69-9076-5350EF6342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2638" y="2301876"/>
              <a:ext cx="328612" cy="730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00" name="Line 74">
              <a:extLst>
                <a:ext uri="{FF2B5EF4-FFF2-40B4-BE49-F238E27FC236}">
                  <a16:creationId xmlns:a16="http://schemas.microsoft.com/office/drawing/2014/main" id="{D9ABA86F-1E42-49C9-93EC-4CB2B4454D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49800" y="2325688"/>
              <a:ext cx="268288" cy="61912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01" name="Line 75">
              <a:extLst>
                <a:ext uri="{FF2B5EF4-FFF2-40B4-BE49-F238E27FC236}">
                  <a16:creationId xmlns:a16="http://schemas.microsoft.com/office/drawing/2014/main" id="{31D99D50-1CC8-4064-BB1E-4891C62C4C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97439" y="2351089"/>
              <a:ext cx="219075" cy="476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02" name="Line 76">
              <a:extLst>
                <a:ext uri="{FF2B5EF4-FFF2-40B4-BE49-F238E27FC236}">
                  <a16:creationId xmlns:a16="http://schemas.microsoft.com/office/drawing/2014/main" id="{8B8E8F79-8DDD-4CAB-BE52-7784BF9281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37226" y="2471739"/>
              <a:ext cx="315913" cy="603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03" name="Line 77">
              <a:extLst>
                <a:ext uri="{FF2B5EF4-FFF2-40B4-BE49-F238E27FC236}">
                  <a16:creationId xmlns:a16="http://schemas.microsoft.com/office/drawing/2014/main" id="{5E7ECE7D-30B2-4E42-802D-9B971E4DC0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03814" y="2387601"/>
              <a:ext cx="96837" cy="23813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04" name="Line 78">
              <a:extLst>
                <a:ext uri="{FF2B5EF4-FFF2-40B4-BE49-F238E27FC236}">
                  <a16:creationId xmlns:a16="http://schemas.microsoft.com/office/drawing/2014/main" id="{00370CDB-3544-44D8-9E8B-D77AC2115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27688" y="2447926"/>
              <a:ext cx="315912" cy="603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05" name="Line 79">
              <a:extLst>
                <a:ext uri="{FF2B5EF4-FFF2-40B4-BE49-F238E27FC236}">
                  <a16:creationId xmlns:a16="http://schemas.microsoft.com/office/drawing/2014/main" id="{3FF6CD75-F984-417C-B5F1-0382DE2311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54663" y="2424114"/>
              <a:ext cx="292100" cy="603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06" name="Line 80">
              <a:extLst>
                <a:ext uri="{FF2B5EF4-FFF2-40B4-BE49-F238E27FC236}">
                  <a16:creationId xmlns:a16="http://schemas.microsoft.com/office/drawing/2014/main" id="{14E3F844-FEF3-4E36-AFDE-D1BF1332E6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56239" y="2411414"/>
              <a:ext cx="219075" cy="476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07" name="Line 81">
              <a:extLst>
                <a:ext uri="{FF2B5EF4-FFF2-40B4-BE49-F238E27FC236}">
                  <a16:creationId xmlns:a16="http://schemas.microsoft.com/office/drawing/2014/main" id="{6DBA4529-5152-41C3-9922-572C3549B2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72100" y="2411413"/>
              <a:ext cx="96838" cy="23812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08" name="Line 82">
              <a:extLst>
                <a:ext uri="{FF2B5EF4-FFF2-40B4-BE49-F238E27FC236}">
                  <a16:creationId xmlns:a16="http://schemas.microsoft.com/office/drawing/2014/main" id="{692444A7-A5E0-4C3C-B838-13EC345F2D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72100" y="2435226"/>
              <a:ext cx="0" cy="603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09" name="Line 83">
              <a:extLst>
                <a:ext uri="{FF2B5EF4-FFF2-40B4-BE49-F238E27FC236}">
                  <a16:creationId xmlns:a16="http://schemas.microsoft.com/office/drawing/2014/main" id="{ED5EBBF2-23A2-439F-BE6B-F457265222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21364" y="2508251"/>
              <a:ext cx="280987" cy="476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10" name="Line 84">
              <a:extLst>
                <a:ext uri="{FF2B5EF4-FFF2-40B4-BE49-F238E27FC236}">
                  <a16:creationId xmlns:a16="http://schemas.microsoft.com/office/drawing/2014/main" id="{8729CEAA-C343-47CC-A7FF-E91F8968AA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3275" y="2544764"/>
              <a:ext cx="268288" cy="47625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11" name="Line 85">
              <a:extLst>
                <a:ext uri="{FF2B5EF4-FFF2-40B4-BE49-F238E27FC236}">
                  <a16:creationId xmlns:a16="http://schemas.microsoft.com/office/drawing/2014/main" id="{76DCA388-9AF2-4784-91E7-3076B4823D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6625" y="2592388"/>
              <a:ext cx="171450" cy="25400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12" name="Line 86">
              <a:extLst>
                <a:ext uri="{FF2B5EF4-FFF2-40B4-BE49-F238E27FC236}">
                  <a16:creationId xmlns:a16="http://schemas.microsoft.com/office/drawing/2014/main" id="{1B9FD0FD-E092-4620-9369-69B3BA58C7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15050" y="2641600"/>
              <a:ext cx="84138" cy="12700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13" name="Line 87">
              <a:extLst>
                <a:ext uri="{FF2B5EF4-FFF2-40B4-BE49-F238E27FC236}">
                  <a16:creationId xmlns:a16="http://schemas.microsoft.com/office/drawing/2014/main" id="{2D5B1B7B-B20C-4811-9E27-2BB610C1D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1889" y="2714626"/>
              <a:ext cx="85725" cy="11113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14" name="Line 88">
              <a:extLst>
                <a:ext uri="{FF2B5EF4-FFF2-40B4-BE49-F238E27FC236}">
                  <a16:creationId xmlns:a16="http://schemas.microsoft.com/office/drawing/2014/main" id="{8714E683-86D0-4D81-A1D5-8E570A22BA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11888" y="2751138"/>
              <a:ext cx="169862" cy="23812"/>
            </a:xfrm>
            <a:prstGeom prst="line">
              <a:avLst/>
            </a:prstGeom>
            <a:noFill/>
            <a:ln w="12700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15" name="Line 89">
              <a:extLst>
                <a:ext uri="{FF2B5EF4-FFF2-40B4-BE49-F238E27FC236}">
                  <a16:creationId xmlns:a16="http://schemas.microsoft.com/office/drawing/2014/main" id="{1AAA6F72-259F-48C5-BE63-2F8DF1C352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5951" y="1768475"/>
              <a:ext cx="3616325" cy="107950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16" name="Freeform 90">
              <a:extLst>
                <a:ext uri="{FF2B5EF4-FFF2-40B4-BE49-F238E27FC236}">
                  <a16:creationId xmlns:a16="http://schemas.microsoft.com/office/drawing/2014/main" id="{616345BD-A9F9-42D0-912E-562D097FD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1368426"/>
              <a:ext cx="50800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17" name="Freeform 91">
              <a:extLst>
                <a:ext uri="{FF2B5EF4-FFF2-40B4-BE49-F238E27FC236}">
                  <a16:creationId xmlns:a16="http://schemas.microsoft.com/office/drawing/2014/main" id="{3D2716ED-C8AC-4459-8B7F-D0B6135D4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300" y="1454151"/>
              <a:ext cx="50800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18" name="Freeform 92">
              <a:extLst>
                <a:ext uri="{FF2B5EF4-FFF2-40B4-BE49-F238E27FC236}">
                  <a16:creationId xmlns:a16="http://schemas.microsoft.com/office/drawing/2014/main" id="{3C773D5F-829A-4368-87B6-6AAAD5982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026" y="1538288"/>
              <a:ext cx="49213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19" name="Freeform 93">
              <a:extLst>
                <a:ext uri="{FF2B5EF4-FFF2-40B4-BE49-F238E27FC236}">
                  <a16:creationId xmlns:a16="http://schemas.microsoft.com/office/drawing/2014/main" id="{AD944666-C8C7-449B-8B55-FA6381B03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163" y="1684338"/>
              <a:ext cx="50800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20" name="Freeform 94">
              <a:extLst>
                <a:ext uri="{FF2B5EF4-FFF2-40B4-BE49-F238E27FC236}">
                  <a16:creationId xmlns:a16="http://schemas.microsoft.com/office/drawing/2014/main" id="{84872A88-2F9E-4019-9750-26179F211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750" y="1951038"/>
              <a:ext cx="50800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21" name="Freeform 95">
              <a:extLst>
                <a:ext uri="{FF2B5EF4-FFF2-40B4-BE49-F238E27FC236}">
                  <a16:creationId xmlns:a16="http://schemas.microsoft.com/office/drawing/2014/main" id="{B84505D4-9259-4F5C-87B7-3303480D5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176" y="1878013"/>
              <a:ext cx="49213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22" name="Freeform 96">
              <a:extLst>
                <a:ext uri="{FF2B5EF4-FFF2-40B4-BE49-F238E27FC236}">
                  <a16:creationId xmlns:a16="http://schemas.microsoft.com/office/drawing/2014/main" id="{F2208E81-C3C8-406A-AEDD-B057FEEED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013" y="1854201"/>
              <a:ext cx="50800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23" name="Freeform 97">
              <a:extLst>
                <a:ext uri="{FF2B5EF4-FFF2-40B4-BE49-F238E27FC236}">
                  <a16:creationId xmlns:a16="http://schemas.microsoft.com/office/drawing/2014/main" id="{DA60FFEE-0A20-4239-A7B0-893D7A96B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438" y="1890714"/>
              <a:ext cx="49212" cy="73025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24" name="Freeform 98">
              <a:extLst>
                <a:ext uri="{FF2B5EF4-FFF2-40B4-BE49-F238E27FC236}">
                  <a16:creationId xmlns:a16="http://schemas.microsoft.com/office/drawing/2014/main" id="{064500BA-405F-4CD7-AA17-275B8CF3B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5" y="1951038"/>
              <a:ext cx="50800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25" name="Freeform 99">
              <a:extLst>
                <a:ext uri="{FF2B5EF4-FFF2-40B4-BE49-F238E27FC236}">
                  <a16:creationId xmlns:a16="http://schemas.microsoft.com/office/drawing/2014/main" id="{CA244569-C758-412A-9D52-CD03BBA0F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113" y="2060576"/>
              <a:ext cx="50800" cy="73025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26" name="Freeform 100">
              <a:extLst>
                <a:ext uri="{FF2B5EF4-FFF2-40B4-BE49-F238E27FC236}">
                  <a16:creationId xmlns:a16="http://schemas.microsoft.com/office/drawing/2014/main" id="{42D9C6DC-467D-4033-A50D-82E55BEC7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8" y="2217739"/>
              <a:ext cx="49212" cy="73025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27" name="Freeform 101">
              <a:extLst>
                <a:ext uri="{FF2B5EF4-FFF2-40B4-BE49-F238E27FC236}">
                  <a16:creationId xmlns:a16="http://schemas.microsoft.com/office/drawing/2014/main" id="{1120477E-9E67-44F7-8F95-624F42570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150" y="2120901"/>
              <a:ext cx="50800" cy="73025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28" name="Freeform 102">
              <a:extLst>
                <a:ext uri="{FF2B5EF4-FFF2-40B4-BE49-F238E27FC236}">
                  <a16:creationId xmlns:a16="http://schemas.microsoft.com/office/drawing/2014/main" id="{14E8E761-07F0-469C-93BE-8A5535D12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876" y="2241551"/>
              <a:ext cx="49213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29" name="Freeform 103">
              <a:extLst>
                <a:ext uri="{FF2B5EF4-FFF2-40B4-BE49-F238E27FC236}">
                  <a16:creationId xmlns:a16="http://schemas.microsoft.com/office/drawing/2014/main" id="{353C8DB9-2713-40C1-B31F-D1A9B8243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3" y="2338388"/>
              <a:ext cx="50800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30" name="Freeform 104">
              <a:extLst>
                <a:ext uri="{FF2B5EF4-FFF2-40B4-BE49-F238E27FC236}">
                  <a16:creationId xmlns:a16="http://schemas.microsoft.com/office/drawing/2014/main" id="{AE131486-69F0-49F6-A3A1-ECD4900DB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2387601"/>
              <a:ext cx="50800" cy="73025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31" name="Freeform 105">
              <a:extLst>
                <a:ext uri="{FF2B5EF4-FFF2-40B4-BE49-F238E27FC236}">
                  <a16:creationId xmlns:a16="http://schemas.microsoft.com/office/drawing/2014/main" id="{DD0F8D1F-BC44-4CFF-9B7E-95D763571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2374901"/>
              <a:ext cx="49212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32" name="Freeform 106">
              <a:extLst>
                <a:ext uri="{FF2B5EF4-FFF2-40B4-BE49-F238E27FC236}">
                  <a16:creationId xmlns:a16="http://schemas.microsoft.com/office/drawing/2014/main" id="{04DD9CB9-D298-4593-8ED3-9C1DE7BFC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600" y="2351089"/>
              <a:ext cx="50800" cy="73025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33" name="Freeform 107">
              <a:extLst>
                <a:ext uri="{FF2B5EF4-FFF2-40B4-BE49-F238E27FC236}">
                  <a16:creationId xmlns:a16="http://schemas.microsoft.com/office/drawing/2014/main" id="{E425E6C1-E16D-4157-B228-CB76B74CE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325" y="2301876"/>
              <a:ext cx="50800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34" name="Freeform 108">
              <a:extLst>
                <a:ext uri="{FF2B5EF4-FFF2-40B4-BE49-F238E27FC236}">
                  <a16:creationId xmlns:a16="http://schemas.microsoft.com/office/drawing/2014/main" id="{9D47273F-4409-4413-9B20-57606D4CF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2205038"/>
              <a:ext cx="49213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35" name="Freeform 109">
              <a:extLst>
                <a:ext uri="{FF2B5EF4-FFF2-40B4-BE49-F238E27FC236}">
                  <a16:creationId xmlns:a16="http://schemas.microsoft.com/office/drawing/2014/main" id="{0C747121-AB18-4AF3-B6CE-DF12F9132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68576"/>
              <a:ext cx="50800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36" name="Freeform 110">
              <a:extLst>
                <a:ext uri="{FF2B5EF4-FFF2-40B4-BE49-F238E27FC236}">
                  <a16:creationId xmlns:a16="http://schemas.microsoft.com/office/drawing/2014/main" id="{05D31C79-CE73-4031-B4DC-99EA9C22C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450" y="2714626"/>
              <a:ext cx="50800" cy="73025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37" name="Freeform 111">
              <a:extLst>
                <a:ext uri="{FF2B5EF4-FFF2-40B4-BE49-F238E27FC236}">
                  <a16:creationId xmlns:a16="http://schemas.microsoft.com/office/drawing/2014/main" id="{D51B80C8-CB20-40DF-8AEE-DE05A8F9D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176" y="2822576"/>
              <a:ext cx="49213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38" name="Freeform 112">
              <a:extLst>
                <a:ext uri="{FF2B5EF4-FFF2-40B4-BE49-F238E27FC236}">
                  <a16:creationId xmlns:a16="http://schemas.microsoft.com/office/drawing/2014/main" id="{41F7407D-6DE3-45FE-9377-25ED7AD34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313" y="2895601"/>
              <a:ext cx="50800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39" name="Freeform 113">
              <a:extLst>
                <a:ext uri="{FF2B5EF4-FFF2-40B4-BE49-F238E27FC236}">
                  <a16:creationId xmlns:a16="http://schemas.microsoft.com/office/drawing/2014/main" id="{2C4B9D1F-0E78-47C0-82B7-684E23A00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1038" y="2932113"/>
              <a:ext cx="50800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40" name="Freeform 114">
              <a:extLst>
                <a:ext uri="{FF2B5EF4-FFF2-40B4-BE49-F238E27FC236}">
                  <a16:creationId xmlns:a16="http://schemas.microsoft.com/office/drawing/2014/main" id="{6F0320CE-5232-4DF8-8974-F3E0E62C4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6763" y="2908301"/>
              <a:ext cx="49212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41" name="Freeform 115">
              <a:extLst>
                <a:ext uri="{FF2B5EF4-FFF2-40B4-BE49-F238E27FC236}">
                  <a16:creationId xmlns:a16="http://schemas.microsoft.com/office/drawing/2014/main" id="{3A2839D6-163F-4CE1-82FC-FDABE54A5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900" y="2871788"/>
              <a:ext cx="50800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42" name="Freeform 116">
              <a:extLst>
                <a:ext uri="{FF2B5EF4-FFF2-40B4-BE49-F238E27FC236}">
                  <a16:creationId xmlns:a16="http://schemas.microsoft.com/office/drawing/2014/main" id="{2C4400AB-66FE-4486-AA1A-25547A777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625" y="2798763"/>
              <a:ext cx="50800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43" name="Freeform 117">
              <a:extLst>
                <a:ext uri="{FF2B5EF4-FFF2-40B4-BE49-F238E27FC236}">
                  <a16:creationId xmlns:a16="http://schemas.microsoft.com/office/drawing/2014/main" id="{CBBAB7AA-073C-42E4-B8AB-7EBEFCC2C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351" y="2725738"/>
              <a:ext cx="49213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0 h 49"/>
                <a:gd name="T4" fmla="*/ 2147483647 w 33"/>
                <a:gd name="T5" fmla="*/ 0 h 49"/>
                <a:gd name="T6" fmla="*/ 2147483647 w 33"/>
                <a:gd name="T7" fmla="*/ 2147483647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40"/>
                  </a:moveTo>
                  <a:lnTo>
                    <a:pt x="0" y="0"/>
                  </a:lnTo>
                  <a:lnTo>
                    <a:pt x="32" y="0"/>
                  </a:lnTo>
                  <a:lnTo>
                    <a:pt x="16" y="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44" name="Freeform 118">
              <a:extLst>
                <a:ext uri="{FF2B5EF4-FFF2-40B4-BE49-F238E27FC236}">
                  <a16:creationId xmlns:a16="http://schemas.microsoft.com/office/drawing/2014/main" id="{DB8BCC11-A195-44C1-AC63-8FEFF3105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913" y="2592388"/>
              <a:ext cx="50800" cy="74612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45" name="Freeform 119">
              <a:extLst>
                <a:ext uri="{FF2B5EF4-FFF2-40B4-BE49-F238E27FC236}">
                  <a16:creationId xmlns:a16="http://schemas.microsoft.com/office/drawing/2014/main" id="{6B4EDB90-7F4D-4CBB-A2CD-29B291C5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0638" y="2508251"/>
              <a:ext cx="49212" cy="74613"/>
            </a:xfrm>
            <a:custGeom>
              <a:avLst/>
              <a:gdLst>
                <a:gd name="T0" fmla="*/ 2147483647 w 33"/>
                <a:gd name="T1" fmla="*/ 2147483647 h 49"/>
                <a:gd name="T2" fmla="*/ 0 w 33"/>
                <a:gd name="T3" fmla="*/ 2147483647 h 49"/>
                <a:gd name="T4" fmla="*/ 2147483647 w 33"/>
                <a:gd name="T5" fmla="*/ 2147483647 h 49"/>
                <a:gd name="T6" fmla="*/ 2147483647 w 3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49"/>
                <a:gd name="T14" fmla="*/ 33 w 3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49">
                  <a:moveTo>
                    <a:pt x="16" y="8"/>
                  </a:moveTo>
                  <a:lnTo>
                    <a:pt x="0" y="48"/>
                  </a:lnTo>
                  <a:lnTo>
                    <a:pt x="32" y="48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46" name="Freeform 120">
              <a:extLst>
                <a:ext uri="{FF2B5EF4-FFF2-40B4-BE49-F238E27FC236}">
                  <a16:creationId xmlns:a16="http://schemas.microsoft.com/office/drawing/2014/main" id="{300AEA5D-32D7-4E32-B4A7-8325E49A8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3564" y="2084388"/>
              <a:ext cx="85725" cy="12700"/>
            </a:xfrm>
            <a:custGeom>
              <a:avLst/>
              <a:gdLst>
                <a:gd name="T0" fmla="*/ 2147483647 w 57"/>
                <a:gd name="T1" fmla="*/ 2147483647 h 9"/>
                <a:gd name="T2" fmla="*/ 0 w 57"/>
                <a:gd name="T3" fmla="*/ 0 h 9"/>
                <a:gd name="T4" fmla="*/ 2147483647 w 57"/>
                <a:gd name="T5" fmla="*/ 0 h 9"/>
                <a:gd name="T6" fmla="*/ 2147483647 w 57"/>
                <a:gd name="T7" fmla="*/ 214748364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9"/>
                <a:gd name="T14" fmla="*/ 57 w 57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9">
                  <a:moveTo>
                    <a:pt x="32" y="8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32" y="8"/>
                  </a:lnTo>
                </a:path>
              </a:pathLst>
            </a:custGeom>
            <a:noFill/>
            <a:ln w="12700" cap="rnd">
              <a:solidFill>
                <a:srgbClr val="4000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47" name="Freeform 121">
              <a:extLst>
                <a:ext uri="{FF2B5EF4-FFF2-40B4-BE49-F238E27FC236}">
                  <a16:creationId xmlns:a16="http://schemas.microsoft.com/office/drawing/2014/main" id="{91198C03-446D-4E42-AFB8-007878F3B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364" y="1841500"/>
              <a:ext cx="98425" cy="25400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48" name="Freeform 122">
              <a:extLst>
                <a:ext uri="{FF2B5EF4-FFF2-40B4-BE49-F238E27FC236}">
                  <a16:creationId xmlns:a16="http://schemas.microsoft.com/office/drawing/2014/main" id="{E7AF0F31-2A41-480F-BB56-56EA28CC6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3714" y="1854200"/>
              <a:ext cx="98425" cy="25400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49" name="Freeform 123">
              <a:extLst>
                <a:ext uri="{FF2B5EF4-FFF2-40B4-BE49-F238E27FC236}">
                  <a16:creationId xmlns:a16="http://schemas.microsoft.com/office/drawing/2014/main" id="{75D7A6B7-CF8C-45EB-B2AA-5ACDB9B45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3" y="1865314"/>
              <a:ext cx="100012" cy="26987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50" name="Freeform 124">
              <a:extLst>
                <a:ext uri="{FF2B5EF4-FFF2-40B4-BE49-F238E27FC236}">
                  <a16:creationId xmlns:a16="http://schemas.microsoft.com/office/drawing/2014/main" id="{7E0749E7-2851-4FB0-B7E8-64ABC74B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1" y="1878013"/>
              <a:ext cx="98425" cy="25400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51" name="Freeform 125">
              <a:extLst>
                <a:ext uri="{FF2B5EF4-FFF2-40B4-BE49-F238E27FC236}">
                  <a16:creationId xmlns:a16="http://schemas.microsoft.com/office/drawing/2014/main" id="{2D7F6C71-8725-464E-8A4F-B48856F5F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664" y="1890713"/>
              <a:ext cx="98425" cy="25400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52" name="Freeform 126">
              <a:extLst>
                <a:ext uri="{FF2B5EF4-FFF2-40B4-BE49-F238E27FC236}">
                  <a16:creationId xmlns:a16="http://schemas.microsoft.com/office/drawing/2014/main" id="{803E3D4D-3DB0-4F18-8A2C-277D908E8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1890713"/>
              <a:ext cx="100012" cy="25400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53" name="Freeform 127">
              <a:extLst>
                <a:ext uri="{FF2B5EF4-FFF2-40B4-BE49-F238E27FC236}">
                  <a16:creationId xmlns:a16="http://schemas.microsoft.com/office/drawing/2014/main" id="{39919F24-5B58-40F1-82A7-F06F73670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6" y="1901825"/>
              <a:ext cx="98425" cy="26988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54" name="Freeform 128">
              <a:extLst>
                <a:ext uri="{FF2B5EF4-FFF2-40B4-BE49-F238E27FC236}">
                  <a16:creationId xmlns:a16="http://schemas.microsoft.com/office/drawing/2014/main" id="{182DEB4D-FCBB-4FD5-97B5-93D9151BB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514" y="1927225"/>
              <a:ext cx="98425" cy="25400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55" name="Freeform 129">
              <a:extLst>
                <a:ext uri="{FF2B5EF4-FFF2-40B4-BE49-F238E27FC236}">
                  <a16:creationId xmlns:a16="http://schemas.microsoft.com/office/drawing/2014/main" id="{EFF359EF-6C9C-4F6D-B89F-68DC9ECCF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839" y="1962150"/>
              <a:ext cx="98425" cy="26988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56" name="Freeform 130">
              <a:extLst>
                <a:ext uri="{FF2B5EF4-FFF2-40B4-BE49-F238E27FC236}">
                  <a16:creationId xmlns:a16="http://schemas.microsoft.com/office/drawing/2014/main" id="{178E8E6B-134A-49F9-BB40-E09D45A83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163" y="2035175"/>
              <a:ext cx="100012" cy="25400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57" name="Freeform 131">
              <a:extLst>
                <a:ext uri="{FF2B5EF4-FFF2-40B4-BE49-F238E27FC236}">
                  <a16:creationId xmlns:a16="http://schemas.microsoft.com/office/drawing/2014/main" id="{E109E534-8DCE-473A-9B94-17A641820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4351" y="1998664"/>
              <a:ext cx="98425" cy="26987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58" name="Freeform 132">
              <a:extLst>
                <a:ext uri="{FF2B5EF4-FFF2-40B4-BE49-F238E27FC236}">
                  <a16:creationId xmlns:a16="http://schemas.microsoft.com/office/drawing/2014/main" id="{BB497ED5-747D-410D-9175-D6BE95BFD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889" y="2278063"/>
              <a:ext cx="98425" cy="25400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59" name="Freeform 133">
              <a:extLst>
                <a:ext uri="{FF2B5EF4-FFF2-40B4-BE49-F238E27FC236}">
                  <a16:creationId xmlns:a16="http://schemas.microsoft.com/office/drawing/2014/main" id="{5EB1328B-C011-4F31-810B-8EF5240E9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6914" y="2314575"/>
              <a:ext cx="98425" cy="25400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60" name="Freeform 134">
              <a:extLst>
                <a:ext uri="{FF2B5EF4-FFF2-40B4-BE49-F238E27FC236}">
                  <a16:creationId xmlns:a16="http://schemas.microsoft.com/office/drawing/2014/main" id="{5B48845C-37E8-4E22-9C0B-FA90048FD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9939" y="2351088"/>
              <a:ext cx="98425" cy="25400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61" name="Freeform 135">
              <a:extLst>
                <a:ext uri="{FF2B5EF4-FFF2-40B4-BE49-F238E27FC236}">
                  <a16:creationId xmlns:a16="http://schemas.microsoft.com/office/drawing/2014/main" id="{9CC66E50-856F-4632-918D-7C917BBB2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989" y="2362200"/>
              <a:ext cx="98425" cy="26988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62" name="Freeform 136">
              <a:extLst>
                <a:ext uri="{FF2B5EF4-FFF2-40B4-BE49-F238E27FC236}">
                  <a16:creationId xmlns:a16="http://schemas.microsoft.com/office/drawing/2014/main" id="{62176F83-EFD3-4E88-83B8-178B767F6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439" y="2374900"/>
              <a:ext cx="98425" cy="25400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63" name="Freeform 137">
              <a:extLst>
                <a:ext uri="{FF2B5EF4-FFF2-40B4-BE49-F238E27FC236}">
                  <a16:creationId xmlns:a16="http://schemas.microsoft.com/office/drawing/2014/main" id="{1EB99CAD-1C04-40D0-BCFB-C1BFAE330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88" y="2228850"/>
              <a:ext cx="100012" cy="26988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64" name="Freeform 138">
              <a:extLst>
                <a:ext uri="{FF2B5EF4-FFF2-40B4-BE49-F238E27FC236}">
                  <a16:creationId xmlns:a16="http://schemas.microsoft.com/office/drawing/2014/main" id="{0190A1EF-492C-4D3B-8882-3D34A11A8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476" y="2411413"/>
              <a:ext cx="98425" cy="25400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65" name="Freeform 139">
              <a:extLst>
                <a:ext uri="{FF2B5EF4-FFF2-40B4-BE49-F238E27FC236}">
                  <a16:creationId xmlns:a16="http://schemas.microsoft.com/office/drawing/2014/main" id="{A258C35A-B8E6-4703-8109-E6A4820AB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338" y="2424113"/>
              <a:ext cx="100012" cy="25400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66" name="Freeform 140">
              <a:extLst>
                <a:ext uri="{FF2B5EF4-FFF2-40B4-BE49-F238E27FC236}">
                  <a16:creationId xmlns:a16="http://schemas.microsoft.com/office/drawing/2014/main" id="{41FA140E-39D0-4A1E-B335-4128E8B46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576" y="2447925"/>
              <a:ext cx="98425" cy="25400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67" name="Freeform 141">
              <a:extLst>
                <a:ext uri="{FF2B5EF4-FFF2-40B4-BE49-F238E27FC236}">
                  <a16:creationId xmlns:a16="http://schemas.microsoft.com/office/drawing/2014/main" id="{E39DDC03-1CCC-4A37-8C6E-B61763A63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2471738"/>
              <a:ext cx="98425" cy="25400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68" name="Freeform 142">
              <a:extLst>
                <a:ext uri="{FF2B5EF4-FFF2-40B4-BE49-F238E27FC236}">
                  <a16:creationId xmlns:a16="http://schemas.microsoft.com/office/drawing/2014/main" id="{391F17BC-7505-49DE-8A9D-4ED44D771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3926" y="2508250"/>
              <a:ext cx="100013" cy="25400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69" name="Freeform 143">
              <a:extLst>
                <a:ext uri="{FF2B5EF4-FFF2-40B4-BE49-F238E27FC236}">
                  <a16:creationId xmlns:a16="http://schemas.microsoft.com/office/drawing/2014/main" id="{38DA3550-1F21-46E9-99A9-75666F8AA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9" y="2544763"/>
              <a:ext cx="98425" cy="25400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70" name="Freeform 144">
              <a:extLst>
                <a:ext uri="{FF2B5EF4-FFF2-40B4-BE49-F238E27FC236}">
                  <a16:creationId xmlns:a16="http://schemas.microsoft.com/office/drawing/2014/main" id="{EE225C96-8B90-4740-8345-8C3027DAA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51" y="2592389"/>
              <a:ext cx="98425" cy="26987"/>
            </a:xfrm>
            <a:custGeom>
              <a:avLst/>
              <a:gdLst>
                <a:gd name="T0" fmla="*/ 2147483647 w 65"/>
                <a:gd name="T1" fmla="*/ 2147483647 h 17"/>
                <a:gd name="T2" fmla="*/ 0 w 65"/>
                <a:gd name="T3" fmla="*/ 0 h 17"/>
                <a:gd name="T4" fmla="*/ 2147483647 w 65"/>
                <a:gd name="T5" fmla="*/ 0 h 17"/>
                <a:gd name="T6" fmla="*/ 2147483647 w 65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1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40" y="16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71" name="Freeform 145">
              <a:extLst>
                <a:ext uri="{FF2B5EF4-FFF2-40B4-BE49-F238E27FC236}">
                  <a16:creationId xmlns:a16="http://schemas.microsoft.com/office/drawing/2014/main" id="{793446AB-2C7F-4C5E-890E-715CB40F5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9" y="2751138"/>
              <a:ext cx="98425" cy="25400"/>
            </a:xfrm>
            <a:custGeom>
              <a:avLst/>
              <a:gdLst>
                <a:gd name="T0" fmla="*/ 2147483647 w 65"/>
                <a:gd name="T1" fmla="*/ 0 h 17"/>
                <a:gd name="T2" fmla="*/ 0 w 65"/>
                <a:gd name="T3" fmla="*/ 2147483647 h 17"/>
                <a:gd name="T4" fmla="*/ 2147483647 w 65"/>
                <a:gd name="T5" fmla="*/ 2147483647 h 17"/>
                <a:gd name="T6" fmla="*/ 2147483647 w 6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17"/>
                <a:gd name="T14" fmla="*/ 65 w 6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17">
                  <a:moveTo>
                    <a:pt x="40" y="0"/>
                  </a:moveTo>
                  <a:lnTo>
                    <a:pt x="0" y="16"/>
                  </a:lnTo>
                  <a:lnTo>
                    <a:pt x="64" y="16"/>
                  </a:lnTo>
                  <a:lnTo>
                    <a:pt x="40" y="0"/>
                  </a:lnTo>
                </a:path>
              </a:pathLst>
            </a:custGeom>
            <a:solidFill>
              <a:srgbClr val="4000D5"/>
            </a:solidFill>
            <a:ln w="12700" cap="rnd">
              <a:solidFill>
                <a:srgbClr val="4000D5"/>
              </a:solidFill>
              <a:round/>
              <a:headEnd/>
              <a:tailEnd/>
            </a:ln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72" name="Rectangle 146">
              <a:extLst>
                <a:ext uri="{FF2B5EF4-FFF2-40B4-BE49-F238E27FC236}">
                  <a16:creationId xmlns:a16="http://schemas.microsoft.com/office/drawing/2014/main" id="{CCC5A047-2226-4F1E-AAF0-E253CC212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1" y="557214"/>
              <a:ext cx="549275" cy="37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2013"/>
                </a:lnSpc>
                <a:spcBef>
                  <a:spcPct val="0"/>
                </a:spcBef>
                <a:buNone/>
              </a:pPr>
              <a:r>
                <a:rPr lang="it-IT" altLang="it-IT" sz="1700" b="1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®</a:t>
              </a:r>
            </a:p>
          </p:txBody>
        </p:sp>
        <p:sp>
          <p:nvSpPr>
            <p:cNvPr id="18573" name="Rectangle 147">
              <a:extLst>
                <a:ext uri="{FF2B5EF4-FFF2-40B4-BE49-F238E27FC236}">
                  <a16:creationId xmlns:a16="http://schemas.microsoft.com/office/drawing/2014/main" id="{07D10AC8-9CE2-4BEA-A2C8-928397175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2788" y="690563"/>
              <a:ext cx="609600" cy="55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3450"/>
                </a:lnSpc>
                <a:spcBef>
                  <a:spcPct val="0"/>
                </a:spcBef>
                <a:buNone/>
              </a:pPr>
              <a:r>
                <a:rPr lang="it-IT" altLang="it-IT" sz="2900" b="1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E</a:t>
              </a:r>
            </a:p>
          </p:txBody>
        </p:sp>
        <p:sp>
          <p:nvSpPr>
            <p:cNvPr id="18574" name="Rectangle 148">
              <a:extLst>
                <a:ext uri="{FF2B5EF4-FFF2-40B4-BE49-F238E27FC236}">
                  <a16:creationId xmlns:a16="http://schemas.microsoft.com/office/drawing/2014/main" id="{8DBF1B8A-1BF9-44E5-858C-DCE137F5F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375" y="1697038"/>
              <a:ext cx="609600" cy="55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3450"/>
                </a:lnSpc>
                <a:spcBef>
                  <a:spcPct val="0"/>
                </a:spcBef>
                <a:buNone/>
              </a:pPr>
              <a:r>
                <a:rPr lang="it-IT" altLang="it-IT" sz="2900" b="1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B</a:t>
              </a:r>
            </a:p>
          </p:txBody>
        </p:sp>
        <p:sp>
          <p:nvSpPr>
            <p:cNvPr id="18575" name="Rectangle 149">
              <a:extLst>
                <a:ext uri="{FF2B5EF4-FFF2-40B4-BE49-F238E27FC236}">
                  <a16:creationId xmlns:a16="http://schemas.microsoft.com/office/drawing/2014/main" id="{7D3EFF00-730A-46B9-B633-D3F92A4D2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8788" y="2628901"/>
              <a:ext cx="558800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3450"/>
                </a:lnSpc>
                <a:spcBef>
                  <a:spcPct val="0"/>
                </a:spcBef>
                <a:buNone/>
              </a:pPr>
              <a:r>
                <a:rPr lang="it-IT" altLang="it-IT" sz="2900" b="1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x</a:t>
              </a:r>
            </a:p>
          </p:txBody>
        </p:sp>
        <p:sp>
          <p:nvSpPr>
            <p:cNvPr id="18576" name="Rectangle 150">
              <a:extLst>
                <a:ext uri="{FF2B5EF4-FFF2-40B4-BE49-F238E27FC236}">
                  <a16:creationId xmlns:a16="http://schemas.microsoft.com/office/drawing/2014/main" id="{E8D85CBE-521C-46E5-AE84-39DA2FC61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075" y="1550989"/>
              <a:ext cx="547688" cy="37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2013"/>
                </a:lnSpc>
                <a:spcBef>
                  <a:spcPct val="0"/>
                </a:spcBef>
                <a:buNone/>
              </a:pPr>
              <a:r>
                <a:rPr lang="it-IT" altLang="it-IT" sz="1700" b="1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®</a:t>
              </a:r>
            </a:p>
          </p:txBody>
        </p:sp>
        <p:sp>
          <p:nvSpPr>
            <p:cNvPr id="18577" name="Rectangle 151">
              <a:extLst>
                <a:ext uri="{FF2B5EF4-FFF2-40B4-BE49-F238E27FC236}">
                  <a16:creationId xmlns:a16="http://schemas.microsoft.com/office/drawing/2014/main" id="{79E21C42-0179-4635-A1F9-FB317AC56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9575" y="2568575"/>
              <a:ext cx="547688" cy="37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2013"/>
                </a:lnSpc>
                <a:spcBef>
                  <a:spcPct val="0"/>
                </a:spcBef>
                <a:buNone/>
              </a:pPr>
              <a:r>
                <a:rPr lang="it-IT" altLang="it-IT" sz="1700" b="1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®</a:t>
              </a:r>
            </a:p>
          </p:txBody>
        </p:sp>
        <p:grpSp>
          <p:nvGrpSpPr>
            <p:cNvPr id="18578" name="Group 155">
              <a:extLst>
                <a:ext uri="{FF2B5EF4-FFF2-40B4-BE49-F238E27FC236}">
                  <a16:creationId xmlns:a16="http://schemas.microsoft.com/office/drawing/2014/main" id="{DBA14376-337C-4544-83E0-72136CCBB5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1926" y="2495551"/>
              <a:ext cx="1789113" cy="727075"/>
              <a:chOff x="1608" y="1648"/>
              <a:chExt cx="1176" cy="480"/>
            </a:xfrm>
          </p:grpSpPr>
          <p:sp>
            <p:nvSpPr>
              <p:cNvPr id="18658" name="Line 152">
                <a:extLst>
                  <a:ext uri="{FF2B5EF4-FFF2-40B4-BE49-F238E27FC236}">
                    <a16:creationId xmlns:a16="http://schemas.microsoft.com/office/drawing/2014/main" id="{E87ED1E0-6BF6-48E7-9439-CC66139E5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6" y="1696"/>
                <a:ext cx="1168" cy="3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59" name="Line 153">
                <a:extLst>
                  <a:ext uri="{FF2B5EF4-FFF2-40B4-BE49-F238E27FC236}">
                    <a16:creationId xmlns:a16="http://schemas.microsoft.com/office/drawing/2014/main" id="{BE4BB62D-D41F-4B34-A3CB-12E2D9E95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4" y="2008"/>
                <a:ext cx="0" cy="1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60" name="Line 154">
                <a:extLst>
                  <a:ext uri="{FF2B5EF4-FFF2-40B4-BE49-F238E27FC236}">
                    <a16:creationId xmlns:a16="http://schemas.microsoft.com/office/drawing/2014/main" id="{92E925E4-00B4-4A94-AF71-FF40FF884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8" y="1648"/>
                <a:ext cx="0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579" name="Rectangle 156">
              <a:extLst>
                <a:ext uri="{FF2B5EF4-FFF2-40B4-BE49-F238E27FC236}">
                  <a16:creationId xmlns:a16="http://schemas.microsoft.com/office/drawing/2014/main" id="{19E991FB-336A-43B4-8548-41B7A45C2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775" y="2592388"/>
              <a:ext cx="268288" cy="557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3450"/>
                </a:lnSpc>
                <a:spcBef>
                  <a:spcPct val="0"/>
                </a:spcBef>
                <a:buNone/>
              </a:pPr>
              <a:r>
                <a:rPr lang="it-IT" altLang="it-IT" sz="2900" b="1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l</a:t>
              </a:r>
            </a:p>
          </p:txBody>
        </p:sp>
        <p:sp>
          <p:nvSpPr>
            <p:cNvPr id="18580" name="Rectangle 157">
              <a:extLst>
                <a:ext uri="{FF2B5EF4-FFF2-40B4-BE49-F238E27FC236}">
                  <a16:creationId xmlns:a16="http://schemas.microsoft.com/office/drawing/2014/main" id="{D19F2EA7-D0C3-4CA9-99C1-C00F2953A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6025" y="1901826"/>
              <a:ext cx="534988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2675"/>
                </a:lnSpc>
                <a:spcBef>
                  <a:spcPct val="0"/>
                </a:spcBef>
                <a:buNone/>
              </a:pPr>
              <a:r>
                <a:rPr lang="it-IT" altLang="it-IT" sz="2400" b="1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B</a:t>
              </a:r>
              <a:r>
                <a:rPr lang="it-IT" altLang="it-IT" sz="24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o</a:t>
              </a:r>
            </a:p>
          </p:txBody>
        </p:sp>
        <p:sp>
          <p:nvSpPr>
            <p:cNvPr id="18581" name="Line 158">
              <a:extLst>
                <a:ext uri="{FF2B5EF4-FFF2-40B4-BE49-F238E27FC236}">
                  <a16:creationId xmlns:a16="http://schemas.microsoft.com/office/drawing/2014/main" id="{59B3867C-F827-4158-BF51-677BE4460C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68589" y="1817689"/>
              <a:ext cx="231775" cy="603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82" name="Line 159">
              <a:extLst>
                <a:ext uri="{FF2B5EF4-FFF2-40B4-BE49-F238E27FC236}">
                  <a16:creationId xmlns:a16="http://schemas.microsoft.com/office/drawing/2014/main" id="{5C30110D-D85B-469A-9783-2EDA97F198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46414" y="1271588"/>
              <a:ext cx="206375" cy="619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83" name="Rectangle 160">
              <a:extLst>
                <a:ext uri="{FF2B5EF4-FFF2-40B4-BE49-F238E27FC236}">
                  <a16:creationId xmlns:a16="http://schemas.microsoft.com/office/drawing/2014/main" id="{C2BBCE00-4903-4B17-B453-927CD0B11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614" y="1090614"/>
              <a:ext cx="534987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2675"/>
                </a:lnSpc>
                <a:spcBef>
                  <a:spcPct val="0"/>
                </a:spcBef>
                <a:buNone/>
              </a:pPr>
              <a:r>
                <a:rPr lang="it-IT" altLang="it-IT" sz="2400" b="1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E</a:t>
              </a:r>
              <a:r>
                <a:rPr lang="it-IT" altLang="it-IT" sz="2400" b="1" baseline="-250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o</a:t>
              </a:r>
            </a:p>
          </p:txBody>
        </p:sp>
        <p:sp>
          <p:nvSpPr>
            <p:cNvPr id="18584" name="Line 161">
              <a:extLst>
                <a:ext uri="{FF2B5EF4-FFF2-40B4-BE49-F238E27FC236}">
                  <a16:creationId xmlns:a16="http://schemas.microsoft.com/office/drawing/2014/main" id="{C1F1E711-0EA9-4972-A1BA-56CB7DE15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1713" y="1624013"/>
              <a:ext cx="1022350" cy="290512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7451" tIns="43727" rIns="87451" bIns="43727"/>
            <a:lstStyle/>
            <a:p>
              <a:endParaRPr lang="en-GB"/>
            </a:p>
          </p:txBody>
        </p:sp>
        <p:sp>
          <p:nvSpPr>
            <p:cNvPr id="18585" name="Rectangle 162">
              <a:extLst>
                <a:ext uri="{FF2B5EF4-FFF2-40B4-BE49-F238E27FC236}">
                  <a16:creationId xmlns:a16="http://schemas.microsoft.com/office/drawing/2014/main" id="{BD1576BC-BAC9-4FDC-9460-D229C698D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0" y="1793876"/>
              <a:ext cx="560388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5613" algn="l"/>
                  <a:tab pos="912813" algn="l"/>
                  <a:tab pos="137001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0413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04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5613" algn="l"/>
                  <a:tab pos="912813" algn="l"/>
                  <a:tab pos="13700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3450"/>
                </a:lnSpc>
                <a:spcBef>
                  <a:spcPct val="0"/>
                </a:spcBef>
                <a:buNone/>
              </a:pPr>
              <a:r>
                <a:rPr lang="it-IT" altLang="it-IT" sz="2900" b="1">
                  <a:solidFill>
                    <a:srgbClr val="0E55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rPr>
                <a:t>v</a:t>
              </a:r>
            </a:p>
          </p:txBody>
        </p:sp>
        <p:sp>
          <p:nvSpPr>
            <p:cNvPr id="18586" name="Rectangle 163">
              <a:extLst>
                <a:ext uri="{FF2B5EF4-FFF2-40B4-BE49-F238E27FC236}">
                  <a16:creationId xmlns:a16="http://schemas.microsoft.com/office/drawing/2014/main" id="{4B5C4B94-2365-4CF4-9380-F8B3CECAD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01" y="1731964"/>
              <a:ext cx="549275" cy="37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2013"/>
                </a:lnSpc>
                <a:spcBef>
                  <a:spcPct val="0"/>
                </a:spcBef>
                <a:buNone/>
              </a:pPr>
              <a:r>
                <a:rPr lang="it-IT" altLang="it-IT" sz="1700" b="1">
                  <a:solidFill>
                    <a:srgbClr val="0E55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®</a:t>
              </a:r>
            </a:p>
          </p:txBody>
        </p:sp>
        <p:sp>
          <p:nvSpPr>
            <p:cNvPr id="18587" name="Rectangle 164">
              <a:extLst>
                <a:ext uri="{FF2B5EF4-FFF2-40B4-BE49-F238E27FC236}">
                  <a16:creationId xmlns:a16="http://schemas.microsoft.com/office/drawing/2014/main" id="{6AF22E26-113A-4F3C-BEAE-1E3EB6153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969964"/>
              <a:ext cx="547688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1525"/>
                </a:lnSpc>
                <a:spcBef>
                  <a:spcPct val="0"/>
                </a:spcBef>
                <a:buNone/>
              </a:pPr>
              <a:r>
                <a:rPr lang="it-IT" altLang="it-IT" sz="1300" b="1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®</a:t>
              </a:r>
            </a:p>
          </p:txBody>
        </p:sp>
        <p:sp>
          <p:nvSpPr>
            <p:cNvPr id="18588" name="Rectangle 165">
              <a:extLst>
                <a:ext uri="{FF2B5EF4-FFF2-40B4-BE49-F238E27FC236}">
                  <a16:creationId xmlns:a16="http://schemas.microsoft.com/office/drawing/2014/main" id="{2B29549A-0F86-4947-97DD-29C8E2833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8725" y="1781176"/>
              <a:ext cx="547688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219" tIns="25813" rIns="18219" bIns="25813"/>
            <a:lstStyle>
              <a:lvl1pPr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1525"/>
                </a:lnSpc>
                <a:spcBef>
                  <a:spcPct val="0"/>
                </a:spcBef>
                <a:buNone/>
              </a:pPr>
              <a:r>
                <a:rPr lang="it-IT" altLang="it-IT" sz="1300" b="1">
                  <a:solidFill>
                    <a:srgbClr val="000000"/>
                  </a:solidFill>
                  <a:latin typeface="Symbol" panose="05050102010706020507" pitchFamily="18" charset="2"/>
                  <a:ea typeface="MS PGothic" panose="020B0600070205080204" pitchFamily="34" charset="-128"/>
                </a:rPr>
                <a:t>®</a:t>
              </a:r>
            </a:p>
          </p:txBody>
        </p:sp>
      </p:grpSp>
      <p:sp>
        <p:nvSpPr>
          <p:cNvPr id="18589" name="Line 166">
            <a:extLst>
              <a:ext uri="{FF2B5EF4-FFF2-40B4-BE49-F238E27FC236}">
                <a16:creationId xmlns:a16="http://schemas.microsoft.com/office/drawing/2014/main" id="{0680C2A2-6A59-41E4-B745-1893AC692A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97963" y="1611313"/>
            <a:ext cx="0" cy="4127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sp>
        <p:nvSpPr>
          <p:cNvPr id="18590" name="Line 167">
            <a:extLst>
              <a:ext uri="{FF2B5EF4-FFF2-40B4-BE49-F238E27FC236}">
                <a16:creationId xmlns:a16="http://schemas.microsoft.com/office/drawing/2014/main" id="{6E1F1C51-0FA8-42B5-98A8-DE59A92AF6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23239" y="1951038"/>
            <a:ext cx="414337" cy="42386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sp>
        <p:nvSpPr>
          <p:cNvPr id="18591" name="Line 168">
            <a:extLst>
              <a:ext uri="{FF2B5EF4-FFF2-40B4-BE49-F238E27FC236}">
                <a16:creationId xmlns:a16="http://schemas.microsoft.com/office/drawing/2014/main" id="{43A8DBDE-5AEE-4625-BD68-000F0195BC25}"/>
              </a:ext>
            </a:extLst>
          </p:cNvPr>
          <p:cNvSpPr>
            <a:spLocks noChangeShapeType="1"/>
          </p:cNvSpPr>
          <p:nvPr/>
        </p:nvSpPr>
        <p:spPr bwMode="auto">
          <a:xfrm>
            <a:off x="9510714" y="3211513"/>
            <a:ext cx="414337" cy="42386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sp>
        <p:nvSpPr>
          <p:cNvPr id="18592" name="Line 169">
            <a:extLst>
              <a:ext uri="{FF2B5EF4-FFF2-40B4-BE49-F238E27FC236}">
                <a16:creationId xmlns:a16="http://schemas.microsoft.com/office/drawing/2014/main" id="{060A94C0-F2AC-445B-8946-AA24408D6B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7788" y="2847975"/>
            <a:ext cx="461962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sp>
        <p:nvSpPr>
          <p:cNvPr id="18593" name="Line 170">
            <a:extLst>
              <a:ext uri="{FF2B5EF4-FFF2-40B4-BE49-F238E27FC236}">
                <a16:creationId xmlns:a16="http://schemas.microsoft.com/office/drawing/2014/main" id="{A77E7FBF-CA0E-40F1-9833-5AB7AAAA9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1450" y="3502025"/>
            <a:ext cx="0" cy="4714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sp>
        <p:nvSpPr>
          <p:cNvPr id="18594" name="Line 171">
            <a:extLst>
              <a:ext uri="{FF2B5EF4-FFF2-40B4-BE49-F238E27FC236}">
                <a16:creationId xmlns:a16="http://schemas.microsoft.com/office/drawing/2014/main" id="{99F0DD52-2A07-4AC3-948B-B8BCF8E92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9839325" y="2822575"/>
            <a:ext cx="45085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sp>
        <p:nvSpPr>
          <p:cNvPr id="18595" name="Line 172">
            <a:extLst>
              <a:ext uri="{FF2B5EF4-FFF2-40B4-BE49-F238E27FC236}">
                <a16:creationId xmlns:a16="http://schemas.microsoft.com/office/drawing/2014/main" id="{B60FC0B8-9243-4372-80C8-D23CBDB4A5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5938" y="3248026"/>
            <a:ext cx="438150" cy="41116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sp>
        <p:nvSpPr>
          <p:cNvPr id="18596" name="Line 173">
            <a:extLst>
              <a:ext uri="{FF2B5EF4-FFF2-40B4-BE49-F238E27FC236}">
                <a16:creationId xmlns:a16="http://schemas.microsoft.com/office/drawing/2014/main" id="{0488347D-11C4-4D91-893C-665E1021DB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23413" y="1998663"/>
            <a:ext cx="438150" cy="4000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sp>
        <p:nvSpPr>
          <p:cNvPr id="18597" name="Oval 174">
            <a:extLst>
              <a:ext uri="{FF2B5EF4-FFF2-40B4-BE49-F238E27FC236}">
                <a16:creationId xmlns:a16="http://schemas.microsoft.com/office/drawing/2014/main" id="{2233E13D-1923-417A-B74B-229171A01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1" y="1920876"/>
            <a:ext cx="1801813" cy="17557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666666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lIns="87451" tIns="43727" rIns="87451" bIns="43727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4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8598" name="Oval 175">
            <a:extLst>
              <a:ext uri="{FF2B5EF4-FFF2-40B4-BE49-F238E27FC236}">
                <a16:creationId xmlns:a16="http://schemas.microsoft.com/office/drawing/2014/main" id="{5164C00C-2226-4644-A080-5B22B7F05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439" y="2308226"/>
            <a:ext cx="949325" cy="957263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4C4C4C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AAAAAA"/>
            </a:solidFill>
            <a:round/>
            <a:headEnd/>
            <a:tailEnd/>
          </a:ln>
        </p:spPr>
        <p:txBody>
          <a:bodyPr wrap="none" lIns="87451" tIns="43727" rIns="87451" bIns="43727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4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8599" name="Oval 176">
            <a:extLst>
              <a:ext uri="{FF2B5EF4-FFF2-40B4-BE49-F238E27FC236}">
                <a16:creationId xmlns:a16="http://schemas.microsoft.com/office/drawing/2014/main" id="{172D3006-552E-40F0-BCE5-170A197A7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6025" y="2562226"/>
            <a:ext cx="438150" cy="46037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 lIns="87451" tIns="43727" rIns="87451" bIns="43727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4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8600" name="Oval 177">
            <a:extLst>
              <a:ext uri="{FF2B5EF4-FFF2-40B4-BE49-F238E27FC236}">
                <a16:creationId xmlns:a16="http://schemas.microsoft.com/office/drawing/2014/main" id="{16CF7F83-A5F3-4B2D-A8E7-EA45AC2D6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5889" y="2744788"/>
            <a:ext cx="96837" cy="10795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717171"/>
            </a:solidFill>
            <a:round/>
            <a:headEnd/>
            <a:tailEnd/>
          </a:ln>
        </p:spPr>
        <p:txBody>
          <a:bodyPr wrap="none" lIns="87451" tIns="43727" rIns="87451" bIns="43727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240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8601" name="Rectangle 178">
            <a:extLst>
              <a:ext uri="{FF2B5EF4-FFF2-40B4-BE49-F238E27FC236}">
                <a16:creationId xmlns:a16="http://schemas.microsoft.com/office/drawing/2014/main" id="{7D1763B1-16EA-4865-9D60-DE707266D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389" y="1017588"/>
            <a:ext cx="28987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19" tIns="25813" rIns="18219" bIns="25813"/>
          <a:lstStyle>
            <a:lvl1pPr defTabSz="7604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5613" algn="l"/>
                <a:tab pos="912813" algn="l"/>
                <a:tab pos="13700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04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5613" algn="l"/>
                <a:tab pos="912813" algn="l"/>
                <a:tab pos="1370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it-IT" altLang="it-IT" sz="29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onda  meccanica</a:t>
            </a:r>
          </a:p>
          <a:p>
            <a:pPr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it-IT" altLang="it-IT" sz="29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     (suono)</a:t>
            </a:r>
          </a:p>
        </p:txBody>
      </p:sp>
      <p:grpSp>
        <p:nvGrpSpPr>
          <p:cNvPr id="18602" name="Group 182">
            <a:extLst>
              <a:ext uri="{FF2B5EF4-FFF2-40B4-BE49-F238E27FC236}">
                <a16:creationId xmlns:a16="http://schemas.microsoft.com/office/drawing/2014/main" id="{36DA414F-8E08-412A-8DED-61E384EDDFDD}"/>
              </a:ext>
            </a:extLst>
          </p:cNvPr>
          <p:cNvGrpSpPr>
            <a:grpSpLocks/>
          </p:cNvGrpSpPr>
          <p:nvPr/>
        </p:nvGrpSpPr>
        <p:grpSpPr bwMode="auto">
          <a:xfrm>
            <a:off x="1962150" y="3635376"/>
            <a:ext cx="3435350" cy="898525"/>
            <a:chOff x="288" y="2400"/>
            <a:chExt cx="2257" cy="593"/>
          </a:xfrm>
        </p:grpSpPr>
        <p:sp>
          <p:nvSpPr>
            <p:cNvPr id="18655" name="Freeform 179">
              <a:extLst>
                <a:ext uri="{FF2B5EF4-FFF2-40B4-BE49-F238E27FC236}">
                  <a16:creationId xmlns:a16="http://schemas.microsoft.com/office/drawing/2014/main" id="{8E59B558-2D22-4CD2-A2AB-9FC3F0DCE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2400"/>
              <a:ext cx="993" cy="577"/>
            </a:xfrm>
            <a:custGeom>
              <a:avLst/>
              <a:gdLst>
                <a:gd name="T0" fmla="*/ 0 w 993"/>
                <a:gd name="T1" fmla="*/ 0 h 577"/>
                <a:gd name="T2" fmla="*/ 24 w 993"/>
                <a:gd name="T3" fmla="*/ 0 h 577"/>
                <a:gd name="T4" fmla="*/ 56 w 993"/>
                <a:gd name="T5" fmla="*/ 24 h 577"/>
                <a:gd name="T6" fmla="*/ 96 w 993"/>
                <a:gd name="T7" fmla="*/ 56 h 577"/>
                <a:gd name="T8" fmla="*/ 120 w 993"/>
                <a:gd name="T9" fmla="*/ 88 h 577"/>
                <a:gd name="T10" fmla="*/ 160 w 993"/>
                <a:gd name="T11" fmla="*/ 152 h 577"/>
                <a:gd name="T12" fmla="*/ 216 w 993"/>
                <a:gd name="T13" fmla="*/ 240 h 577"/>
                <a:gd name="T14" fmla="*/ 248 w 993"/>
                <a:gd name="T15" fmla="*/ 312 h 577"/>
                <a:gd name="T16" fmla="*/ 312 w 993"/>
                <a:gd name="T17" fmla="*/ 408 h 577"/>
                <a:gd name="T18" fmla="*/ 352 w 993"/>
                <a:gd name="T19" fmla="*/ 480 h 577"/>
                <a:gd name="T20" fmla="*/ 392 w 993"/>
                <a:gd name="T21" fmla="*/ 528 h 577"/>
                <a:gd name="T22" fmla="*/ 432 w 993"/>
                <a:gd name="T23" fmla="*/ 560 h 577"/>
                <a:gd name="T24" fmla="*/ 472 w 993"/>
                <a:gd name="T25" fmla="*/ 576 h 577"/>
                <a:gd name="T26" fmla="*/ 488 w 993"/>
                <a:gd name="T27" fmla="*/ 576 h 577"/>
                <a:gd name="T28" fmla="*/ 520 w 993"/>
                <a:gd name="T29" fmla="*/ 576 h 577"/>
                <a:gd name="T30" fmla="*/ 568 w 993"/>
                <a:gd name="T31" fmla="*/ 536 h 577"/>
                <a:gd name="T32" fmla="*/ 600 w 993"/>
                <a:gd name="T33" fmla="*/ 496 h 577"/>
                <a:gd name="T34" fmla="*/ 648 w 993"/>
                <a:gd name="T35" fmla="*/ 440 h 577"/>
                <a:gd name="T36" fmla="*/ 704 w 993"/>
                <a:gd name="T37" fmla="*/ 352 h 577"/>
                <a:gd name="T38" fmla="*/ 776 w 993"/>
                <a:gd name="T39" fmla="*/ 240 h 577"/>
                <a:gd name="T40" fmla="*/ 824 w 993"/>
                <a:gd name="T41" fmla="*/ 152 h 577"/>
                <a:gd name="T42" fmla="*/ 864 w 993"/>
                <a:gd name="T43" fmla="*/ 104 h 577"/>
                <a:gd name="T44" fmla="*/ 904 w 993"/>
                <a:gd name="T45" fmla="*/ 56 h 577"/>
                <a:gd name="T46" fmla="*/ 936 w 993"/>
                <a:gd name="T47" fmla="*/ 32 h 577"/>
                <a:gd name="T48" fmla="*/ 968 w 993"/>
                <a:gd name="T49" fmla="*/ 16 h 577"/>
                <a:gd name="T50" fmla="*/ 992 w 993"/>
                <a:gd name="T51" fmla="*/ 8 h 5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93"/>
                <a:gd name="T79" fmla="*/ 0 h 577"/>
                <a:gd name="T80" fmla="*/ 993 w 993"/>
                <a:gd name="T81" fmla="*/ 577 h 57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93" h="577">
                  <a:moveTo>
                    <a:pt x="0" y="0"/>
                  </a:moveTo>
                  <a:lnTo>
                    <a:pt x="24" y="0"/>
                  </a:lnTo>
                  <a:lnTo>
                    <a:pt x="56" y="24"/>
                  </a:lnTo>
                  <a:lnTo>
                    <a:pt x="96" y="56"/>
                  </a:lnTo>
                  <a:lnTo>
                    <a:pt x="120" y="88"/>
                  </a:lnTo>
                  <a:lnTo>
                    <a:pt x="160" y="152"/>
                  </a:lnTo>
                  <a:lnTo>
                    <a:pt x="216" y="240"/>
                  </a:lnTo>
                  <a:lnTo>
                    <a:pt x="248" y="312"/>
                  </a:lnTo>
                  <a:lnTo>
                    <a:pt x="312" y="408"/>
                  </a:lnTo>
                  <a:lnTo>
                    <a:pt x="352" y="480"/>
                  </a:lnTo>
                  <a:lnTo>
                    <a:pt x="392" y="528"/>
                  </a:lnTo>
                  <a:lnTo>
                    <a:pt x="432" y="560"/>
                  </a:lnTo>
                  <a:lnTo>
                    <a:pt x="472" y="576"/>
                  </a:lnTo>
                  <a:lnTo>
                    <a:pt x="488" y="576"/>
                  </a:lnTo>
                  <a:lnTo>
                    <a:pt x="520" y="576"/>
                  </a:lnTo>
                  <a:lnTo>
                    <a:pt x="568" y="536"/>
                  </a:lnTo>
                  <a:lnTo>
                    <a:pt x="600" y="496"/>
                  </a:lnTo>
                  <a:lnTo>
                    <a:pt x="648" y="440"/>
                  </a:lnTo>
                  <a:lnTo>
                    <a:pt x="704" y="352"/>
                  </a:lnTo>
                  <a:lnTo>
                    <a:pt x="776" y="240"/>
                  </a:lnTo>
                  <a:lnTo>
                    <a:pt x="824" y="152"/>
                  </a:lnTo>
                  <a:lnTo>
                    <a:pt x="864" y="104"/>
                  </a:lnTo>
                  <a:lnTo>
                    <a:pt x="904" y="56"/>
                  </a:lnTo>
                  <a:lnTo>
                    <a:pt x="936" y="32"/>
                  </a:lnTo>
                  <a:lnTo>
                    <a:pt x="968" y="16"/>
                  </a:lnTo>
                  <a:lnTo>
                    <a:pt x="992" y="8"/>
                  </a:lnTo>
                </a:path>
              </a:pathLst>
            </a:custGeom>
            <a:noFill/>
            <a:ln w="76200" cap="rnd">
              <a:solidFill>
                <a:srgbClr val="D78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56" name="Freeform 180">
              <a:extLst>
                <a:ext uri="{FF2B5EF4-FFF2-40B4-BE49-F238E27FC236}">
                  <a16:creationId xmlns:a16="http://schemas.microsoft.com/office/drawing/2014/main" id="{30AB5247-5AB4-4FD0-BADF-4F763AD86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" y="2408"/>
              <a:ext cx="1001" cy="585"/>
            </a:xfrm>
            <a:custGeom>
              <a:avLst/>
              <a:gdLst>
                <a:gd name="T0" fmla="*/ 0 w 1001"/>
                <a:gd name="T1" fmla="*/ 0 h 585"/>
                <a:gd name="T2" fmla="*/ 32 w 1001"/>
                <a:gd name="T3" fmla="*/ 8 h 585"/>
                <a:gd name="T4" fmla="*/ 72 w 1001"/>
                <a:gd name="T5" fmla="*/ 24 h 585"/>
                <a:gd name="T6" fmla="*/ 104 w 1001"/>
                <a:gd name="T7" fmla="*/ 56 h 585"/>
                <a:gd name="T8" fmla="*/ 136 w 1001"/>
                <a:gd name="T9" fmla="*/ 96 h 585"/>
                <a:gd name="T10" fmla="*/ 168 w 1001"/>
                <a:gd name="T11" fmla="*/ 152 h 585"/>
                <a:gd name="T12" fmla="*/ 224 w 1001"/>
                <a:gd name="T13" fmla="*/ 240 h 585"/>
                <a:gd name="T14" fmla="*/ 264 w 1001"/>
                <a:gd name="T15" fmla="*/ 312 h 585"/>
                <a:gd name="T16" fmla="*/ 320 w 1001"/>
                <a:gd name="T17" fmla="*/ 416 h 585"/>
                <a:gd name="T18" fmla="*/ 368 w 1001"/>
                <a:gd name="T19" fmla="*/ 480 h 585"/>
                <a:gd name="T20" fmla="*/ 400 w 1001"/>
                <a:gd name="T21" fmla="*/ 528 h 585"/>
                <a:gd name="T22" fmla="*/ 448 w 1001"/>
                <a:gd name="T23" fmla="*/ 568 h 585"/>
                <a:gd name="T24" fmla="*/ 480 w 1001"/>
                <a:gd name="T25" fmla="*/ 584 h 585"/>
                <a:gd name="T26" fmla="*/ 496 w 1001"/>
                <a:gd name="T27" fmla="*/ 584 h 585"/>
                <a:gd name="T28" fmla="*/ 536 w 1001"/>
                <a:gd name="T29" fmla="*/ 576 h 585"/>
                <a:gd name="T30" fmla="*/ 576 w 1001"/>
                <a:gd name="T31" fmla="*/ 536 h 585"/>
                <a:gd name="T32" fmla="*/ 616 w 1001"/>
                <a:gd name="T33" fmla="*/ 496 h 585"/>
                <a:gd name="T34" fmla="*/ 656 w 1001"/>
                <a:gd name="T35" fmla="*/ 448 h 585"/>
                <a:gd name="T36" fmla="*/ 720 w 1001"/>
                <a:gd name="T37" fmla="*/ 360 h 585"/>
                <a:gd name="T38" fmla="*/ 784 w 1001"/>
                <a:gd name="T39" fmla="*/ 248 h 585"/>
                <a:gd name="T40" fmla="*/ 832 w 1001"/>
                <a:gd name="T41" fmla="*/ 160 h 585"/>
                <a:gd name="T42" fmla="*/ 872 w 1001"/>
                <a:gd name="T43" fmla="*/ 104 h 585"/>
                <a:gd name="T44" fmla="*/ 912 w 1001"/>
                <a:gd name="T45" fmla="*/ 56 h 585"/>
                <a:gd name="T46" fmla="*/ 936 w 1001"/>
                <a:gd name="T47" fmla="*/ 32 h 585"/>
                <a:gd name="T48" fmla="*/ 976 w 1001"/>
                <a:gd name="T49" fmla="*/ 16 h 585"/>
                <a:gd name="T50" fmla="*/ 1000 w 1001"/>
                <a:gd name="T51" fmla="*/ 8 h 5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1"/>
                <a:gd name="T79" fmla="*/ 0 h 585"/>
                <a:gd name="T80" fmla="*/ 1001 w 1001"/>
                <a:gd name="T81" fmla="*/ 585 h 58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1" h="585">
                  <a:moveTo>
                    <a:pt x="0" y="0"/>
                  </a:moveTo>
                  <a:lnTo>
                    <a:pt x="32" y="8"/>
                  </a:lnTo>
                  <a:lnTo>
                    <a:pt x="72" y="24"/>
                  </a:lnTo>
                  <a:lnTo>
                    <a:pt x="104" y="56"/>
                  </a:lnTo>
                  <a:lnTo>
                    <a:pt x="136" y="96"/>
                  </a:lnTo>
                  <a:lnTo>
                    <a:pt x="168" y="152"/>
                  </a:lnTo>
                  <a:lnTo>
                    <a:pt x="224" y="240"/>
                  </a:lnTo>
                  <a:lnTo>
                    <a:pt x="264" y="312"/>
                  </a:lnTo>
                  <a:lnTo>
                    <a:pt x="320" y="416"/>
                  </a:lnTo>
                  <a:lnTo>
                    <a:pt x="368" y="480"/>
                  </a:lnTo>
                  <a:lnTo>
                    <a:pt x="400" y="528"/>
                  </a:lnTo>
                  <a:lnTo>
                    <a:pt x="448" y="568"/>
                  </a:lnTo>
                  <a:lnTo>
                    <a:pt x="480" y="584"/>
                  </a:lnTo>
                  <a:lnTo>
                    <a:pt x="496" y="584"/>
                  </a:lnTo>
                  <a:lnTo>
                    <a:pt x="536" y="576"/>
                  </a:lnTo>
                  <a:lnTo>
                    <a:pt x="576" y="536"/>
                  </a:lnTo>
                  <a:lnTo>
                    <a:pt x="616" y="496"/>
                  </a:lnTo>
                  <a:lnTo>
                    <a:pt x="656" y="448"/>
                  </a:lnTo>
                  <a:lnTo>
                    <a:pt x="720" y="360"/>
                  </a:lnTo>
                  <a:lnTo>
                    <a:pt x="784" y="248"/>
                  </a:lnTo>
                  <a:lnTo>
                    <a:pt x="832" y="160"/>
                  </a:lnTo>
                  <a:lnTo>
                    <a:pt x="872" y="104"/>
                  </a:lnTo>
                  <a:lnTo>
                    <a:pt x="912" y="56"/>
                  </a:lnTo>
                  <a:lnTo>
                    <a:pt x="936" y="32"/>
                  </a:lnTo>
                  <a:lnTo>
                    <a:pt x="976" y="16"/>
                  </a:lnTo>
                  <a:lnTo>
                    <a:pt x="1000" y="8"/>
                  </a:lnTo>
                </a:path>
              </a:pathLst>
            </a:custGeom>
            <a:noFill/>
            <a:ln w="76200" cap="rnd">
              <a:solidFill>
                <a:srgbClr val="D78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57" name="Freeform 181">
              <a:extLst>
                <a:ext uri="{FF2B5EF4-FFF2-40B4-BE49-F238E27FC236}">
                  <a16:creationId xmlns:a16="http://schemas.microsoft.com/office/drawing/2014/main" id="{1B184D9C-E01A-4140-A3D0-5E86C2E9D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2400"/>
              <a:ext cx="249" cy="289"/>
            </a:xfrm>
            <a:custGeom>
              <a:avLst/>
              <a:gdLst>
                <a:gd name="T0" fmla="*/ 0 w 249"/>
                <a:gd name="T1" fmla="*/ 288 h 289"/>
                <a:gd name="T2" fmla="*/ 32 w 249"/>
                <a:gd name="T3" fmla="*/ 232 h 289"/>
                <a:gd name="T4" fmla="*/ 64 w 249"/>
                <a:gd name="T5" fmla="*/ 168 h 289"/>
                <a:gd name="T6" fmla="*/ 104 w 249"/>
                <a:gd name="T7" fmla="*/ 104 h 289"/>
                <a:gd name="T8" fmla="*/ 144 w 249"/>
                <a:gd name="T9" fmla="*/ 56 h 289"/>
                <a:gd name="T10" fmla="*/ 192 w 249"/>
                <a:gd name="T11" fmla="*/ 16 h 289"/>
                <a:gd name="T12" fmla="*/ 232 w 249"/>
                <a:gd name="T13" fmla="*/ 0 h 289"/>
                <a:gd name="T14" fmla="*/ 248 w 249"/>
                <a:gd name="T15" fmla="*/ 0 h 2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9"/>
                <a:gd name="T25" fmla="*/ 0 h 289"/>
                <a:gd name="T26" fmla="*/ 249 w 249"/>
                <a:gd name="T27" fmla="*/ 289 h 2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9" h="289">
                  <a:moveTo>
                    <a:pt x="0" y="288"/>
                  </a:moveTo>
                  <a:lnTo>
                    <a:pt x="32" y="232"/>
                  </a:lnTo>
                  <a:lnTo>
                    <a:pt x="64" y="168"/>
                  </a:lnTo>
                  <a:lnTo>
                    <a:pt x="104" y="104"/>
                  </a:lnTo>
                  <a:lnTo>
                    <a:pt x="144" y="56"/>
                  </a:lnTo>
                  <a:lnTo>
                    <a:pt x="192" y="16"/>
                  </a:lnTo>
                  <a:lnTo>
                    <a:pt x="232" y="0"/>
                  </a:lnTo>
                  <a:lnTo>
                    <a:pt x="248" y="0"/>
                  </a:lnTo>
                </a:path>
              </a:pathLst>
            </a:custGeom>
            <a:noFill/>
            <a:ln w="76200" cap="rnd">
              <a:solidFill>
                <a:srgbClr val="D78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603" name="Line 183">
            <a:extLst>
              <a:ext uri="{FF2B5EF4-FFF2-40B4-BE49-F238E27FC236}">
                <a16:creationId xmlns:a16="http://schemas.microsoft.com/office/drawing/2014/main" id="{EEB8D829-4060-41CD-BBC8-45C80E06F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6889" y="4132263"/>
            <a:ext cx="406717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sp>
        <p:nvSpPr>
          <p:cNvPr id="18604" name="Rectangle 184">
            <a:extLst>
              <a:ext uri="{FF2B5EF4-FFF2-40B4-BE49-F238E27FC236}">
                <a16:creationId xmlns:a16="http://schemas.microsoft.com/office/drawing/2014/main" id="{C076841B-9797-4B4F-8A90-88E398E89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4603751"/>
            <a:ext cx="57721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19" tIns="25813" rIns="18219" bIns="25813"/>
          <a:lstStyle>
            <a:lvl1pPr defTabSz="7604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5613" algn="l"/>
                <a:tab pos="912813" algn="l"/>
                <a:tab pos="13700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04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5613" algn="l"/>
                <a:tab pos="912813" algn="l"/>
                <a:tab pos="1370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588"/>
              </a:lnSpc>
              <a:spcBef>
                <a:spcPct val="0"/>
              </a:spcBef>
              <a:buNone/>
            </a:pPr>
            <a:r>
              <a:rPr lang="it-IT" altLang="it-IT" sz="29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onda  meccanica  lungo  una  fune</a:t>
            </a:r>
          </a:p>
        </p:txBody>
      </p:sp>
      <p:sp>
        <p:nvSpPr>
          <p:cNvPr id="18605" name="Line 185">
            <a:extLst>
              <a:ext uri="{FF2B5EF4-FFF2-40B4-BE49-F238E27FC236}">
                <a16:creationId xmlns:a16="http://schemas.microsoft.com/office/drawing/2014/main" id="{5A670686-9700-45E2-B4E1-E5D266EBE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1326" y="3829050"/>
            <a:ext cx="47466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sp>
        <p:nvSpPr>
          <p:cNvPr id="18606" name="Line 186">
            <a:extLst>
              <a:ext uri="{FF2B5EF4-FFF2-40B4-BE49-F238E27FC236}">
                <a16:creationId xmlns:a16="http://schemas.microsoft.com/office/drawing/2014/main" id="{0AEB06A3-7D55-41EA-8418-5CA632039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2650" y="4433888"/>
            <a:ext cx="47625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grpSp>
        <p:nvGrpSpPr>
          <p:cNvPr id="18607" name="Group 189">
            <a:extLst>
              <a:ext uri="{FF2B5EF4-FFF2-40B4-BE49-F238E27FC236}">
                <a16:creationId xmlns:a16="http://schemas.microsoft.com/office/drawing/2014/main" id="{B5880093-6F5F-481E-A214-D65AA3D0AD92}"/>
              </a:ext>
            </a:extLst>
          </p:cNvPr>
          <p:cNvGrpSpPr>
            <a:grpSpLocks/>
          </p:cNvGrpSpPr>
          <p:nvPr/>
        </p:nvGrpSpPr>
        <p:grpSpPr bwMode="auto">
          <a:xfrm>
            <a:off x="7392988" y="5888038"/>
            <a:ext cx="2927350" cy="539750"/>
            <a:chOff x="3856" y="3888"/>
            <a:chExt cx="1924" cy="356"/>
          </a:xfrm>
        </p:grpSpPr>
        <p:sp>
          <p:nvSpPr>
            <p:cNvPr id="18653" name="Freeform 187">
              <a:extLst>
                <a:ext uri="{FF2B5EF4-FFF2-40B4-BE49-F238E27FC236}">
                  <a16:creationId xmlns:a16="http://schemas.microsoft.com/office/drawing/2014/main" id="{36D07EBF-2409-4B69-A561-EAC60F1D7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3888"/>
              <a:ext cx="1921" cy="337"/>
            </a:xfrm>
            <a:custGeom>
              <a:avLst/>
              <a:gdLst>
                <a:gd name="T0" fmla="*/ 0 w 1921"/>
                <a:gd name="T1" fmla="*/ 328 h 337"/>
                <a:gd name="T2" fmla="*/ 0 w 1921"/>
                <a:gd name="T3" fmla="*/ 40 h 337"/>
                <a:gd name="T4" fmla="*/ 0 w 1921"/>
                <a:gd name="T5" fmla="*/ 32 h 337"/>
                <a:gd name="T6" fmla="*/ 136 w 1921"/>
                <a:gd name="T7" fmla="*/ 8 h 337"/>
                <a:gd name="T8" fmla="*/ 256 w 1921"/>
                <a:gd name="T9" fmla="*/ 8 h 337"/>
                <a:gd name="T10" fmla="*/ 408 w 1921"/>
                <a:gd name="T11" fmla="*/ 40 h 337"/>
                <a:gd name="T12" fmla="*/ 560 w 1921"/>
                <a:gd name="T13" fmla="*/ 64 h 337"/>
                <a:gd name="T14" fmla="*/ 704 w 1921"/>
                <a:gd name="T15" fmla="*/ 64 h 337"/>
                <a:gd name="T16" fmla="*/ 896 w 1921"/>
                <a:gd name="T17" fmla="*/ 16 h 337"/>
                <a:gd name="T18" fmla="*/ 1032 w 1921"/>
                <a:gd name="T19" fmla="*/ 0 h 337"/>
                <a:gd name="T20" fmla="*/ 1096 w 1921"/>
                <a:gd name="T21" fmla="*/ 0 h 337"/>
                <a:gd name="T22" fmla="*/ 1120 w 1921"/>
                <a:gd name="T23" fmla="*/ 0 h 337"/>
                <a:gd name="T24" fmla="*/ 1288 w 1921"/>
                <a:gd name="T25" fmla="*/ 40 h 337"/>
                <a:gd name="T26" fmla="*/ 1400 w 1921"/>
                <a:gd name="T27" fmla="*/ 64 h 337"/>
                <a:gd name="T28" fmla="*/ 1544 w 1921"/>
                <a:gd name="T29" fmla="*/ 64 h 337"/>
                <a:gd name="T30" fmla="*/ 1552 w 1921"/>
                <a:gd name="T31" fmla="*/ 64 h 337"/>
                <a:gd name="T32" fmla="*/ 1680 w 1921"/>
                <a:gd name="T33" fmla="*/ 40 h 337"/>
                <a:gd name="T34" fmla="*/ 1816 w 1921"/>
                <a:gd name="T35" fmla="*/ 8 h 337"/>
                <a:gd name="T36" fmla="*/ 1920 w 1921"/>
                <a:gd name="T37" fmla="*/ 0 h 337"/>
                <a:gd name="T38" fmla="*/ 1920 w 1921"/>
                <a:gd name="T39" fmla="*/ 328 h 337"/>
                <a:gd name="T40" fmla="*/ 0 w 1921"/>
                <a:gd name="T41" fmla="*/ 336 h 337"/>
                <a:gd name="T42" fmla="*/ 0 w 1921"/>
                <a:gd name="T43" fmla="*/ 320 h 33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21"/>
                <a:gd name="T67" fmla="*/ 0 h 337"/>
                <a:gd name="T68" fmla="*/ 1921 w 1921"/>
                <a:gd name="T69" fmla="*/ 337 h 33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21" h="337">
                  <a:moveTo>
                    <a:pt x="0" y="328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136" y="8"/>
                  </a:lnTo>
                  <a:lnTo>
                    <a:pt x="256" y="8"/>
                  </a:lnTo>
                  <a:lnTo>
                    <a:pt x="408" y="40"/>
                  </a:lnTo>
                  <a:lnTo>
                    <a:pt x="560" y="64"/>
                  </a:lnTo>
                  <a:lnTo>
                    <a:pt x="704" y="64"/>
                  </a:lnTo>
                  <a:lnTo>
                    <a:pt x="896" y="16"/>
                  </a:lnTo>
                  <a:lnTo>
                    <a:pt x="1032" y="0"/>
                  </a:lnTo>
                  <a:lnTo>
                    <a:pt x="1096" y="0"/>
                  </a:lnTo>
                  <a:lnTo>
                    <a:pt x="1120" y="0"/>
                  </a:lnTo>
                  <a:lnTo>
                    <a:pt x="1288" y="40"/>
                  </a:lnTo>
                  <a:lnTo>
                    <a:pt x="1400" y="64"/>
                  </a:lnTo>
                  <a:lnTo>
                    <a:pt x="1544" y="64"/>
                  </a:lnTo>
                  <a:lnTo>
                    <a:pt x="1552" y="64"/>
                  </a:lnTo>
                  <a:lnTo>
                    <a:pt x="1680" y="40"/>
                  </a:lnTo>
                  <a:lnTo>
                    <a:pt x="1816" y="8"/>
                  </a:lnTo>
                  <a:lnTo>
                    <a:pt x="1920" y="0"/>
                  </a:lnTo>
                  <a:lnTo>
                    <a:pt x="1920" y="328"/>
                  </a:lnTo>
                  <a:lnTo>
                    <a:pt x="0" y="336"/>
                  </a:lnTo>
                  <a:lnTo>
                    <a:pt x="0" y="320"/>
                  </a:lnTo>
                </a:path>
              </a:pathLst>
            </a:custGeom>
            <a:pattFill prst="pct50">
              <a:fgClr>
                <a:srgbClr val="00B4FF"/>
              </a:fgClr>
              <a:bgClr>
                <a:srgbClr val="FFFFFF"/>
              </a:bgClr>
            </a:pattFill>
            <a:ln w="127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654" name="Rectangle 188">
              <a:extLst>
                <a:ext uri="{FF2B5EF4-FFF2-40B4-BE49-F238E27FC236}">
                  <a16:creationId xmlns:a16="http://schemas.microsoft.com/office/drawing/2014/main" id="{35E2F28B-BE0F-4127-B95B-B841E1F8C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0" y="4156"/>
              <a:ext cx="1920" cy="88"/>
            </a:xfrm>
            <a:prstGeom prst="rect">
              <a:avLst/>
            </a:prstGeom>
            <a:pattFill prst="pct50">
              <a:fgClr>
                <a:srgbClr val="00B4FF"/>
              </a:fgClr>
              <a:bgClr>
                <a:srgbClr val="FFFFFF"/>
              </a:bgClr>
            </a:patt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it-IT" sz="2400"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8608" name="Rectangle 190">
            <a:extLst>
              <a:ext uri="{FF2B5EF4-FFF2-40B4-BE49-F238E27FC236}">
                <a16:creationId xmlns:a16="http://schemas.microsoft.com/office/drawing/2014/main" id="{DC46D920-3723-411F-83B6-C0E81C146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1" y="4737100"/>
            <a:ext cx="437197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19" tIns="25813" rIns="18219" bIns="25813"/>
          <a:lstStyle>
            <a:lvl1pPr defTabSz="7604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5613" algn="l"/>
                <a:tab pos="912813" algn="l"/>
                <a:tab pos="13700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04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5613" algn="l"/>
                <a:tab pos="912813" algn="l"/>
                <a:tab pos="1370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588"/>
              </a:lnSpc>
              <a:spcBef>
                <a:spcPct val="0"/>
              </a:spcBef>
              <a:buNone/>
            </a:pPr>
            <a:r>
              <a:rPr lang="it-IT" altLang="it-IT" sz="29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     onda  meccanica</a:t>
            </a:r>
          </a:p>
          <a:p>
            <a:pPr eaLnBrk="1" hangingPunct="1">
              <a:lnSpc>
                <a:spcPts val="2588"/>
              </a:lnSpc>
              <a:spcBef>
                <a:spcPct val="0"/>
              </a:spcBef>
              <a:buNone/>
            </a:pPr>
            <a:r>
              <a:rPr lang="it-IT" altLang="it-IT" sz="29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(superficie gas-liquido)</a:t>
            </a:r>
          </a:p>
        </p:txBody>
      </p:sp>
      <p:grpSp>
        <p:nvGrpSpPr>
          <p:cNvPr id="18609" name="Group 194">
            <a:extLst>
              <a:ext uri="{FF2B5EF4-FFF2-40B4-BE49-F238E27FC236}">
                <a16:creationId xmlns:a16="http://schemas.microsoft.com/office/drawing/2014/main" id="{42E00DFE-AA95-45F7-8951-CBC2AF642907}"/>
              </a:ext>
            </a:extLst>
          </p:cNvPr>
          <p:cNvGrpSpPr>
            <a:grpSpLocks/>
          </p:cNvGrpSpPr>
          <p:nvPr/>
        </p:nvGrpSpPr>
        <p:grpSpPr bwMode="auto">
          <a:xfrm>
            <a:off x="7380288" y="5840413"/>
            <a:ext cx="2887662" cy="171450"/>
            <a:chOff x="3848" y="3856"/>
            <a:chExt cx="1897" cy="113"/>
          </a:xfrm>
        </p:grpSpPr>
        <p:sp>
          <p:nvSpPr>
            <p:cNvPr id="18650" name="Freeform 191">
              <a:extLst>
                <a:ext uri="{FF2B5EF4-FFF2-40B4-BE49-F238E27FC236}">
                  <a16:creationId xmlns:a16="http://schemas.microsoft.com/office/drawing/2014/main" id="{FD7283F7-D670-4F02-87F1-468AA4C33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" y="3856"/>
              <a:ext cx="841" cy="113"/>
            </a:xfrm>
            <a:custGeom>
              <a:avLst/>
              <a:gdLst>
                <a:gd name="T0" fmla="*/ 0 w 841"/>
                <a:gd name="T1" fmla="*/ 0 h 113"/>
                <a:gd name="T2" fmla="*/ 24 w 841"/>
                <a:gd name="T3" fmla="*/ 0 h 113"/>
                <a:gd name="T4" fmla="*/ 56 w 841"/>
                <a:gd name="T5" fmla="*/ 8 h 113"/>
                <a:gd name="T6" fmla="*/ 80 w 841"/>
                <a:gd name="T7" fmla="*/ 8 h 113"/>
                <a:gd name="T8" fmla="*/ 120 w 841"/>
                <a:gd name="T9" fmla="*/ 16 h 113"/>
                <a:gd name="T10" fmla="*/ 144 w 841"/>
                <a:gd name="T11" fmla="*/ 24 h 113"/>
                <a:gd name="T12" fmla="*/ 192 w 841"/>
                <a:gd name="T13" fmla="*/ 48 h 113"/>
                <a:gd name="T14" fmla="*/ 216 w 841"/>
                <a:gd name="T15" fmla="*/ 64 h 113"/>
                <a:gd name="T16" fmla="*/ 264 w 841"/>
                <a:gd name="T17" fmla="*/ 80 h 113"/>
                <a:gd name="T18" fmla="*/ 304 w 841"/>
                <a:gd name="T19" fmla="*/ 88 h 113"/>
                <a:gd name="T20" fmla="*/ 344 w 841"/>
                <a:gd name="T21" fmla="*/ 104 h 113"/>
                <a:gd name="T22" fmla="*/ 376 w 841"/>
                <a:gd name="T23" fmla="*/ 112 h 113"/>
                <a:gd name="T24" fmla="*/ 408 w 841"/>
                <a:gd name="T25" fmla="*/ 112 h 113"/>
                <a:gd name="T26" fmla="*/ 416 w 841"/>
                <a:gd name="T27" fmla="*/ 112 h 113"/>
                <a:gd name="T28" fmla="*/ 440 w 841"/>
                <a:gd name="T29" fmla="*/ 112 h 113"/>
                <a:gd name="T30" fmla="*/ 480 w 841"/>
                <a:gd name="T31" fmla="*/ 104 h 113"/>
                <a:gd name="T32" fmla="*/ 512 w 841"/>
                <a:gd name="T33" fmla="*/ 96 h 113"/>
                <a:gd name="T34" fmla="*/ 560 w 841"/>
                <a:gd name="T35" fmla="*/ 88 h 113"/>
                <a:gd name="T36" fmla="*/ 600 w 841"/>
                <a:gd name="T37" fmla="*/ 64 h 113"/>
                <a:gd name="T38" fmla="*/ 664 w 841"/>
                <a:gd name="T39" fmla="*/ 48 h 113"/>
                <a:gd name="T40" fmla="*/ 696 w 841"/>
                <a:gd name="T41" fmla="*/ 32 h 113"/>
                <a:gd name="T42" fmla="*/ 736 w 841"/>
                <a:gd name="T43" fmla="*/ 16 h 113"/>
                <a:gd name="T44" fmla="*/ 768 w 841"/>
                <a:gd name="T45" fmla="*/ 8 h 113"/>
                <a:gd name="T46" fmla="*/ 792 w 841"/>
                <a:gd name="T47" fmla="*/ 8 h 113"/>
                <a:gd name="T48" fmla="*/ 824 w 841"/>
                <a:gd name="T49" fmla="*/ 0 h 113"/>
                <a:gd name="T50" fmla="*/ 840 w 841"/>
                <a:gd name="T51" fmla="*/ 0 h 1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1"/>
                <a:gd name="T79" fmla="*/ 0 h 113"/>
                <a:gd name="T80" fmla="*/ 841 w 841"/>
                <a:gd name="T81" fmla="*/ 113 h 11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1" h="113">
                  <a:moveTo>
                    <a:pt x="0" y="0"/>
                  </a:moveTo>
                  <a:lnTo>
                    <a:pt x="24" y="0"/>
                  </a:lnTo>
                  <a:lnTo>
                    <a:pt x="56" y="8"/>
                  </a:lnTo>
                  <a:lnTo>
                    <a:pt x="80" y="8"/>
                  </a:lnTo>
                  <a:lnTo>
                    <a:pt x="120" y="16"/>
                  </a:lnTo>
                  <a:lnTo>
                    <a:pt x="144" y="24"/>
                  </a:lnTo>
                  <a:lnTo>
                    <a:pt x="192" y="48"/>
                  </a:lnTo>
                  <a:lnTo>
                    <a:pt x="216" y="64"/>
                  </a:lnTo>
                  <a:lnTo>
                    <a:pt x="264" y="80"/>
                  </a:lnTo>
                  <a:lnTo>
                    <a:pt x="304" y="88"/>
                  </a:lnTo>
                  <a:lnTo>
                    <a:pt x="344" y="104"/>
                  </a:lnTo>
                  <a:lnTo>
                    <a:pt x="376" y="112"/>
                  </a:lnTo>
                  <a:lnTo>
                    <a:pt x="408" y="112"/>
                  </a:lnTo>
                  <a:lnTo>
                    <a:pt x="416" y="112"/>
                  </a:lnTo>
                  <a:lnTo>
                    <a:pt x="440" y="112"/>
                  </a:lnTo>
                  <a:lnTo>
                    <a:pt x="480" y="104"/>
                  </a:lnTo>
                  <a:lnTo>
                    <a:pt x="512" y="96"/>
                  </a:lnTo>
                  <a:lnTo>
                    <a:pt x="560" y="88"/>
                  </a:lnTo>
                  <a:lnTo>
                    <a:pt x="600" y="64"/>
                  </a:lnTo>
                  <a:lnTo>
                    <a:pt x="664" y="48"/>
                  </a:lnTo>
                  <a:lnTo>
                    <a:pt x="696" y="32"/>
                  </a:lnTo>
                  <a:lnTo>
                    <a:pt x="736" y="16"/>
                  </a:lnTo>
                  <a:lnTo>
                    <a:pt x="768" y="8"/>
                  </a:lnTo>
                  <a:lnTo>
                    <a:pt x="792" y="8"/>
                  </a:lnTo>
                  <a:lnTo>
                    <a:pt x="824" y="0"/>
                  </a:lnTo>
                  <a:lnTo>
                    <a:pt x="840" y="0"/>
                  </a:lnTo>
                </a:path>
              </a:pathLst>
            </a:custGeom>
            <a:noFill/>
            <a:ln w="76200" cap="rnd">
              <a:solidFill>
                <a:srgbClr val="2AC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51" name="Freeform 192">
              <a:extLst>
                <a:ext uri="{FF2B5EF4-FFF2-40B4-BE49-F238E27FC236}">
                  <a16:creationId xmlns:a16="http://schemas.microsoft.com/office/drawing/2014/main" id="{C68AAC62-EA37-4CBC-9397-F8ED786F5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4" y="3856"/>
              <a:ext cx="841" cy="113"/>
            </a:xfrm>
            <a:custGeom>
              <a:avLst/>
              <a:gdLst>
                <a:gd name="T0" fmla="*/ 0 w 841"/>
                <a:gd name="T1" fmla="*/ 0 h 113"/>
                <a:gd name="T2" fmla="*/ 24 w 841"/>
                <a:gd name="T3" fmla="*/ 0 h 113"/>
                <a:gd name="T4" fmla="*/ 56 w 841"/>
                <a:gd name="T5" fmla="*/ 8 h 113"/>
                <a:gd name="T6" fmla="*/ 88 w 841"/>
                <a:gd name="T7" fmla="*/ 16 h 113"/>
                <a:gd name="T8" fmla="*/ 120 w 841"/>
                <a:gd name="T9" fmla="*/ 16 h 113"/>
                <a:gd name="T10" fmla="*/ 144 w 841"/>
                <a:gd name="T11" fmla="*/ 32 h 113"/>
                <a:gd name="T12" fmla="*/ 192 w 841"/>
                <a:gd name="T13" fmla="*/ 48 h 113"/>
                <a:gd name="T14" fmla="*/ 224 w 841"/>
                <a:gd name="T15" fmla="*/ 64 h 113"/>
                <a:gd name="T16" fmla="*/ 272 w 841"/>
                <a:gd name="T17" fmla="*/ 80 h 113"/>
                <a:gd name="T18" fmla="*/ 304 w 841"/>
                <a:gd name="T19" fmla="*/ 96 h 113"/>
                <a:gd name="T20" fmla="*/ 344 w 841"/>
                <a:gd name="T21" fmla="*/ 104 h 113"/>
                <a:gd name="T22" fmla="*/ 376 w 841"/>
                <a:gd name="T23" fmla="*/ 112 h 113"/>
                <a:gd name="T24" fmla="*/ 408 w 841"/>
                <a:gd name="T25" fmla="*/ 112 h 113"/>
                <a:gd name="T26" fmla="*/ 424 w 841"/>
                <a:gd name="T27" fmla="*/ 112 h 113"/>
                <a:gd name="T28" fmla="*/ 448 w 841"/>
                <a:gd name="T29" fmla="*/ 112 h 113"/>
                <a:gd name="T30" fmla="*/ 488 w 841"/>
                <a:gd name="T31" fmla="*/ 104 h 113"/>
                <a:gd name="T32" fmla="*/ 512 w 841"/>
                <a:gd name="T33" fmla="*/ 96 h 113"/>
                <a:gd name="T34" fmla="*/ 552 w 841"/>
                <a:gd name="T35" fmla="*/ 88 h 113"/>
                <a:gd name="T36" fmla="*/ 608 w 841"/>
                <a:gd name="T37" fmla="*/ 72 h 113"/>
                <a:gd name="T38" fmla="*/ 664 w 841"/>
                <a:gd name="T39" fmla="*/ 48 h 113"/>
                <a:gd name="T40" fmla="*/ 704 w 841"/>
                <a:gd name="T41" fmla="*/ 32 h 113"/>
                <a:gd name="T42" fmla="*/ 728 w 841"/>
                <a:gd name="T43" fmla="*/ 24 h 113"/>
                <a:gd name="T44" fmla="*/ 768 w 841"/>
                <a:gd name="T45" fmla="*/ 16 h 113"/>
                <a:gd name="T46" fmla="*/ 792 w 841"/>
                <a:gd name="T47" fmla="*/ 8 h 113"/>
                <a:gd name="T48" fmla="*/ 816 w 841"/>
                <a:gd name="T49" fmla="*/ 8 h 113"/>
                <a:gd name="T50" fmla="*/ 840 w 841"/>
                <a:gd name="T51" fmla="*/ 0 h 1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1"/>
                <a:gd name="T79" fmla="*/ 0 h 113"/>
                <a:gd name="T80" fmla="*/ 841 w 841"/>
                <a:gd name="T81" fmla="*/ 113 h 11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1" h="113">
                  <a:moveTo>
                    <a:pt x="0" y="0"/>
                  </a:moveTo>
                  <a:lnTo>
                    <a:pt x="24" y="0"/>
                  </a:lnTo>
                  <a:lnTo>
                    <a:pt x="56" y="8"/>
                  </a:lnTo>
                  <a:lnTo>
                    <a:pt x="88" y="16"/>
                  </a:lnTo>
                  <a:lnTo>
                    <a:pt x="120" y="16"/>
                  </a:lnTo>
                  <a:lnTo>
                    <a:pt x="144" y="32"/>
                  </a:lnTo>
                  <a:lnTo>
                    <a:pt x="192" y="48"/>
                  </a:lnTo>
                  <a:lnTo>
                    <a:pt x="224" y="64"/>
                  </a:lnTo>
                  <a:lnTo>
                    <a:pt x="272" y="80"/>
                  </a:lnTo>
                  <a:lnTo>
                    <a:pt x="304" y="96"/>
                  </a:lnTo>
                  <a:lnTo>
                    <a:pt x="344" y="104"/>
                  </a:lnTo>
                  <a:lnTo>
                    <a:pt x="376" y="112"/>
                  </a:lnTo>
                  <a:lnTo>
                    <a:pt x="408" y="112"/>
                  </a:lnTo>
                  <a:lnTo>
                    <a:pt x="424" y="112"/>
                  </a:lnTo>
                  <a:lnTo>
                    <a:pt x="448" y="112"/>
                  </a:lnTo>
                  <a:lnTo>
                    <a:pt x="488" y="104"/>
                  </a:lnTo>
                  <a:lnTo>
                    <a:pt x="512" y="96"/>
                  </a:lnTo>
                  <a:lnTo>
                    <a:pt x="552" y="88"/>
                  </a:lnTo>
                  <a:lnTo>
                    <a:pt x="608" y="72"/>
                  </a:lnTo>
                  <a:lnTo>
                    <a:pt x="664" y="48"/>
                  </a:lnTo>
                  <a:lnTo>
                    <a:pt x="704" y="32"/>
                  </a:lnTo>
                  <a:lnTo>
                    <a:pt x="728" y="24"/>
                  </a:lnTo>
                  <a:lnTo>
                    <a:pt x="768" y="16"/>
                  </a:lnTo>
                  <a:lnTo>
                    <a:pt x="792" y="8"/>
                  </a:lnTo>
                  <a:lnTo>
                    <a:pt x="816" y="8"/>
                  </a:lnTo>
                  <a:lnTo>
                    <a:pt x="840" y="0"/>
                  </a:lnTo>
                </a:path>
              </a:pathLst>
            </a:custGeom>
            <a:noFill/>
            <a:ln w="76200" cap="rnd">
              <a:solidFill>
                <a:srgbClr val="2AC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52" name="Freeform 193">
              <a:extLst>
                <a:ext uri="{FF2B5EF4-FFF2-40B4-BE49-F238E27FC236}">
                  <a16:creationId xmlns:a16="http://schemas.microsoft.com/office/drawing/2014/main" id="{D35B77F9-9CC8-4822-9023-3E9BD89E9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8" y="3856"/>
              <a:ext cx="201" cy="57"/>
            </a:xfrm>
            <a:custGeom>
              <a:avLst/>
              <a:gdLst>
                <a:gd name="T0" fmla="*/ 0 w 201"/>
                <a:gd name="T1" fmla="*/ 56 h 57"/>
                <a:gd name="T2" fmla="*/ 32 w 201"/>
                <a:gd name="T3" fmla="*/ 48 h 57"/>
                <a:gd name="T4" fmla="*/ 56 w 201"/>
                <a:gd name="T5" fmla="*/ 32 h 57"/>
                <a:gd name="T6" fmla="*/ 88 w 201"/>
                <a:gd name="T7" fmla="*/ 24 h 57"/>
                <a:gd name="T8" fmla="*/ 120 w 201"/>
                <a:gd name="T9" fmla="*/ 8 h 57"/>
                <a:gd name="T10" fmla="*/ 160 w 201"/>
                <a:gd name="T11" fmla="*/ 0 h 57"/>
                <a:gd name="T12" fmla="*/ 192 w 201"/>
                <a:gd name="T13" fmla="*/ 0 h 57"/>
                <a:gd name="T14" fmla="*/ 200 w 201"/>
                <a:gd name="T15" fmla="*/ 0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1"/>
                <a:gd name="T25" fmla="*/ 0 h 57"/>
                <a:gd name="T26" fmla="*/ 201 w 201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1" h="57">
                  <a:moveTo>
                    <a:pt x="0" y="56"/>
                  </a:moveTo>
                  <a:lnTo>
                    <a:pt x="32" y="48"/>
                  </a:lnTo>
                  <a:lnTo>
                    <a:pt x="56" y="32"/>
                  </a:lnTo>
                  <a:lnTo>
                    <a:pt x="88" y="24"/>
                  </a:lnTo>
                  <a:lnTo>
                    <a:pt x="120" y="8"/>
                  </a:lnTo>
                  <a:lnTo>
                    <a:pt x="160" y="0"/>
                  </a:lnTo>
                  <a:lnTo>
                    <a:pt x="192" y="0"/>
                  </a:lnTo>
                  <a:lnTo>
                    <a:pt x="200" y="0"/>
                  </a:lnTo>
                </a:path>
              </a:pathLst>
            </a:custGeom>
            <a:noFill/>
            <a:ln w="76200" cap="rnd">
              <a:solidFill>
                <a:srgbClr val="2AC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610" name="Line 195">
            <a:extLst>
              <a:ext uri="{FF2B5EF4-FFF2-40B4-BE49-F238E27FC236}">
                <a16:creationId xmlns:a16="http://schemas.microsoft.com/office/drawing/2014/main" id="{C6A720E8-B201-44F8-A7CD-03D88F035C3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4663" y="5876925"/>
            <a:ext cx="474662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  <p:grpSp>
        <p:nvGrpSpPr>
          <p:cNvPr id="18611" name="Group 199">
            <a:extLst>
              <a:ext uri="{FF2B5EF4-FFF2-40B4-BE49-F238E27FC236}">
                <a16:creationId xmlns:a16="http://schemas.microsoft.com/office/drawing/2014/main" id="{11F7C027-5A70-43E4-9016-A101F809886D}"/>
              </a:ext>
            </a:extLst>
          </p:cNvPr>
          <p:cNvGrpSpPr>
            <a:grpSpLocks/>
          </p:cNvGrpSpPr>
          <p:nvPr/>
        </p:nvGrpSpPr>
        <p:grpSpPr bwMode="auto">
          <a:xfrm>
            <a:off x="3727451" y="5694364"/>
            <a:ext cx="684213" cy="377825"/>
            <a:chOff x="1448" y="3760"/>
            <a:chExt cx="449" cy="249"/>
          </a:xfrm>
        </p:grpSpPr>
        <p:sp>
          <p:nvSpPr>
            <p:cNvPr id="18647" name="Freeform 196">
              <a:extLst>
                <a:ext uri="{FF2B5EF4-FFF2-40B4-BE49-F238E27FC236}">
                  <a16:creationId xmlns:a16="http://schemas.microsoft.com/office/drawing/2014/main" id="{3CF51EA4-1643-424F-AD23-F135D65FE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" y="3760"/>
              <a:ext cx="193" cy="249"/>
            </a:xfrm>
            <a:custGeom>
              <a:avLst/>
              <a:gdLst>
                <a:gd name="T0" fmla="*/ 0 w 193"/>
                <a:gd name="T1" fmla="*/ 112 h 249"/>
                <a:gd name="T2" fmla="*/ 0 w 193"/>
                <a:gd name="T3" fmla="*/ 144 h 249"/>
                <a:gd name="T4" fmla="*/ 8 w 193"/>
                <a:gd name="T5" fmla="*/ 176 h 249"/>
                <a:gd name="T6" fmla="*/ 40 w 193"/>
                <a:gd name="T7" fmla="*/ 208 h 249"/>
                <a:gd name="T8" fmla="*/ 56 w 193"/>
                <a:gd name="T9" fmla="*/ 232 h 249"/>
                <a:gd name="T10" fmla="*/ 72 w 193"/>
                <a:gd name="T11" fmla="*/ 248 h 249"/>
                <a:gd name="T12" fmla="*/ 88 w 193"/>
                <a:gd name="T13" fmla="*/ 232 h 249"/>
                <a:gd name="T14" fmla="*/ 112 w 193"/>
                <a:gd name="T15" fmla="*/ 192 h 249"/>
                <a:gd name="T16" fmla="*/ 120 w 193"/>
                <a:gd name="T17" fmla="*/ 144 h 249"/>
                <a:gd name="T18" fmla="*/ 120 w 193"/>
                <a:gd name="T19" fmla="*/ 88 h 249"/>
                <a:gd name="T20" fmla="*/ 120 w 193"/>
                <a:gd name="T21" fmla="*/ 32 h 249"/>
                <a:gd name="T22" fmla="*/ 112 w 193"/>
                <a:gd name="T23" fmla="*/ 16 h 249"/>
                <a:gd name="T24" fmla="*/ 96 w 193"/>
                <a:gd name="T25" fmla="*/ 0 h 249"/>
                <a:gd name="T26" fmla="*/ 88 w 193"/>
                <a:gd name="T27" fmla="*/ 0 h 249"/>
                <a:gd name="T28" fmla="*/ 80 w 193"/>
                <a:gd name="T29" fmla="*/ 24 h 249"/>
                <a:gd name="T30" fmla="*/ 72 w 193"/>
                <a:gd name="T31" fmla="*/ 64 h 249"/>
                <a:gd name="T32" fmla="*/ 72 w 193"/>
                <a:gd name="T33" fmla="*/ 112 h 249"/>
                <a:gd name="T34" fmla="*/ 72 w 193"/>
                <a:gd name="T35" fmla="*/ 152 h 249"/>
                <a:gd name="T36" fmla="*/ 80 w 193"/>
                <a:gd name="T37" fmla="*/ 176 h 249"/>
                <a:gd name="T38" fmla="*/ 88 w 193"/>
                <a:gd name="T39" fmla="*/ 208 h 249"/>
                <a:gd name="T40" fmla="*/ 112 w 193"/>
                <a:gd name="T41" fmla="*/ 232 h 249"/>
                <a:gd name="T42" fmla="*/ 120 w 193"/>
                <a:gd name="T43" fmla="*/ 248 h 249"/>
                <a:gd name="T44" fmla="*/ 152 w 193"/>
                <a:gd name="T45" fmla="*/ 232 h 249"/>
                <a:gd name="T46" fmla="*/ 176 w 193"/>
                <a:gd name="T47" fmla="*/ 200 h 249"/>
                <a:gd name="T48" fmla="*/ 192 w 193"/>
                <a:gd name="T49" fmla="*/ 160 h 249"/>
                <a:gd name="T50" fmla="*/ 192 w 193"/>
                <a:gd name="T51" fmla="*/ 88 h 249"/>
                <a:gd name="T52" fmla="*/ 176 w 193"/>
                <a:gd name="T53" fmla="*/ 32 h 249"/>
                <a:gd name="T54" fmla="*/ 168 w 193"/>
                <a:gd name="T55" fmla="*/ 16 h 249"/>
                <a:gd name="T56" fmla="*/ 152 w 193"/>
                <a:gd name="T57" fmla="*/ 0 h 249"/>
                <a:gd name="T58" fmla="*/ 144 w 193"/>
                <a:gd name="T59" fmla="*/ 24 h 249"/>
                <a:gd name="T60" fmla="*/ 120 w 193"/>
                <a:gd name="T61" fmla="*/ 80 h 249"/>
                <a:gd name="T62" fmla="*/ 120 w 193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3"/>
                <a:gd name="T97" fmla="*/ 0 h 249"/>
                <a:gd name="T98" fmla="*/ 193 w 193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3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40" y="208"/>
                  </a:lnTo>
                  <a:lnTo>
                    <a:pt x="56" y="232"/>
                  </a:lnTo>
                  <a:lnTo>
                    <a:pt x="72" y="248"/>
                  </a:lnTo>
                  <a:lnTo>
                    <a:pt x="88" y="232"/>
                  </a:lnTo>
                  <a:lnTo>
                    <a:pt x="112" y="192"/>
                  </a:lnTo>
                  <a:lnTo>
                    <a:pt x="120" y="144"/>
                  </a:lnTo>
                  <a:lnTo>
                    <a:pt x="120" y="88"/>
                  </a:lnTo>
                  <a:lnTo>
                    <a:pt x="120" y="32"/>
                  </a:lnTo>
                  <a:lnTo>
                    <a:pt x="112" y="16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0" y="24"/>
                  </a:lnTo>
                  <a:lnTo>
                    <a:pt x="72" y="64"/>
                  </a:lnTo>
                  <a:lnTo>
                    <a:pt x="72" y="112"/>
                  </a:lnTo>
                  <a:lnTo>
                    <a:pt x="72" y="152"/>
                  </a:lnTo>
                  <a:lnTo>
                    <a:pt x="80" y="176"/>
                  </a:lnTo>
                  <a:lnTo>
                    <a:pt x="88" y="208"/>
                  </a:lnTo>
                  <a:lnTo>
                    <a:pt x="112" y="232"/>
                  </a:lnTo>
                  <a:lnTo>
                    <a:pt x="120" y="248"/>
                  </a:lnTo>
                  <a:lnTo>
                    <a:pt x="152" y="232"/>
                  </a:lnTo>
                  <a:lnTo>
                    <a:pt x="176" y="200"/>
                  </a:lnTo>
                  <a:lnTo>
                    <a:pt x="192" y="160"/>
                  </a:lnTo>
                  <a:lnTo>
                    <a:pt x="192" y="88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52" y="0"/>
                  </a:lnTo>
                  <a:lnTo>
                    <a:pt x="144" y="24"/>
                  </a:lnTo>
                  <a:lnTo>
                    <a:pt x="120" y="80"/>
                  </a:lnTo>
                  <a:lnTo>
                    <a:pt x="120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48" name="Freeform 197">
              <a:extLst>
                <a:ext uri="{FF2B5EF4-FFF2-40B4-BE49-F238E27FC236}">
                  <a16:creationId xmlns:a16="http://schemas.microsoft.com/office/drawing/2014/main" id="{7A33CD01-47ED-4912-A731-5151A48CF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8" y="3760"/>
              <a:ext cx="201" cy="249"/>
            </a:xfrm>
            <a:custGeom>
              <a:avLst/>
              <a:gdLst>
                <a:gd name="T0" fmla="*/ 0 w 201"/>
                <a:gd name="T1" fmla="*/ 112 h 249"/>
                <a:gd name="T2" fmla="*/ 0 w 201"/>
                <a:gd name="T3" fmla="*/ 144 h 249"/>
                <a:gd name="T4" fmla="*/ 24 w 201"/>
                <a:gd name="T5" fmla="*/ 176 h 249"/>
                <a:gd name="T6" fmla="*/ 32 w 201"/>
                <a:gd name="T7" fmla="*/ 208 h 249"/>
                <a:gd name="T8" fmla="*/ 56 w 201"/>
                <a:gd name="T9" fmla="*/ 232 h 249"/>
                <a:gd name="T10" fmla="*/ 72 w 201"/>
                <a:gd name="T11" fmla="*/ 248 h 249"/>
                <a:gd name="T12" fmla="*/ 96 w 201"/>
                <a:gd name="T13" fmla="*/ 232 h 249"/>
                <a:gd name="T14" fmla="*/ 120 w 201"/>
                <a:gd name="T15" fmla="*/ 192 h 249"/>
                <a:gd name="T16" fmla="*/ 128 w 201"/>
                <a:gd name="T17" fmla="*/ 144 h 249"/>
                <a:gd name="T18" fmla="*/ 128 w 201"/>
                <a:gd name="T19" fmla="*/ 88 h 249"/>
                <a:gd name="T20" fmla="*/ 128 w 201"/>
                <a:gd name="T21" fmla="*/ 32 h 249"/>
                <a:gd name="T22" fmla="*/ 120 w 201"/>
                <a:gd name="T23" fmla="*/ 16 h 249"/>
                <a:gd name="T24" fmla="*/ 96 w 201"/>
                <a:gd name="T25" fmla="*/ 0 h 249"/>
                <a:gd name="T26" fmla="*/ 88 w 201"/>
                <a:gd name="T27" fmla="*/ 24 h 249"/>
                <a:gd name="T28" fmla="*/ 72 w 201"/>
                <a:gd name="T29" fmla="*/ 64 h 249"/>
                <a:gd name="T30" fmla="*/ 72 w 201"/>
                <a:gd name="T31" fmla="*/ 112 h 249"/>
                <a:gd name="T32" fmla="*/ 72 w 201"/>
                <a:gd name="T33" fmla="*/ 152 h 249"/>
                <a:gd name="T34" fmla="*/ 88 w 201"/>
                <a:gd name="T35" fmla="*/ 176 h 249"/>
                <a:gd name="T36" fmla="*/ 96 w 201"/>
                <a:gd name="T37" fmla="*/ 208 h 249"/>
                <a:gd name="T38" fmla="*/ 120 w 201"/>
                <a:gd name="T39" fmla="*/ 232 h 249"/>
                <a:gd name="T40" fmla="*/ 128 w 201"/>
                <a:gd name="T41" fmla="*/ 248 h 249"/>
                <a:gd name="T42" fmla="*/ 160 w 201"/>
                <a:gd name="T43" fmla="*/ 232 h 249"/>
                <a:gd name="T44" fmla="*/ 184 w 201"/>
                <a:gd name="T45" fmla="*/ 200 h 249"/>
                <a:gd name="T46" fmla="*/ 200 w 201"/>
                <a:gd name="T47" fmla="*/ 160 h 249"/>
                <a:gd name="T48" fmla="*/ 200 w 201"/>
                <a:gd name="T49" fmla="*/ 88 h 249"/>
                <a:gd name="T50" fmla="*/ 184 w 201"/>
                <a:gd name="T51" fmla="*/ 32 h 249"/>
                <a:gd name="T52" fmla="*/ 168 w 201"/>
                <a:gd name="T53" fmla="*/ 16 h 249"/>
                <a:gd name="T54" fmla="*/ 160 w 201"/>
                <a:gd name="T55" fmla="*/ 0 h 249"/>
                <a:gd name="T56" fmla="*/ 144 w 201"/>
                <a:gd name="T57" fmla="*/ 24 h 249"/>
                <a:gd name="T58" fmla="*/ 128 w 201"/>
                <a:gd name="T59" fmla="*/ 80 h 249"/>
                <a:gd name="T60" fmla="*/ 128 w 201"/>
                <a:gd name="T61" fmla="*/ 120 h 2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1"/>
                <a:gd name="T94" fmla="*/ 0 h 249"/>
                <a:gd name="T95" fmla="*/ 201 w 201"/>
                <a:gd name="T96" fmla="*/ 249 h 2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1" h="249">
                  <a:moveTo>
                    <a:pt x="0" y="112"/>
                  </a:moveTo>
                  <a:lnTo>
                    <a:pt x="0" y="144"/>
                  </a:lnTo>
                  <a:lnTo>
                    <a:pt x="24" y="176"/>
                  </a:lnTo>
                  <a:lnTo>
                    <a:pt x="32" y="208"/>
                  </a:lnTo>
                  <a:lnTo>
                    <a:pt x="56" y="232"/>
                  </a:lnTo>
                  <a:lnTo>
                    <a:pt x="72" y="248"/>
                  </a:lnTo>
                  <a:lnTo>
                    <a:pt x="96" y="232"/>
                  </a:lnTo>
                  <a:lnTo>
                    <a:pt x="120" y="192"/>
                  </a:lnTo>
                  <a:lnTo>
                    <a:pt x="128" y="144"/>
                  </a:lnTo>
                  <a:lnTo>
                    <a:pt x="128" y="88"/>
                  </a:lnTo>
                  <a:lnTo>
                    <a:pt x="128" y="32"/>
                  </a:lnTo>
                  <a:lnTo>
                    <a:pt x="120" y="16"/>
                  </a:lnTo>
                  <a:lnTo>
                    <a:pt x="96" y="0"/>
                  </a:lnTo>
                  <a:lnTo>
                    <a:pt x="88" y="24"/>
                  </a:lnTo>
                  <a:lnTo>
                    <a:pt x="72" y="64"/>
                  </a:lnTo>
                  <a:lnTo>
                    <a:pt x="72" y="112"/>
                  </a:lnTo>
                  <a:lnTo>
                    <a:pt x="72" y="152"/>
                  </a:lnTo>
                  <a:lnTo>
                    <a:pt x="88" y="176"/>
                  </a:lnTo>
                  <a:lnTo>
                    <a:pt x="96" y="208"/>
                  </a:lnTo>
                  <a:lnTo>
                    <a:pt x="120" y="232"/>
                  </a:lnTo>
                  <a:lnTo>
                    <a:pt x="128" y="248"/>
                  </a:lnTo>
                  <a:lnTo>
                    <a:pt x="160" y="232"/>
                  </a:lnTo>
                  <a:lnTo>
                    <a:pt x="184" y="200"/>
                  </a:lnTo>
                  <a:lnTo>
                    <a:pt x="200" y="160"/>
                  </a:lnTo>
                  <a:lnTo>
                    <a:pt x="200" y="88"/>
                  </a:lnTo>
                  <a:lnTo>
                    <a:pt x="184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24"/>
                  </a:lnTo>
                  <a:lnTo>
                    <a:pt x="128" y="80"/>
                  </a:lnTo>
                  <a:lnTo>
                    <a:pt x="12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49" name="Freeform 198">
              <a:extLst>
                <a:ext uri="{FF2B5EF4-FFF2-40B4-BE49-F238E27FC236}">
                  <a16:creationId xmlns:a16="http://schemas.microsoft.com/office/drawing/2014/main" id="{1D78C333-7F0C-4BCA-AA4E-1DAECF118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" y="3760"/>
              <a:ext cx="201" cy="249"/>
            </a:xfrm>
            <a:custGeom>
              <a:avLst/>
              <a:gdLst>
                <a:gd name="T0" fmla="*/ 0 w 201"/>
                <a:gd name="T1" fmla="*/ 112 h 249"/>
                <a:gd name="T2" fmla="*/ 0 w 201"/>
                <a:gd name="T3" fmla="*/ 144 h 249"/>
                <a:gd name="T4" fmla="*/ 16 w 201"/>
                <a:gd name="T5" fmla="*/ 176 h 249"/>
                <a:gd name="T6" fmla="*/ 32 w 201"/>
                <a:gd name="T7" fmla="*/ 208 h 249"/>
                <a:gd name="T8" fmla="*/ 56 w 201"/>
                <a:gd name="T9" fmla="*/ 232 h 249"/>
                <a:gd name="T10" fmla="*/ 72 w 201"/>
                <a:gd name="T11" fmla="*/ 248 h 249"/>
                <a:gd name="T12" fmla="*/ 96 w 201"/>
                <a:gd name="T13" fmla="*/ 232 h 249"/>
                <a:gd name="T14" fmla="*/ 112 w 201"/>
                <a:gd name="T15" fmla="*/ 192 h 249"/>
                <a:gd name="T16" fmla="*/ 128 w 201"/>
                <a:gd name="T17" fmla="*/ 144 h 249"/>
                <a:gd name="T18" fmla="*/ 128 w 201"/>
                <a:gd name="T19" fmla="*/ 88 h 249"/>
                <a:gd name="T20" fmla="*/ 128 w 201"/>
                <a:gd name="T21" fmla="*/ 32 h 249"/>
                <a:gd name="T22" fmla="*/ 112 w 201"/>
                <a:gd name="T23" fmla="*/ 16 h 249"/>
                <a:gd name="T24" fmla="*/ 104 w 201"/>
                <a:gd name="T25" fmla="*/ 0 h 249"/>
                <a:gd name="T26" fmla="*/ 96 w 201"/>
                <a:gd name="T27" fmla="*/ 0 h 249"/>
                <a:gd name="T28" fmla="*/ 80 w 201"/>
                <a:gd name="T29" fmla="*/ 24 h 249"/>
                <a:gd name="T30" fmla="*/ 72 w 201"/>
                <a:gd name="T31" fmla="*/ 64 h 249"/>
                <a:gd name="T32" fmla="*/ 72 w 201"/>
                <a:gd name="T33" fmla="*/ 112 h 249"/>
                <a:gd name="T34" fmla="*/ 72 w 201"/>
                <a:gd name="T35" fmla="*/ 152 h 249"/>
                <a:gd name="T36" fmla="*/ 80 w 201"/>
                <a:gd name="T37" fmla="*/ 176 h 249"/>
                <a:gd name="T38" fmla="*/ 96 w 201"/>
                <a:gd name="T39" fmla="*/ 208 h 249"/>
                <a:gd name="T40" fmla="*/ 112 w 201"/>
                <a:gd name="T41" fmla="*/ 232 h 249"/>
                <a:gd name="T42" fmla="*/ 128 w 201"/>
                <a:gd name="T43" fmla="*/ 248 h 249"/>
                <a:gd name="T44" fmla="*/ 144 w 201"/>
                <a:gd name="T45" fmla="*/ 232 h 249"/>
                <a:gd name="T46" fmla="*/ 184 w 201"/>
                <a:gd name="T47" fmla="*/ 200 h 249"/>
                <a:gd name="T48" fmla="*/ 200 w 201"/>
                <a:gd name="T49" fmla="*/ 160 h 249"/>
                <a:gd name="T50" fmla="*/ 200 w 201"/>
                <a:gd name="T51" fmla="*/ 88 h 249"/>
                <a:gd name="T52" fmla="*/ 184 w 201"/>
                <a:gd name="T53" fmla="*/ 32 h 249"/>
                <a:gd name="T54" fmla="*/ 176 w 201"/>
                <a:gd name="T55" fmla="*/ 16 h 249"/>
                <a:gd name="T56" fmla="*/ 144 w 201"/>
                <a:gd name="T57" fmla="*/ 0 h 249"/>
                <a:gd name="T58" fmla="*/ 136 w 201"/>
                <a:gd name="T59" fmla="*/ 24 h 249"/>
                <a:gd name="T60" fmla="*/ 128 w 201"/>
                <a:gd name="T61" fmla="*/ 80 h 249"/>
                <a:gd name="T62" fmla="*/ 128 w 201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1"/>
                <a:gd name="T97" fmla="*/ 0 h 249"/>
                <a:gd name="T98" fmla="*/ 201 w 201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1" h="249">
                  <a:moveTo>
                    <a:pt x="0" y="112"/>
                  </a:moveTo>
                  <a:lnTo>
                    <a:pt x="0" y="144"/>
                  </a:lnTo>
                  <a:lnTo>
                    <a:pt x="16" y="176"/>
                  </a:lnTo>
                  <a:lnTo>
                    <a:pt x="32" y="208"/>
                  </a:lnTo>
                  <a:lnTo>
                    <a:pt x="56" y="232"/>
                  </a:lnTo>
                  <a:lnTo>
                    <a:pt x="72" y="248"/>
                  </a:lnTo>
                  <a:lnTo>
                    <a:pt x="96" y="232"/>
                  </a:lnTo>
                  <a:lnTo>
                    <a:pt x="112" y="192"/>
                  </a:lnTo>
                  <a:lnTo>
                    <a:pt x="128" y="144"/>
                  </a:lnTo>
                  <a:lnTo>
                    <a:pt x="128" y="88"/>
                  </a:lnTo>
                  <a:lnTo>
                    <a:pt x="128" y="32"/>
                  </a:lnTo>
                  <a:lnTo>
                    <a:pt x="112" y="16"/>
                  </a:lnTo>
                  <a:lnTo>
                    <a:pt x="104" y="0"/>
                  </a:lnTo>
                  <a:lnTo>
                    <a:pt x="96" y="0"/>
                  </a:lnTo>
                  <a:lnTo>
                    <a:pt x="80" y="24"/>
                  </a:lnTo>
                  <a:lnTo>
                    <a:pt x="72" y="64"/>
                  </a:lnTo>
                  <a:lnTo>
                    <a:pt x="72" y="112"/>
                  </a:lnTo>
                  <a:lnTo>
                    <a:pt x="72" y="152"/>
                  </a:lnTo>
                  <a:lnTo>
                    <a:pt x="80" y="176"/>
                  </a:lnTo>
                  <a:lnTo>
                    <a:pt x="96" y="208"/>
                  </a:lnTo>
                  <a:lnTo>
                    <a:pt x="112" y="232"/>
                  </a:lnTo>
                  <a:lnTo>
                    <a:pt x="128" y="248"/>
                  </a:lnTo>
                  <a:lnTo>
                    <a:pt x="144" y="232"/>
                  </a:lnTo>
                  <a:lnTo>
                    <a:pt x="184" y="200"/>
                  </a:lnTo>
                  <a:lnTo>
                    <a:pt x="200" y="160"/>
                  </a:lnTo>
                  <a:lnTo>
                    <a:pt x="200" y="88"/>
                  </a:lnTo>
                  <a:lnTo>
                    <a:pt x="184" y="32"/>
                  </a:lnTo>
                  <a:lnTo>
                    <a:pt x="176" y="16"/>
                  </a:lnTo>
                  <a:lnTo>
                    <a:pt x="144" y="0"/>
                  </a:lnTo>
                  <a:lnTo>
                    <a:pt x="136" y="24"/>
                  </a:lnTo>
                  <a:lnTo>
                    <a:pt x="128" y="80"/>
                  </a:lnTo>
                  <a:lnTo>
                    <a:pt x="12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612" name="Group 203">
            <a:extLst>
              <a:ext uri="{FF2B5EF4-FFF2-40B4-BE49-F238E27FC236}">
                <a16:creationId xmlns:a16="http://schemas.microsoft.com/office/drawing/2014/main" id="{B4EF9368-A965-43E4-B7B4-06E794A6A650}"/>
              </a:ext>
            </a:extLst>
          </p:cNvPr>
          <p:cNvGrpSpPr>
            <a:grpSpLocks/>
          </p:cNvGrpSpPr>
          <p:nvPr/>
        </p:nvGrpSpPr>
        <p:grpSpPr bwMode="auto">
          <a:xfrm>
            <a:off x="4324350" y="5707064"/>
            <a:ext cx="463550" cy="376237"/>
            <a:chOff x="1840" y="3768"/>
            <a:chExt cx="305" cy="249"/>
          </a:xfrm>
        </p:grpSpPr>
        <p:sp>
          <p:nvSpPr>
            <p:cNvPr id="18644" name="Freeform 200">
              <a:extLst>
                <a:ext uri="{FF2B5EF4-FFF2-40B4-BE49-F238E27FC236}">
                  <a16:creationId xmlns:a16="http://schemas.microsoft.com/office/drawing/2014/main" id="{3F143E98-250E-4C63-8EEB-4065E4342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0" y="3768"/>
              <a:ext cx="129" cy="249"/>
            </a:xfrm>
            <a:custGeom>
              <a:avLst/>
              <a:gdLst>
                <a:gd name="T0" fmla="*/ 0 w 129"/>
                <a:gd name="T1" fmla="*/ 112 h 249"/>
                <a:gd name="T2" fmla="*/ 0 w 129"/>
                <a:gd name="T3" fmla="*/ 144 h 249"/>
                <a:gd name="T4" fmla="*/ 8 w 129"/>
                <a:gd name="T5" fmla="*/ 176 h 249"/>
                <a:gd name="T6" fmla="*/ 16 w 129"/>
                <a:gd name="T7" fmla="*/ 208 h 249"/>
                <a:gd name="T8" fmla="*/ 32 w 129"/>
                <a:gd name="T9" fmla="*/ 232 h 249"/>
                <a:gd name="T10" fmla="*/ 48 w 129"/>
                <a:gd name="T11" fmla="*/ 248 h 249"/>
                <a:gd name="T12" fmla="*/ 56 w 129"/>
                <a:gd name="T13" fmla="*/ 232 h 249"/>
                <a:gd name="T14" fmla="*/ 72 w 129"/>
                <a:gd name="T15" fmla="*/ 192 h 249"/>
                <a:gd name="T16" fmla="*/ 80 w 129"/>
                <a:gd name="T17" fmla="*/ 144 h 249"/>
                <a:gd name="T18" fmla="*/ 80 w 129"/>
                <a:gd name="T19" fmla="*/ 88 h 249"/>
                <a:gd name="T20" fmla="*/ 80 w 129"/>
                <a:gd name="T21" fmla="*/ 32 h 249"/>
                <a:gd name="T22" fmla="*/ 72 w 129"/>
                <a:gd name="T23" fmla="*/ 16 h 249"/>
                <a:gd name="T24" fmla="*/ 64 w 129"/>
                <a:gd name="T25" fmla="*/ 0 h 249"/>
                <a:gd name="T26" fmla="*/ 56 w 129"/>
                <a:gd name="T27" fmla="*/ 0 h 249"/>
                <a:gd name="T28" fmla="*/ 56 w 129"/>
                <a:gd name="T29" fmla="*/ 24 h 249"/>
                <a:gd name="T30" fmla="*/ 48 w 129"/>
                <a:gd name="T31" fmla="*/ 64 h 249"/>
                <a:gd name="T32" fmla="*/ 48 w 129"/>
                <a:gd name="T33" fmla="*/ 112 h 249"/>
                <a:gd name="T34" fmla="*/ 48 w 129"/>
                <a:gd name="T35" fmla="*/ 152 h 249"/>
                <a:gd name="T36" fmla="*/ 56 w 129"/>
                <a:gd name="T37" fmla="*/ 176 h 249"/>
                <a:gd name="T38" fmla="*/ 56 w 129"/>
                <a:gd name="T39" fmla="*/ 208 h 249"/>
                <a:gd name="T40" fmla="*/ 72 w 129"/>
                <a:gd name="T41" fmla="*/ 232 h 249"/>
                <a:gd name="T42" fmla="*/ 80 w 129"/>
                <a:gd name="T43" fmla="*/ 248 h 249"/>
                <a:gd name="T44" fmla="*/ 104 w 129"/>
                <a:gd name="T45" fmla="*/ 232 h 249"/>
                <a:gd name="T46" fmla="*/ 120 w 129"/>
                <a:gd name="T47" fmla="*/ 200 h 249"/>
                <a:gd name="T48" fmla="*/ 128 w 129"/>
                <a:gd name="T49" fmla="*/ 160 h 249"/>
                <a:gd name="T50" fmla="*/ 128 w 129"/>
                <a:gd name="T51" fmla="*/ 88 h 249"/>
                <a:gd name="T52" fmla="*/ 120 w 129"/>
                <a:gd name="T53" fmla="*/ 32 h 249"/>
                <a:gd name="T54" fmla="*/ 112 w 129"/>
                <a:gd name="T55" fmla="*/ 16 h 249"/>
                <a:gd name="T56" fmla="*/ 104 w 129"/>
                <a:gd name="T57" fmla="*/ 0 h 249"/>
                <a:gd name="T58" fmla="*/ 96 w 129"/>
                <a:gd name="T59" fmla="*/ 24 h 249"/>
                <a:gd name="T60" fmla="*/ 80 w 129"/>
                <a:gd name="T61" fmla="*/ 80 h 249"/>
                <a:gd name="T62" fmla="*/ 80 w 129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9"/>
                <a:gd name="T97" fmla="*/ 0 h 249"/>
                <a:gd name="T98" fmla="*/ 129 w 129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9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16" y="208"/>
                  </a:lnTo>
                  <a:lnTo>
                    <a:pt x="32" y="232"/>
                  </a:lnTo>
                  <a:lnTo>
                    <a:pt x="48" y="248"/>
                  </a:lnTo>
                  <a:lnTo>
                    <a:pt x="56" y="232"/>
                  </a:lnTo>
                  <a:lnTo>
                    <a:pt x="72" y="192"/>
                  </a:lnTo>
                  <a:lnTo>
                    <a:pt x="80" y="144"/>
                  </a:lnTo>
                  <a:lnTo>
                    <a:pt x="80" y="88"/>
                  </a:lnTo>
                  <a:lnTo>
                    <a:pt x="80" y="32"/>
                  </a:lnTo>
                  <a:lnTo>
                    <a:pt x="72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56" y="176"/>
                  </a:lnTo>
                  <a:lnTo>
                    <a:pt x="56" y="208"/>
                  </a:lnTo>
                  <a:lnTo>
                    <a:pt x="72" y="232"/>
                  </a:lnTo>
                  <a:lnTo>
                    <a:pt x="80" y="248"/>
                  </a:lnTo>
                  <a:lnTo>
                    <a:pt x="104" y="232"/>
                  </a:lnTo>
                  <a:lnTo>
                    <a:pt x="120" y="200"/>
                  </a:lnTo>
                  <a:lnTo>
                    <a:pt x="128" y="160"/>
                  </a:lnTo>
                  <a:lnTo>
                    <a:pt x="128" y="88"/>
                  </a:lnTo>
                  <a:lnTo>
                    <a:pt x="120" y="32"/>
                  </a:lnTo>
                  <a:lnTo>
                    <a:pt x="112" y="16"/>
                  </a:lnTo>
                  <a:lnTo>
                    <a:pt x="104" y="0"/>
                  </a:lnTo>
                  <a:lnTo>
                    <a:pt x="96" y="24"/>
                  </a:lnTo>
                  <a:lnTo>
                    <a:pt x="80" y="80"/>
                  </a:lnTo>
                  <a:lnTo>
                    <a:pt x="80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45" name="Freeform 201">
              <a:extLst>
                <a:ext uri="{FF2B5EF4-FFF2-40B4-BE49-F238E27FC236}">
                  <a16:creationId xmlns:a16="http://schemas.microsoft.com/office/drawing/2014/main" id="{214735F5-A54D-44CF-9B2E-33393FD40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3768"/>
              <a:ext cx="137" cy="249"/>
            </a:xfrm>
            <a:custGeom>
              <a:avLst/>
              <a:gdLst>
                <a:gd name="T0" fmla="*/ 0 w 137"/>
                <a:gd name="T1" fmla="*/ 112 h 249"/>
                <a:gd name="T2" fmla="*/ 0 w 137"/>
                <a:gd name="T3" fmla="*/ 144 h 249"/>
                <a:gd name="T4" fmla="*/ 16 w 137"/>
                <a:gd name="T5" fmla="*/ 176 h 249"/>
                <a:gd name="T6" fmla="*/ 24 w 137"/>
                <a:gd name="T7" fmla="*/ 208 h 249"/>
                <a:gd name="T8" fmla="*/ 40 w 137"/>
                <a:gd name="T9" fmla="*/ 232 h 249"/>
                <a:gd name="T10" fmla="*/ 48 w 137"/>
                <a:gd name="T11" fmla="*/ 248 h 249"/>
                <a:gd name="T12" fmla="*/ 64 w 137"/>
                <a:gd name="T13" fmla="*/ 232 h 249"/>
                <a:gd name="T14" fmla="*/ 80 w 137"/>
                <a:gd name="T15" fmla="*/ 192 h 249"/>
                <a:gd name="T16" fmla="*/ 88 w 137"/>
                <a:gd name="T17" fmla="*/ 144 h 249"/>
                <a:gd name="T18" fmla="*/ 88 w 137"/>
                <a:gd name="T19" fmla="*/ 88 h 249"/>
                <a:gd name="T20" fmla="*/ 88 w 137"/>
                <a:gd name="T21" fmla="*/ 32 h 249"/>
                <a:gd name="T22" fmla="*/ 80 w 137"/>
                <a:gd name="T23" fmla="*/ 16 h 249"/>
                <a:gd name="T24" fmla="*/ 64 w 137"/>
                <a:gd name="T25" fmla="*/ 0 h 249"/>
                <a:gd name="T26" fmla="*/ 64 w 137"/>
                <a:gd name="T27" fmla="*/ 24 h 249"/>
                <a:gd name="T28" fmla="*/ 48 w 137"/>
                <a:gd name="T29" fmla="*/ 64 h 249"/>
                <a:gd name="T30" fmla="*/ 48 w 137"/>
                <a:gd name="T31" fmla="*/ 112 h 249"/>
                <a:gd name="T32" fmla="*/ 48 w 137"/>
                <a:gd name="T33" fmla="*/ 152 h 249"/>
                <a:gd name="T34" fmla="*/ 64 w 137"/>
                <a:gd name="T35" fmla="*/ 176 h 249"/>
                <a:gd name="T36" fmla="*/ 64 w 137"/>
                <a:gd name="T37" fmla="*/ 208 h 249"/>
                <a:gd name="T38" fmla="*/ 80 w 137"/>
                <a:gd name="T39" fmla="*/ 232 h 249"/>
                <a:gd name="T40" fmla="*/ 88 w 137"/>
                <a:gd name="T41" fmla="*/ 248 h 249"/>
                <a:gd name="T42" fmla="*/ 112 w 137"/>
                <a:gd name="T43" fmla="*/ 232 h 249"/>
                <a:gd name="T44" fmla="*/ 128 w 137"/>
                <a:gd name="T45" fmla="*/ 200 h 249"/>
                <a:gd name="T46" fmla="*/ 136 w 137"/>
                <a:gd name="T47" fmla="*/ 160 h 249"/>
                <a:gd name="T48" fmla="*/ 136 w 137"/>
                <a:gd name="T49" fmla="*/ 88 h 249"/>
                <a:gd name="T50" fmla="*/ 128 w 137"/>
                <a:gd name="T51" fmla="*/ 32 h 249"/>
                <a:gd name="T52" fmla="*/ 112 w 137"/>
                <a:gd name="T53" fmla="*/ 16 h 249"/>
                <a:gd name="T54" fmla="*/ 112 w 137"/>
                <a:gd name="T55" fmla="*/ 0 h 249"/>
                <a:gd name="T56" fmla="*/ 96 w 137"/>
                <a:gd name="T57" fmla="*/ 24 h 249"/>
                <a:gd name="T58" fmla="*/ 88 w 137"/>
                <a:gd name="T59" fmla="*/ 80 h 249"/>
                <a:gd name="T60" fmla="*/ 88 w 137"/>
                <a:gd name="T61" fmla="*/ 120 h 2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"/>
                <a:gd name="T94" fmla="*/ 0 h 249"/>
                <a:gd name="T95" fmla="*/ 137 w 137"/>
                <a:gd name="T96" fmla="*/ 249 h 2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" h="249">
                  <a:moveTo>
                    <a:pt x="0" y="112"/>
                  </a:moveTo>
                  <a:lnTo>
                    <a:pt x="0" y="144"/>
                  </a:lnTo>
                  <a:lnTo>
                    <a:pt x="16" y="176"/>
                  </a:lnTo>
                  <a:lnTo>
                    <a:pt x="24" y="208"/>
                  </a:lnTo>
                  <a:lnTo>
                    <a:pt x="40" y="232"/>
                  </a:lnTo>
                  <a:lnTo>
                    <a:pt x="48" y="248"/>
                  </a:lnTo>
                  <a:lnTo>
                    <a:pt x="64" y="232"/>
                  </a:lnTo>
                  <a:lnTo>
                    <a:pt x="80" y="192"/>
                  </a:lnTo>
                  <a:lnTo>
                    <a:pt x="88" y="144"/>
                  </a:lnTo>
                  <a:lnTo>
                    <a:pt x="88" y="88"/>
                  </a:lnTo>
                  <a:lnTo>
                    <a:pt x="88" y="32"/>
                  </a:lnTo>
                  <a:lnTo>
                    <a:pt x="80" y="16"/>
                  </a:lnTo>
                  <a:lnTo>
                    <a:pt x="64" y="0"/>
                  </a:lnTo>
                  <a:lnTo>
                    <a:pt x="64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64" y="176"/>
                  </a:lnTo>
                  <a:lnTo>
                    <a:pt x="64" y="208"/>
                  </a:lnTo>
                  <a:lnTo>
                    <a:pt x="80" y="232"/>
                  </a:lnTo>
                  <a:lnTo>
                    <a:pt x="88" y="248"/>
                  </a:lnTo>
                  <a:lnTo>
                    <a:pt x="112" y="232"/>
                  </a:lnTo>
                  <a:lnTo>
                    <a:pt x="128" y="200"/>
                  </a:lnTo>
                  <a:lnTo>
                    <a:pt x="136" y="160"/>
                  </a:lnTo>
                  <a:lnTo>
                    <a:pt x="136" y="88"/>
                  </a:lnTo>
                  <a:lnTo>
                    <a:pt x="128" y="32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96" y="24"/>
                  </a:lnTo>
                  <a:lnTo>
                    <a:pt x="88" y="80"/>
                  </a:lnTo>
                  <a:lnTo>
                    <a:pt x="8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46" name="Freeform 202">
              <a:extLst>
                <a:ext uri="{FF2B5EF4-FFF2-40B4-BE49-F238E27FC236}">
                  <a16:creationId xmlns:a16="http://schemas.microsoft.com/office/drawing/2014/main" id="{B85A6981-CB0F-4D74-8895-EB4D4C5AC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3768"/>
              <a:ext cx="137" cy="249"/>
            </a:xfrm>
            <a:custGeom>
              <a:avLst/>
              <a:gdLst>
                <a:gd name="T0" fmla="*/ 0 w 137"/>
                <a:gd name="T1" fmla="*/ 112 h 249"/>
                <a:gd name="T2" fmla="*/ 0 w 137"/>
                <a:gd name="T3" fmla="*/ 144 h 249"/>
                <a:gd name="T4" fmla="*/ 8 w 137"/>
                <a:gd name="T5" fmla="*/ 176 h 249"/>
                <a:gd name="T6" fmla="*/ 24 w 137"/>
                <a:gd name="T7" fmla="*/ 208 h 249"/>
                <a:gd name="T8" fmla="*/ 40 w 137"/>
                <a:gd name="T9" fmla="*/ 232 h 249"/>
                <a:gd name="T10" fmla="*/ 48 w 137"/>
                <a:gd name="T11" fmla="*/ 248 h 249"/>
                <a:gd name="T12" fmla="*/ 64 w 137"/>
                <a:gd name="T13" fmla="*/ 232 h 249"/>
                <a:gd name="T14" fmla="*/ 72 w 137"/>
                <a:gd name="T15" fmla="*/ 192 h 249"/>
                <a:gd name="T16" fmla="*/ 88 w 137"/>
                <a:gd name="T17" fmla="*/ 144 h 249"/>
                <a:gd name="T18" fmla="*/ 88 w 137"/>
                <a:gd name="T19" fmla="*/ 88 h 249"/>
                <a:gd name="T20" fmla="*/ 88 w 137"/>
                <a:gd name="T21" fmla="*/ 32 h 249"/>
                <a:gd name="T22" fmla="*/ 72 w 137"/>
                <a:gd name="T23" fmla="*/ 16 h 249"/>
                <a:gd name="T24" fmla="*/ 72 w 137"/>
                <a:gd name="T25" fmla="*/ 0 h 249"/>
                <a:gd name="T26" fmla="*/ 64 w 137"/>
                <a:gd name="T27" fmla="*/ 0 h 249"/>
                <a:gd name="T28" fmla="*/ 56 w 137"/>
                <a:gd name="T29" fmla="*/ 24 h 249"/>
                <a:gd name="T30" fmla="*/ 48 w 137"/>
                <a:gd name="T31" fmla="*/ 64 h 249"/>
                <a:gd name="T32" fmla="*/ 48 w 137"/>
                <a:gd name="T33" fmla="*/ 112 h 249"/>
                <a:gd name="T34" fmla="*/ 48 w 137"/>
                <a:gd name="T35" fmla="*/ 152 h 249"/>
                <a:gd name="T36" fmla="*/ 56 w 137"/>
                <a:gd name="T37" fmla="*/ 176 h 249"/>
                <a:gd name="T38" fmla="*/ 64 w 137"/>
                <a:gd name="T39" fmla="*/ 208 h 249"/>
                <a:gd name="T40" fmla="*/ 72 w 137"/>
                <a:gd name="T41" fmla="*/ 232 h 249"/>
                <a:gd name="T42" fmla="*/ 88 w 137"/>
                <a:gd name="T43" fmla="*/ 248 h 249"/>
                <a:gd name="T44" fmla="*/ 104 w 137"/>
                <a:gd name="T45" fmla="*/ 232 h 249"/>
                <a:gd name="T46" fmla="*/ 120 w 137"/>
                <a:gd name="T47" fmla="*/ 200 h 249"/>
                <a:gd name="T48" fmla="*/ 136 w 137"/>
                <a:gd name="T49" fmla="*/ 160 h 249"/>
                <a:gd name="T50" fmla="*/ 136 w 137"/>
                <a:gd name="T51" fmla="*/ 88 h 249"/>
                <a:gd name="T52" fmla="*/ 120 w 137"/>
                <a:gd name="T53" fmla="*/ 32 h 249"/>
                <a:gd name="T54" fmla="*/ 120 w 137"/>
                <a:gd name="T55" fmla="*/ 16 h 249"/>
                <a:gd name="T56" fmla="*/ 104 w 137"/>
                <a:gd name="T57" fmla="*/ 0 h 249"/>
                <a:gd name="T58" fmla="*/ 96 w 137"/>
                <a:gd name="T59" fmla="*/ 24 h 249"/>
                <a:gd name="T60" fmla="*/ 88 w 137"/>
                <a:gd name="T61" fmla="*/ 80 h 249"/>
                <a:gd name="T62" fmla="*/ 88 w 137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49"/>
                <a:gd name="T98" fmla="*/ 137 w 137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24" y="208"/>
                  </a:lnTo>
                  <a:lnTo>
                    <a:pt x="40" y="232"/>
                  </a:lnTo>
                  <a:lnTo>
                    <a:pt x="48" y="248"/>
                  </a:lnTo>
                  <a:lnTo>
                    <a:pt x="64" y="232"/>
                  </a:lnTo>
                  <a:lnTo>
                    <a:pt x="72" y="192"/>
                  </a:lnTo>
                  <a:lnTo>
                    <a:pt x="88" y="144"/>
                  </a:lnTo>
                  <a:lnTo>
                    <a:pt x="88" y="88"/>
                  </a:lnTo>
                  <a:lnTo>
                    <a:pt x="88" y="32"/>
                  </a:lnTo>
                  <a:lnTo>
                    <a:pt x="72" y="16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6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56" y="176"/>
                  </a:lnTo>
                  <a:lnTo>
                    <a:pt x="64" y="208"/>
                  </a:lnTo>
                  <a:lnTo>
                    <a:pt x="72" y="232"/>
                  </a:lnTo>
                  <a:lnTo>
                    <a:pt x="88" y="248"/>
                  </a:lnTo>
                  <a:lnTo>
                    <a:pt x="104" y="232"/>
                  </a:lnTo>
                  <a:lnTo>
                    <a:pt x="120" y="200"/>
                  </a:lnTo>
                  <a:lnTo>
                    <a:pt x="136" y="160"/>
                  </a:lnTo>
                  <a:lnTo>
                    <a:pt x="136" y="88"/>
                  </a:lnTo>
                  <a:lnTo>
                    <a:pt x="120" y="32"/>
                  </a:lnTo>
                  <a:lnTo>
                    <a:pt x="120" y="16"/>
                  </a:lnTo>
                  <a:lnTo>
                    <a:pt x="104" y="0"/>
                  </a:lnTo>
                  <a:lnTo>
                    <a:pt x="96" y="24"/>
                  </a:lnTo>
                  <a:lnTo>
                    <a:pt x="88" y="80"/>
                  </a:lnTo>
                  <a:lnTo>
                    <a:pt x="8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613" name="Group 207">
            <a:extLst>
              <a:ext uri="{FF2B5EF4-FFF2-40B4-BE49-F238E27FC236}">
                <a16:creationId xmlns:a16="http://schemas.microsoft.com/office/drawing/2014/main" id="{AAE223A5-FE57-4835-8526-2D2F07650E8B}"/>
              </a:ext>
            </a:extLst>
          </p:cNvPr>
          <p:cNvGrpSpPr>
            <a:grpSpLocks/>
          </p:cNvGrpSpPr>
          <p:nvPr/>
        </p:nvGrpSpPr>
        <p:grpSpPr bwMode="auto">
          <a:xfrm>
            <a:off x="4689476" y="5719764"/>
            <a:ext cx="379413" cy="376237"/>
            <a:chOff x="2080" y="3776"/>
            <a:chExt cx="249" cy="249"/>
          </a:xfrm>
        </p:grpSpPr>
        <p:sp>
          <p:nvSpPr>
            <p:cNvPr id="18641" name="Freeform 204">
              <a:extLst>
                <a:ext uri="{FF2B5EF4-FFF2-40B4-BE49-F238E27FC236}">
                  <a16:creationId xmlns:a16="http://schemas.microsoft.com/office/drawing/2014/main" id="{DACEA77E-D666-4A5E-9697-7E43E5158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" y="3776"/>
              <a:ext cx="105" cy="249"/>
            </a:xfrm>
            <a:custGeom>
              <a:avLst/>
              <a:gdLst>
                <a:gd name="T0" fmla="*/ 0 w 105"/>
                <a:gd name="T1" fmla="*/ 112 h 249"/>
                <a:gd name="T2" fmla="*/ 0 w 105"/>
                <a:gd name="T3" fmla="*/ 144 h 249"/>
                <a:gd name="T4" fmla="*/ 0 w 105"/>
                <a:gd name="T5" fmla="*/ 176 h 249"/>
                <a:gd name="T6" fmla="*/ 8 w 105"/>
                <a:gd name="T7" fmla="*/ 208 h 249"/>
                <a:gd name="T8" fmla="*/ 24 w 105"/>
                <a:gd name="T9" fmla="*/ 232 h 249"/>
                <a:gd name="T10" fmla="*/ 40 w 105"/>
                <a:gd name="T11" fmla="*/ 248 h 249"/>
                <a:gd name="T12" fmla="*/ 40 w 105"/>
                <a:gd name="T13" fmla="*/ 232 h 249"/>
                <a:gd name="T14" fmla="*/ 64 w 105"/>
                <a:gd name="T15" fmla="*/ 192 h 249"/>
                <a:gd name="T16" fmla="*/ 64 w 105"/>
                <a:gd name="T17" fmla="*/ 144 h 249"/>
                <a:gd name="T18" fmla="*/ 64 w 105"/>
                <a:gd name="T19" fmla="*/ 88 h 249"/>
                <a:gd name="T20" fmla="*/ 64 w 105"/>
                <a:gd name="T21" fmla="*/ 32 h 249"/>
                <a:gd name="T22" fmla="*/ 64 w 105"/>
                <a:gd name="T23" fmla="*/ 16 h 249"/>
                <a:gd name="T24" fmla="*/ 48 w 105"/>
                <a:gd name="T25" fmla="*/ 0 h 249"/>
                <a:gd name="T26" fmla="*/ 40 w 105"/>
                <a:gd name="T27" fmla="*/ 0 h 249"/>
                <a:gd name="T28" fmla="*/ 40 w 105"/>
                <a:gd name="T29" fmla="*/ 24 h 249"/>
                <a:gd name="T30" fmla="*/ 40 w 105"/>
                <a:gd name="T31" fmla="*/ 64 h 249"/>
                <a:gd name="T32" fmla="*/ 40 w 105"/>
                <a:gd name="T33" fmla="*/ 112 h 249"/>
                <a:gd name="T34" fmla="*/ 40 w 105"/>
                <a:gd name="T35" fmla="*/ 152 h 249"/>
                <a:gd name="T36" fmla="*/ 40 w 105"/>
                <a:gd name="T37" fmla="*/ 176 h 249"/>
                <a:gd name="T38" fmla="*/ 40 w 105"/>
                <a:gd name="T39" fmla="*/ 208 h 249"/>
                <a:gd name="T40" fmla="*/ 64 w 105"/>
                <a:gd name="T41" fmla="*/ 232 h 249"/>
                <a:gd name="T42" fmla="*/ 64 w 105"/>
                <a:gd name="T43" fmla="*/ 248 h 249"/>
                <a:gd name="T44" fmla="*/ 80 w 105"/>
                <a:gd name="T45" fmla="*/ 232 h 249"/>
                <a:gd name="T46" fmla="*/ 104 w 105"/>
                <a:gd name="T47" fmla="*/ 200 h 249"/>
                <a:gd name="T48" fmla="*/ 104 w 105"/>
                <a:gd name="T49" fmla="*/ 160 h 249"/>
                <a:gd name="T50" fmla="*/ 104 w 105"/>
                <a:gd name="T51" fmla="*/ 88 h 249"/>
                <a:gd name="T52" fmla="*/ 104 w 105"/>
                <a:gd name="T53" fmla="*/ 32 h 249"/>
                <a:gd name="T54" fmla="*/ 88 w 105"/>
                <a:gd name="T55" fmla="*/ 16 h 249"/>
                <a:gd name="T56" fmla="*/ 80 w 105"/>
                <a:gd name="T57" fmla="*/ 0 h 249"/>
                <a:gd name="T58" fmla="*/ 80 w 105"/>
                <a:gd name="T59" fmla="*/ 24 h 249"/>
                <a:gd name="T60" fmla="*/ 64 w 105"/>
                <a:gd name="T61" fmla="*/ 80 h 249"/>
                <a:gd name="T62" fmla="*/ 64 w 105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5"/>
                <a:gd name="T97" fmla="*/ 0 h 249"/>
                <a:gd name="T98" fmla="*/ 105 w 105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5" h="249">
                  <a:moveTo>
                    <a:pt x="0" y="112"/>
                  </a:moveTo>
                  <a:lnTo>
                    <a:pt x="0" y="144"/>
                  </a:lnTo>
                  <a:lnTo>
                    <a:pt x="0" y="176"/>
                  </a:lnTo>
                  <a:lnTo>
                    <a:pt x="8" y="208"/>
                  </a:lnTo>
                  <a:lnTo>
                    <a:pt x="24" y="232"/>
                  </a:lnTo>
                  <a:lnTo>
                    <a:pt x="40" y="248"/>
                  </a:lnTo>
                  <a:lnTo>
                    <a:pt x="40" y="232"/>
                  </a:lnTo>
                  <a:lnTo>
                    <a:pt x="64" y="192"/>
                  </a:lnTo>
                  <a:lnTo>
                    <a:pt x="64" y="144"/>
                  </a:lnTo>
                  <a:lnTo>
                    <a:pt x="64" y="88"/>
                  </a:lnTo>
                  <a:lnTo>
                    <a:pt x="64" y="32"/>
                  </a:lnTo>
                  <a:lnTo>
                    <a:pt x="64" y="16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0" y="24"/>
                  </a:lnTo>
                  <a:lnTo>
                    <a:pt x="40" y="64"/>
                  </a:lnTo>
                  <a:lnTo>
                    <a:pt x="40" y="112"/>
                  </a:lnTo>
                  <a:lnTo>
                    <a:pt x="40" y="152"/>
                  </a:lnTo>
                  <a:lnTo>
                    <a:pt x="40" y="176"/>
                  </a:lnTo>
                  <a:lnTo>
                    <a:pt x="40" y="208"/>
                  </a:lnTo>
                  <a:lnTo>
                    <a:pt x="64" y="232"/>
                  </a:lnTo>
                  <a:lnTo>
                    <a:pt x="64" y="248"/>
                  </a:lnTo>
                  <a:lnTo>
                    <a:pt x="80" y="232"/>
                  </a:lnTo>
                  <a:lnTo>
                    <a:pt x="104" y="200"/>
                  </a:lnTo>
                  <a:lnTo>
                    <a:pt x="104" y="160"/>
                  </a:lnTo>
                  <a:lnTo>
                    <a:pt x="104" y="88"/>
                  </a:lnTo>
                  <a:lnTo>
                    <a:pt x="104" y="32"/>
                  </a:lnTo>
                  <a:lnTo>
                    <a:pt x="88" y="16"/>
                  </a:lnTo>
                  <a:lnTo>
                    <a:pt x="80" y="0"/>
                  </a:lnTo>
                  <a:lnTo>
                    <a:pt x="80" y="24"/>
                  </a:lnTo>
                  <a:lnTo>
                    <a:pt x="64" y="80"/>
                  </a:lnTo>
                  <a:lnTo>
                    <a:pt x="64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42" name="Freeform 205">
              <a:extLst>
                <a:ext uri="{FF2B5EF4-FFF2-40B4-BE49-F238E27FC236}">
                  <a16:creationId xmlns:a16="http://schemas.microsoft.com/office/drawing/2014/main" id="{4CCF7CCF-FF68-40DE-9C23-AF44F3AE4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3776"/>
              <a:ext cx="113" cy="249"/>
            </a:xfrm>
            <a:custGeom>
              <a:avLst/>
              <a:gdLst>
                <a:gd name="T0" fmla="*/ 0 w 113"/>
                <a:gd name="T1" fmla="*/ 112 h 249"/>
                <a:gd name="T2" fmla="*/ 0 w 113"/>
                <a:gd name="T3" fmla="*/ 144 h 249"/>
                <a:gd name="T4" fmla="*/ 16 w 113"/>
                <a:gd name="T5" fmla="*/ 176 h 249"/>
                <a:gd name="T6" fmla="*/ 16 w 113"/>
                <a:gd name="T7" fmla="*/ 208 h 249"/>
                <a:gd name="T8" fmla="*/ 40 w 113"/>
                <a:gd name="T9" fmla="*/ 232 h 249"/>
                <a:gd name="T10" fmla="*/ 40 w 113"/>
                <a:gd name="T11" fmla="*/ 248 h 249"/>
                <a:gd name="T12" fmla="*/ 56 w 113"/>
                <a:gd name="T13" fmla="*/ 232 h 249"/>
                <a:gd name="T14" fmla="*/ 64 w 113"/>
                <a:gd name="T15" fmla="*/ 192 h 249"/>
                <a:gd name="T16" fmla="*/ 72 w 113"/>
                <a:gd name="T17" fmla="*/ 144 h 249"/>
                <a:gd name="T18" fmla="*/ 72 w 113"/>
                <a:gd name="T19" fmla="*/ 88 h 249"/>
                <a:gd name="T20" fmla="*/ 72 w 113"/>
                <a:gd name="T21" fmla="*/ 32 h 249"/>
                <a:gd name="T22" fmla="*/ 64 w 113"/>
                <a:gd name="T23" fmla="*/ 16 h 249"/>
                <a:gd name="T24" fmla="*/ 56 w 113"/>
                <a:gd name="T25" fmla="*/ 0 h 249"/>
                <a:gd name="T26" fmla="*/ 56 w 113"/>
                <a:gd name="T27" fmla="*/ 24 h 249"/>
                <a:gd name="T28" fmla="*/ 40 w 113"/>
                <a:gd name="T29" fmla="*/ 64 h 249"/>
                <a:gd name="T30" fmla="*/ 40 w 113"/>
                <a:gd name="T31" fmla="*/ 112 h 249"/>
                <a:gd name="T32" fmla="*/ 40 w 113"/>
                <a:gd name="T33" fmla="*/ 152 h 249"/>
                <a:gd name="T34" fmla="*/ 56 w 113"/>
                <a:gd name="T35" fmla="*/ 176 h 249"/>
                <a:gd name="T36" fmla="*/ 56 w 113"/>
                <a:gd name="T37" fmla="*/ 208 h 249"/>
                <a:gd name="T38" fmla="*/ 64 w 113"/>
                <a:gd name="T39" fmla="*/ 232 h 249"/>
                <a:gd name="T40" fmla="*/ 72 w 113"/>
                <a:gd name="T41" fmla="*/ 248 h 249"/>
                <a:gd name="T42" fmla="*/ 96 w 113"/>
                <a:gd name="T43" fmla="*/ 232 h 249"/>
                <a:gd name="T44" fmla="*/ 104 w 113"/>
                <a:gd name="T45" fmla="*/ 200 h 249"/>
                <a:gd name="T46" fmla="*/ 112 w 113"/>
                <a:gd name="T47" fmla="*/ 160 h 249"/>
                <a:gd name="T48" fmla="*/ 112 w 113"/>
                <a:gd name="T49" fmla="*/ 88 h 249"/>
                <a:gd name="T50" fmla="*/ 104 w 113"/>
                <a:gd name="T51" fmla="*/ 32 h 249"/>
                <a:gd name="T52" fmla="*/ 96 w 113"/>
                <a:gd name="T53" fmla="*/ 16 h 249"/>
                <a:gd name="T54" fmla="*/ 96 w 113"/>
                <a:gd name="T55" fmla="*/ 0 h 249"/>
                <a:gd name="T56" fmla="*/ 72 w 113"/>
                <a:gd name="T57" fmla="*/ 24 h 249"/>
                <a:gd name="T58" fmla="*/ 72 w 113"/>
                <a:gd name="T59" fmla="*/ 80 h 249"/>
                <a:gd name="T60" fmla="*/ 72 w 113"/>
                <a:gd name="T61" fmla="*/ 120 h 2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3"/>
                <a:gd name="T94" fmla="*/ 0 h 249"/>
                <a:gd name="T95" fmla="*/ 113 w 113"/>
                <a:gd name="T96" fmla="*/ 249 h 2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3" h="249">
                  <a:moveTo>
                    <a:pt x="0" y="112"/>
                  </a:moveTo>
                  <a:lnTo>
                    <a:pt x="0" y="144"/>
                  </a:lnTo>
                  <a:lnTo>
                    <a:pt x="16" y="176"/>
                  </a:lnTo>
                  <a:lnTo>
                    <a:pt x="16" y="208"/>
                  </a:lnTo>
                  <a:lnTo>
                    <a:pt x="40" y="232"/>
                  </a:lnTo>
                  <a:lnTo>
                    <a:pt x="40" y="248"/>
                  </a:lnTo>
                  <a:lnTo>
                    <a:pt x="56" y="232"/>
                  </a:lnTo>
                  <a:lnTo>
                    <a:pt x="64" y="192"/>
                  </a:lnTo>
                  <a:lnTo>
                    <a:pt x="72" y="144"/>
                  </a:lnTo>
                  <a:lnTo>
                    <a:pt x="72" y="88"/>
                  </a:lnTo>
                  <a:lnTo>
                    <a:pt x="72" y="32"/>
                  </a:lnTo>
                  <a:lnTo>
                    <a:pt x="64" y="16"/>
                  </a:lnTo>
                  <a:lnTo>
                    <a:pt x="56" y="0"/>
                  </a:lnTo>
                  <a:lnTo>
                    <a:pt x="56" y="24"/>
                  </a:lnTo>
                  <a:lnTo>
                    <a:pt x="40" y="64"/>
                  </a:lnTo>
                  <a:lnTo>
                    <a:pt x="40" y="112"/>
                  </a:lnTo>
                  <a:lnTo>
                    <a:pt x="40" y="152"/>
                  </a:lnTo>
                  <a:lnTo>
                    <a:pt x="56" y="176"/>
                  </a:lnTo>
                  <a:lnTo>
                    <a:pt x="56" y="208"/>
                  </a:lnTo>
                  <a:lnTo>
                    <a:pt x="64" y="232"/>
                  </a:lnTo>
                  <a:lnTo>
                    <a:pt x="72" y="248"/>
                  </a:lnTo>
                  <a:lnTo>
                    <a:pt x="96" y="232"/>
                  </a:lnTo>
                  <a:lnTo>
                    <a:pt x="104" y="200"/>
                  </a:lnTo>
                  <a:lnTo>
                    <a:pt x="112" y="160"/>
                  </a:lnTo>
                  <a:lnTo>
                    <a:pt x="112" y="88"/>
                  </a:lnTo>
                  <a:lnTo>
                    <a:pt x="104" y="32"/>
                  </a:lnTo>
                  <a:lnTo>
                    <a:pt x="96" y="16"/>
                  </a:lnTo>
                  <a:lnTo>
                    <a:pt x="96" y="0"/>
                  </a:lnTo>
                  <a:lnTo>
                    <a:pt x="72" y="24"/>
                  </a:lnTo>
                  <a:lnTo>
                    <a:pt x="72" y="80"/>
                  </a:lnTo>
                  <a:lnTo>
                    <a:pt x="72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43" name="Freeform 206">
              <a:extLst>
                <a:ext uri="{FF2B5EF4-FFF2-40B4-BE49-F238E27FC236}">
                  <a16:creationId xmlns:a16="http://schemas.microsoft.com/office/drawing/2014/main" id="{E213A3C9-38AF-4B18-87A6-8D3BC66E2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3776"/>
              <a:ext cx="113" cy="249"/>
            </a:xfrm>
            <a:custGeom>
              <a:avLst/>
              <a:gdLst>
                <a:gd name="T0" fmla="*/ 0 w 113"/>
                <a:gd name="T1" fmla="*/ 112 h 249"/>
                <a:gd name="T2" fmla="*/ 0 w 113"/>
                <a:gd name="T3" fmla="*/ 144 h 249"/>
                <a:gd name="T4" fmla="*/ 0 w 113"/>
                <a:gd name="T5" fmla="*/ 176 h 249"/>
                <a:gd name="T6" fmla="*/ 24 w 113"/>
                <a:gd name="T7" fmla="*/ 208 h 249"/>
                <a:gd name="T8" fmla="*/ 32 w 113"/>
                <a:gd name="T9" fmla="*/ 232 h 249"/>
                <a:gd name="T10" fmla="*/ 40 w 113"/>
                <a:gd name="T11" fmla="*/ 248 h 249"/>
                <a:gd name="T12" fmla="*/ 56 w 113"/>
                <a:gd name="T13" fmla="*/ 232 h 249"/>
                <a:gd name="T14" fmla="*/ 64 w 113"/>
                <a:gd name="T15" fmla="*/ 192 h 249"/>
                <a:gd name="T16" fmla="*/ 72 w 113"/>
                <a:gd name="T17" fmla="*/ 144 h 249"/>
                <a:gd name="T18" fmla="*/ 72 w 113"/>
                <a:gd name="T19" fmla="*/ 88 h 249"/>
                <a:gd name="T20" fmla="*/ 72 w 113"/>
                <a:gd name="T21" fmla="*/ 32 h 249"/>
                <a:gd name="T22" fmla="*/ 64 w 113"/>
                <a:gd name="T23" fmla="*/ 16 h 249"/>
                <a:gd name="T24" fmla="*/ 64 w 113"/>
                <a:gd name="T25" fmla="*/ 0 h 249"/>
                <a:gd name="T26" fmla="*/ 56 w 113"/>
                <a:gd name="T27" fmla="*/ 0 h 249"/>
                <a:gd name="T28" fmla="*/ 40 w 113"/>
                <a:gd name="T29" fmla="*/ 24 h 249"/>
                <a:gd name="T30" fmla="*/ 40 w 113"/>
                <a:gd name="T31" fmla="*/ 64 h 249"/>
                <a:gd name="T32" fmla="*/ 40 w 113"/>
                <a:gd name="T33" fmla="*/ 112 h 249"/>
                <a:gd name="T34" fmla="*/ 40 w 113"/>
                <a:gd name="T35" fmla="*/ 152 h 249"/>
                <a:gd name="T36" fmla="*/ 40 w 113"/>
                <a:gd name="T37" fmla="*/ 176 h 249"/>
                <a:gd name="T38" fmla="*/ 56 w 113"/>
                <a:gd name="T39" fmla="*/ 208 h 249"/>
                <a:gd name="T40" fmla="*/ 64 w 113"/>
                <a:gd name="T41" fmla="*/ 232 h 249"/>
                <a:gd name="T42" fmla="*/ 72 w 113"/>
                <a:gd name="T43" fmla="*/ 248 h 249"/>
                <a:gd name="T44" fmla="*/ 80 w 113"/>
                <a:gd name="T45" fmla="*/ 232 h 249"/>
                <a:gd name="T46" fmla="*/ 104 w 113"/>
                <a:gd name="T47" fmla="*/ 200 h 249"/>
                <a:gd name="T48" fmla="*/ 112 w 113"/>
                <a:gd name="T49" fmla="*/ 160 h 249"/>
                <a:gd name="T50" fmla="*/ 112 w 113"/>
                <a:gd name="T51" fmla="*/ 88 h 249"/>
                <a:gd name="T52" fmla="*/ 104 w 113"/>
                <a:gd name="T53" fmla="*/ 32 h 249"/>
                <a:gd name="T54" fmla="*/ 104 w 113"/>
                <a:gd name="T55" fmla="*/ 16 h 249"/>
                <a:gd name="T56" fmla="*/ 80 w 113"/>
                <a:gd name="T57" fmla="*/ 0 h 249"/>
                <a:gd name="T58" fmla="*/ 80 w 113"/>
                <a:gd name="T59" fmla="*/ 24 h 249"/>
                <a:gd name="T60" fmla="*/ 72 w 113"/>
                <a:gd name="T61" fmla="*/ 80 h 249"/>
                <a:gd name="T62" fmla="*/ 72 w 113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3"/>
                <a:gd name="T97" fmla="*/ 0 h 249"/>
                <a:gd name="T98" fmla="*/ 113 w 113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3" h="249">
                  <a:moveTo>
                    <a:pt x="0" y="112"/>
                  </a:moveTo>
                  <a:lnTo>
                    <a:pt x="0" y="144"/>
                  </a:lnTo>
                  <a:lnTo>
                    <a:pt x="0" y="176"/>
                  </a:lnTo>
                  <a:lnTo>
                    <a:pt x="24" y="208"/>
                  </a:lnTo>
                  <a:lnTo>
                    <a:pt x="32" y="232"/>
                  </a:lnTo>
                  <a:lnTo>
                    <a:pt x="40" y="248"/>
                  </a:lnTo>
                  <a:lnTo>
                    <a:pt x="56" y="232"/>
                  </a:lnTo>
                  <a:lnTo>
                    <a:pt x="64" y="192"/>
                  </a:lnTo>
                  <a:lnTo>
                    <a:pt x="72" y="144"/>
                  </a:lnTo>
                  <a:lnTo>
                    <a:pt x="72" y="88"/>
                  </a:lnTo>
                  <a:lnTo>
                    <a:pt x="72" y="32"/>
                  </a:lnTo>
                  <a:lnTo>
                    <a:pt x="64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0" y="24"/>
                  </a:lnTo>
                  <a:lnTo>
                    <a:pt x="40" y="64"/>
                  </a:lnTo>
                  <a:lnTo>
                    <a:pt x="40" y="112"/>
                  </a:lnTo>
                  <a:lnTo>
                    <a:pt x="40" y="152"/>
                  </a:lnTo>
                  <a:lnTo>
                    <a:pt x="40" y="176"/>
                  </a:lnTo>
                  <a:lnTo>
                    <a:pt x="56" y="208"/>
                  </a:lnTo>
                  <a:lnTo>
                    <a:pt x="64" y="232"/>
                  </a:lnTo>
                  <a:lnTo>
                    <a:pt x="72" y="248"/>
                  </a:lnTo>
                  <a:lnTo>
                    <a:pt x="80" y="232"/>
                  </a:lnTo>
                  <a:lnTo>
                    <a:pt x="104" y="200"/>
                  </a:lnTo>
                  <a:lnTo>
                    <a:pt x="112" y="160"/>
                  </a:lnTo>
                  <a:lnTo>
                    <a:pt x="112" y="88"/>
                  </a:lnTo>
                  <a:lnTo>
                    <a:pt x="104" y="32"/>
                  </a:lnTo>
                  <a:lnTo>
                    <a:pt x="104" y="16"/>
                  </a:lnTo>
                  <a:lnTo>
                    <a:pt x="80" y="0"/>
                  </a:lnTo>
                  <a:lnTo>
                    <a:pt x="80" y="24"/>
                  </a:lnTo>
                  <a:lnTo>
                    <a:pt x="72" y="80"/>
                  </a:lnTo>
                  <a:lnTo>
                    <a:pt x="72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614" name="Group 211">
            <a:extLst>
              <a:ext uri="{FF2B5EF4-FFF2-40B4-BE49-F238E27FC236}">
                <a16:creationId xmlns:a16="http://schemas.microsoft.com/office/drawing/2014/main" id="{A87118C6-ED89-4C25-BCBA-2CF5F8B35B46}"/>
              </a:ext>
            </a:extLst>
          </p:cNvPr>
          <p:cNvGrpSpPr>
            <a:grpSpLocks/>
          </p:cNvGrpSpPr>
          <p:nvPr/>
        </p:nvGrpSpPr>
        <p:grpSpPr bwMode="auto">
          <a:xfrm>
            <a:off x="5006975" y="5730876"/>
            <a:ext cx="463550" cy="377825"/>
            <a:chOff x="2288" y="3784"/>
            <a:chExt cx="305" cy="249"/>
          </a:xfrm>
        </p:grpSpPr>
        <p:sp>
          <p:nvSpPr>
            <p:cNvPr id="18638" name="Freeform 208">
              <a:extLst>
                <a:ext uri="{FF2B5EF4-FFF2-40B4-BE49-F238E27FC236}">
                  <a16:creationId xmlns:a16="http://schemas.microsoft.com/office/drawing/2014/main" id="{65795242-07C0-4BDC-9CCD-67A3CDA41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" y="3784"/>
              <a:ext cx="129" cy="249"/>
            </a:xfrm>
            <a:custGeom>
              <a:avLst/>
              <a:gdLst>
                <a:gd name="T0" fmla="*/ 0 w 129"/>
                <a:gd name="T1" fmla="*/ 112 h 249"/>
                <a:gd name="T2" fmla="*/ 0 w 129"/>
                <a:gd name="T3" fmla="*/ 144 h 249"/>
                <a:gd name="T4" fmla="*/ 8 w 129"/>
                <a:gd name="T5" fmla="*/ 176 h 249"/>
                <a:gd name="T6" fmla="*/ 16 w 129"/>
                <a:gd name="T7" fmla="*/ 208 h 249"/>
                <a:gd name="T8" fmla="*/ 32 w 129"/>
                <a:gd name="T9" fmla="*/ 232 h 249"/>
                <a:gd name="T10" fmla="*/ 48 w 129"/>
                <a:gd name="T11" fmla="*/ 248 h 249"/>
                <a:gd name="T12" fmla="*/ 56 w 129"/>
                <a:gd name="T13" fmla="*/ 232 h 249"/>
                <a:gd name="T14" fmla="*/ 72 w 129"/>
                <a:gd name="T15" fmla="*/ 192 h 249"/>
                <a:gd name="T16" fmla="*/ 80 w 129"/>
                <a:gd name="T17" fmla="*/ 144 h 249"/>
                <a:gd name="T18" fmla="*/ 80 w 129"/>
                <a:gd name="T19" fmla="*/ 88 h 249"/>
                <a:gd name="T20" fmla="*/ 80 w 129"/>
                <a:gd name="T21" fmla="*/ 32 h 249"/>
                <a:gd name="T22" fmla="*/ 72 w 129"/>
                <a:gd name="T23" fmla="*/ 16 h 249"/>
                <a:gd name="T24" fmla="*/ 64 w 129"/>
                <a:gd name="T25" fmla="*/ 0 h 249"/>
                <a:gd name="T26" fmla="*/ 56 w 129"/>
                <a:gd name="T27" fmla="*/ 0 h 249"/>
                <a:gd name="T28" fmla="*/ 56 w 129"/>
                <a:gd name="T29" fmla="*/ 24 h 249"/>
                <a:gd name="T30" fmla="*/ 48 w 129"/>
                <a:gd name="T31" fmla="*/ 64 h 249"/>
                <a:gd name="T32" fmla="*/ 48 w 129"/>
                <a:gd name="T33" fmla="*/ 112 h 249"/>
                <a:gd name="T34" fmla="*/ 48 w 129"/>
                <a:gd name="T35" fmla="*/ 152 h 249"/>
                <a:gd name="T36" fmla="*/ 56 w 129"/>
                <a:gd name="T37" fmla="*/ 176 h 249"/>
                <a:gd name="T38" fmla="*/ 56 w 129"/>
                <a:gd name="T39" fmla="*/ 208 h 249"/>
                <a:gd name="T40" fmla="*/ 72 w 129"/>
                <a:gd name="T41" fmla="*/ 232 h 249"/>
                <a:gd name="T42" fmla="*/ 80 w 129"/>
                <a:gd name="T43" fmla="*/ 248 h 249"/>
                <a:gd name="T44" fmla="*/ 104 w 129"/>
                <a:gd name="T45" fmla="*/ 232 h 249"/>
                <a:gd name="T46" fmla="*/ 120 w 129"/>
                <a:gd name="T47" fmla="*/ 200 h 249"/>
                <a:gd name="T48" fmla="*/ 128 w 129"/>
                <a:gd name="T49" fmla="*/ 160 h 249"/>
                <a:gd name="T50" fmla="*/ 128 w 129"/>
                <a:gd name="T51" fmla="*/ 88 h 249"/>
                <a:gd name="T52" fmla="*/ 120 w 129"/>
                <a:gd name="T53" fmla="*/ 32 h 249"/>
                <a:gd name="T54" fmla="*/ 112 w 129"/>
                <a:gd name="T55" fmla="*/ 16 h 249"/>
                <a:gd name="T56" fmla="*/ 104 w 129"/>
                <a:gd name="T57" fmla="*/ 0 h 249"/>
                <a:gd name="T58" fmla="*/ 96 w 129"/>
                <a:gd name="T59" fmla="*/ 24 h 249"/>
                <a:gd name="T60" fmla="*/ 80 w 129"/>
                <a:gd name="T61" fmla="*/ 80 h 249"/>
                <a:gd name="T62" fmla="*/ 80 w 129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9"/>
                <a:gd name="T97" fmla="*/ 0 h 249"/>
                <a:gd name="T98" fmla="*/ 129 w 129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9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16" y="208"/>
                  </a:lnTo>
                  <a:lnTo>
                    <a:pt x="32" y="232"/>
                  </a:lnTo>
                  <a:lnTo>
                    <a:pt x="48" y="248"/>
                  </a:lnTo>
                  <a:lnTo>
                    <a:pt x="56" y="232"/>
                  </a:lnTo>
                  <a:lnTo>
                    <a:pt x="72" y="192"/>
                  </a:lnTo>
                  <a:lnTo>
                    <a:pt x="80" y="144"/>
                  </a:lnTo>
                  <a:lnTo>
                    <a:pt x="80" y="88"/>
                  </a:lnTo>
                  <a:lnTo>
                    <a:pt x="80" y="32"/>
                  </a:lnTo>
                  <a:lnTo>
                    <a:pt x="72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56" y="176"/>
                  </a:lnTo>
                  <a:lnTo>
                    <a:pt x="56" y="208"/>
                  </a:lnTo>
                  <a:lnTo>
                    <a:pt x="72" y="232"/>
                  </a:lnTo>
                  <a:lnTo>
                    <a:pt x="80" y="248"/>
                  </a:lnTo>
                  <a:lnTo>
                    <a:pt x="104" y="232"/>
                  </a:lnTo>
                  <a:lnTo>
                    <a:pt x="120" y="200"/>
                  </a:lnTo>
                  <a:lnTo>
                    <a:pt x="128" y="160"/>
                  </a:lnTo>
                  <a:lnTo>
                    <a:pt x="128" y="88"/>
                  </a:lnTo>
                  <a:lnTo>
                    <a:pt x="120" y="32"/>
                  </a:lnTo>
                  <a:lnTo>
                    <a:pt x="112" y="16"/>
                  </a:lnTo>
                  <a:lnTo>
                    <a:pt x="104" y="0"/>
                  </a:lnTo>
                  <a:lnTo>
                    <a:pt x="96" y="24"/>
                  </a:lnTo>
                  <a:lnTo>
                    <a:pt x="80" y="80"/>
                  </a:lnTo>
                  <a:lnTo>
                    <a:pt x="80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39" name="Freeform 209">
              <a:extLst>
                <a:ext uri="{FF2B5EF4-FFF2-40B4-BE49-F238E27FC236}">
                  <a16:creationId xmlns:a16="http://schemas.microsoft.com/office/drawing/2014/main" id="{B9399969-B65D-4B42-AC7D-871F187B2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3784"/>
              <a:ext cx="137" cy="249"/>
            </a:xfrm>
            <a:custGeom>
              <a:avLst/>
              <a:gdLst>
                <a:gd name="T0" fmla="*/ 0 w 137"/>
                <a:gd name="T1" fmla="*/ 112 h 249"/>
                <a:gd name="T2" fmla="*/ 0 w 137"/>
                <a:gd name="T3" fmla="*/ 144 h 249"/>
                <a:gd name="T4" fmla="*/ 16 w 137"/>
                <a:gd name="T5" fmla="*/ 176 h 249"/>
                <a:gd name="T6" fmla="*/ 24 w 137"/>
                <a:gd name="T7" fmla="*/ 208 h 249"/>
                <a:gd name="T8" fmla="*/ 40 w 137"/>
                <a:gd name="T9" fmla="*/ 232 h 249"/>
                <a:gd name="T10" fmla="*/ 48 w 137"/>
                <a:gd name="T11" fmla="*/ 248 h 249"/>
                <a:gd name="T12" fmla="*/ 64 w 137"/>
                <a:gd name="T13" fmla="*/ 232 h 249"/>
                <a:gd name="T14" fmla="*/ 80 w 137"/>
                <a:gd name="T15" fmla="*/ 192 h 249"/>
                <a:gd name="T16" fmla="*/ 88 w 137"/>
                <a:gd name="T17" fmla="*/ 144 h 249"/>
                <a:gd name="T18" fmla="*/ 88 w 137"/>
                <a:gd name="T19" fmla="*/ 88 h 249"/>
                <a:gd name="T20" fmla="*/ 88 w 137"/>
                <a:gd name="T21" fmla="*/ 32 h 249"/>
                <a:gd name="T22" fmla="*/ 80 w 137"/>
                <a:gd name="T23" fmla="*/ 16 h 249"/>
                <a:gd name="T24" fmla="*/ 64 w 137"/>
                <a:gd name="T25" fmla="*/ 0 h 249"/>
                <a:gd name="T26" fmla="*/ 64 w 137"/>
                <a:gd name="T27" fmla="*/ 24 h 249"/>
                <a:gd name="T28" fmla="*/ 48 w 137"/>
                <a:gd name="T29" fmla="*/ 64 h 249"/>
                <a:gd name="T30" fmla="*/ 48 w 137"/>
                <a:gd name="T31" fmla="*/ 112 h 249"/>
                <a:gd name="T32" fmla="*/ 48 w 137"/>
                <a:gd name="T33" fmla="*/ 152 h 249"/>
                <a:gd name="T34" fmla="*/ 64 w 137"/>
                <a:gd name="T35" fmla="*/ 176 h 249"/>
                <a:gd name="T36" fmla="*/ 64 w 137"/>
                <a:gd name="T37" fmla="*/ 208 h 249"/>
                <a:gd name="T38" fmla="*/ 80 w 137"/>
                <a:gd name="T39" fmla="*/ 232 h 249"/>
                <a:gd name="T40" fmla="*/ 88 w 137"/>
                <a:gd name="T41" fmla="*/ 248 h 249"/>
                <a:gd name="T42" fmla="*/ 112 w 137"/>
                <a:gd name="T43" fmla="*/ 232 h 249"/>
                <a:gd name="T44" fmla="*/ 128 w 137"/>
                <a:gd name="T45" fmla="*/ 200 h 249"/>
                <a:gd name="T46" fmla="*/ 136 w 137"/>
                <a:gd name="T47" fmla="*/ 160 h 249"/>
                <a:gd name="T48" fmla="*/ 136 w 137"/>
                <a:gd name="T49" fmla="*/ 88 h 249"/>
                <a:gd name="T50" fmla="*/ 128 w 137"/>
                <a:gd name="T51" fmla="*/ 32 h 249"/>
                <a:gd name="T52" fmla="*/ 112 w 137"/>
                <a:gd name="T53" fmla="*/ 16 h 249"/>
                <a:gd name="T54" fmla="*/ 112 w 137"/>
                <a:gd name="T55" fmla="*/ 0 h 249"/>
                <a:gd name="T56" fmla="*/ 96 w 137"/>
                <a:gd name="T57" fmla="*/ 24 h 249"/>
                <a:gd name="T58" fmla="*/ 88 w 137"/>
                <a:gd name="T59" fmla="*/ 80 h 249"/>
                <a:gd name="T60" fmla="*/ 88 w 137"/>
                <a:gd name="T61" fmla="*/ 120 h 2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"/>
                <a:gd name="T94" fmla="*/ 0 h 249"/>
                <a:gd name="T95" fmla="*/ 137 w 137"/>
                <a:gd name="T96" fmla="*/ 249 h 2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" h="249">
                  <a:moveTo>
                    <a:pt x="0" y="112"/>
                  </a:moveTo>
                  <a:lnTo>
                    <a:pt x="0" y="144"/>
                  </a:lnTo>
                  <a:lnTo>
                    <a:pt x="16" y="176"/>
                  </a:lnTo>
                  <a:lnTo>
                    <a:pt x="24" y="208"/>
                  </a:lnTo>
                  <a:lnTo>
                    <a:pt x="40" y="232"/>
                  </a:lnTo>
                  <a:lnTo>
                    <a:pt x="48" y="248"/>
                  </a:lnTo>
                  <a:lnTo>
                    <a:pt x="64" y="232"/>
                  </a:lnTo>
                  <a:lnTo>
                    <a:pt x="80" y="192"/>
                  </a:lnTo>
                  <a:lnTo>
                    <a:pt x="88" y="144"/>
                  </a:lnTo>
                  <a:lnTo>
                    <a:pt x="88" y="88"/>
                  </a:lnTo>
                  <a:lnTo>
                    <a:pt x="88" y="32"/>
                  </a:lnTo>
                  <a:lnTo>
                    <a:pt x="80" y="16"/>
                  </a:lnTo>
                  <a:lnTo>
                    <a:pt x="64" y="0"/>
                  </a:lnTo>
                  <a:lnTo>
                    <a:pt x="64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64" y="176"/>
                  </a:lnTo>
                  <a:lnTo>
                    <a:pt x="64" y="208"/>
                  </a:lnTo>
                  <a:lnTo>
                    <a:pt x="80" y="232"/>
                  </a:lnTo>
                  <a:lnTo>
                    <a:pt x="88" y="248"/>
                  </a:lnTo>
                  <a:lnTo>
                    <a:pt x="112" y="232"/>
                  </a:lnTo>
                  <a:lnTo>
                    <a:pt x="128" y="200"/>
                  </a:lnTo>
                  <a:lnTo>
                    <a:pt x="136" y="160"/>
                  </a:lnTo>
                  <a:lnTo>
                    <a:pt x="136" y="88"/>
                  </a:lnTo>
                  <a:lnTo>
                    <a:pt x="128" y="32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96" y="24"/>
                  </a:lnTo>
                  <a:lnTo>
                    <a:pt x="88" y="80"/>
                  </a:lnTo>
                  <a:lnTo>
                    <a:pt x="8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40" name="Freeform 210">
              <a:extLst>
                <a:ext uri="{FF2B5EF4-FFF2-40B4-BE49-F238E27FC236}">
                  <a16:creationId xmlns:a16="http://schemas.microsoft.com/office/drawing/2014/main" id="{823C3582-07A4-4679-A3F0-6B9CAF26B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3784"/>
              <a:ext cx="137" cy="249"/>
            </a:xfrm>
            <a:custGeom>
              <a:avLst/>
              <a:gdLst>
                <a:gd name="T0" fmla="*/ 0 w 137"/>
                <a:gd name="T1" fmla="*/ 112 h 249"/>
                <a:gd name="T2" fmla="*/ 0 w 137"/>
                <a:gd name="T3" fmla="*/ 144 h 249"/>
                <a:gd name="T4" fmla="*/ 8 w 137"/>
                <a:gd name="T5" fmla="*/ 176 h 249"/>
                <a:gd name="T6" fmla="*/ 24 w 137"/>
                <a:gd name="T7" fmla="*/ 208 h 249"/>
                <a:gd name="T8" fmla="*/ 40 w 137"/>
                <a:gd name="T9" fmla="*/ 232 h 249"/>
                <a:gd name="T10" fmla="*/ 48 w 137"/>
                <a:gd name="T11" fmla="*/ 248 h 249"/>
                <a:gd name="T12" fmla="*/ 64 w 137"/>
                <a:gd name="T13" fmla="*/ 232 h 249"/>
                <a:gd name="T14" fmla="*/ 72 w 137"/>
                <a:gd name="T15" fmla="*/ 192 h 249"/>
                <a:gd name="T16" fmla="*/ 88 w 137"/>
                <a:gd name="T17" fmla="*/ 144 h 249"/>
                <a:gd name="T18" fmla="*/ 88 w 137"/>
                <a:gd name="T19" fmla="*/ 88 h 249"/>
                <a:gd name="T20" fmla="*/ 88 w 137"/>
                <a:gd name="T21" fmla="*/ 32 h 249"/>
                <a:gd name="T22" fmla="*/ 72 w 137"/>
                <a:gd name="T23" fmla="*/ 16 h 249"/>
                <a:gd name="T24" fmla="*/ 72 w 137"/>
                <a:gd name="T25" fmla="*/ 0 h 249"/>
                <a:gd name="T26" fmla="*/ 64 w 137"/>
                <a:gd name="T27" fmla="*/ 0 h 249"/>
                <a:gd name="T28" fmla="*/ 56 w 137"/>
                <a:gd name="T29" fmla="*/ 24 h 249"/>
                <a:gd name="T30" fmla="*/ 48 w 137"/>
                <a:gd name="T31" fmla="*/ 64 h 249"/>
                <a:gd name="T32" fmla="*/ 48 w 137"/>
                <a:gd name="T33" fmla="*/ 112 h 249"/>
                <a:gd name="T34" fmla="*/ 48 w 137"/>
                <a:gd name="T35" fmla="*/ 152 h 249"/>
                <a:gd name="T36" fmla="*/ 56 w 137"/>
                <a:gd name="T37" fmla="*/ 176 h 249"/>
                <a:gd name="T38" fmla="*/ 64 w 137"/>
                <a:gd name="T39" fmla="*/ 208 h 249"/>
                <a:gd name="T40" fmla="*/ 72 w 137"/>
                <a:gd name="T41" fmla="*/ 232 h 249"/>
                <a:gd name="T42" fmla="*/ 88 w 137"/>
                <a:gd name="T43" fmla="*/ 248 h 249"/>
                <a:gd name="T44" fmla="*/ 104 w 137"/>
                <a:gd name="T45" fmla="*/ 232 h 249"/>
                <a:gd name="T46" fmla="*/ 120 w 137"/>
                <a:gd name="T47" fmla="*/ 200 h 249"/>
                <a:gd name="T48" fmla="*/ 136 w 137"/>
                <a:gd name="T49" fmla="*/ 160 h 249"/>
                <a:gd name="T50" fmla="*/ 136 w 137"/>
                <a:gd name="T51" fmla="*/ 88 h 249"/>
                <a:gd name="T52" fmla="*/ 120 w 137"/>
                <a:gd name="T53" fmla="*/ 32 h 249"/>
                <a:gd name="T54" fmla="*/ 120 w 137"/>
                <a:gd name="T55" fmla="*/ 16 h 249"/>
                <a:gd name="T56" fmla="*/ 104 w 137"/>
                <a:gd name="T57" fmla="*/ 0 h 249"/>
                <a:gd name="T58" fmla="*/ 96 w 137"/>
                <a:gd name="T59" fmla="*/ 24 h 249"/>
                <a:gd name="T60" fmla="*/ 88 w 137"/>
                <a:gd name="T61" fmla="*/ 80 h 249"/>
                <a:gd name="T62" fmla="*/ 88 w 137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49"/>
                <a:gd name="T98" fmla="*/ 137 w 137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24" y="208"/>
                  </a:lnTo>
                  <a:lnTo>
                    <a:pt x="40" y="232"/>
                  </a:lnTo>
                  <a:lnTo>
                    <a:pt x="48" y="248"/>
                  </a:lnTo>
                  <a:lnTo>
                    <a:pt x="64" y="232"/>
                  </a:lnTo>
                  <a:lnTo>
                    <a:pt x="72" y="192"/>
                  </a:lnTo>
                  <a:lnTo>
                    <a:pt x="88" y="144"/>
                  </a:lnTo>
                  <a:lnTo>
                    <a:pt x="88" y="88"/>
                  </a:lnTo>
                  <a:lnTo>
                    <a:pt x="88" y="32"/>
                  </a:lnTo>
                  <a:lnTo>
                    <a:pt x="72" y="16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6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56" y="176"/>
                  </a:lnTo>
                  <a:lnTo>
                    <a:pt x="64" y="208"/>
                  </a:lnTo>
                  <a:lnTo>
                    <a:pt x="72" y="232"/>
                  </a:lnTo>
                  <a:lnTo>
                    <a:pt x="88" y="248"/>
                  </a:lnTo>
                  <a:lnTo>
                    <a:pt x="104" y="232"/>
                  </a:lnTo>
                  <a:lnTo>
                    <a:pt x="120" y="200"/>
                  </a:lnTo>
                  <a:lnTo>
                    <a:pt x="136" y="160"/>
                  </a:lnTo>
                  <a:lnTo>
                    <a:pt x="136" y="88"/>
                  </a:lnTo>
                  <a:lnTo>
                    <a:pt x="120" y="32"/>
                  </a:lnTo>
                  <a:lnTo>
                    <a:pt x="120" y="16"/>
                  </a:lnTo>
                  <a:lnTo>
                    <a:pt x="104" y="0"/>
                  </a:lnTo>
                  <a:lnTo>
                    <a:pt x="96" y="24"/>
                  </a:lnTo>
                  <a:lnTo>
                    <a:pt x="88" y="80"/>
                  </a:lnTo>
                  <a:lnTo>
                    <a:pt x="8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615" name="Group 215">
            <a:extLst>
              <a:ext uri="{FF2B5EF4-FFF2-40B4-BE49-F238E27FC236}">
                <a16:creationId xmlns:a16="http://schemas.microsoft.com/office/drawing/2014/main" id="{D9264798-35AD-4DBD-834F-821DCD802005}"/>
              </a:ext>
            </a:extLst>
          </p:cNvPr>
          <p:cNvGrpSpPr>
            <a:grpSpLocks/>
          </p:cNvGrpSpPr>
          <p:nvPr/>
        </p:nvGrpSpPr>
        <p:grpSpPr bwMode="auto">
          <a:xfrm>
            <a:off x="2035175" y="5683250"/>
            <a:ext cx="731838" cy="376238"/>
            <a:chOff x="336" y="3752"/>
            <a:chExt cx="481" cy="249"/>
          </a:xfrm>
        </p:grpSpPr>
        <p:sp>
          <p:nvSpPr>
            <p:cNvPr id="18635" name="Freeform 212">
              <a:extLst>
                <a:ext uri="{FF2B5EF4-FFF2-40B4-BE49-F238E27FC236}">
                  <a16:creationId xmlns:a16="http://schemas.microsoft.com/office/drawing/2014/main" id="{DAFEC581-1EB6-45B3-BB13-1AC998389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3752"/>
              <a:ext cx="201" cy="249"/>
            </a:xfrm>
            <a:custGeom>
              <a:avLst/>
              <a:gdLst>
                <a:gd name="T0" fmla="*/ 0 w 201"/>
                <a:gd name="T1" fmla="*/ 112 h 249"/>
                <a:gd name="T2" fmla="*/ 0 w 201"/>
                <a:gd name="T3" fmla="*/ 144 h 249"/>
                <a:gd name="T4" fmla="*/ 8 w 201"/>
                <a:gd name="T5" fmla="*/ 176 h 249"/>
                <a:gd name="T6" fmla="*/ 40 w 201"/>
                <a:gd name="T7" fmla="*/ 208 h 249"/>
                <a:gd name="T8" fmla="*/ 56 w 201"/>
                <a:gd name="T9" fmla="*/ 232 h 249"/>
                <a:gd name="T10" fmla="*/ 80 w 201"/>
                <a:gd name="T11" fmla="*/ 248 h 249"/>
                <a:gd name="T12" fmla="*/ 96 w 201"/>
                <a:gd name="T13" fmla="*/ 232 h 249"/>
                <a:gd name="T14" fmla="*/ 112 w 201"/>
                <a:gd name="T15" fmla="*/ 192 h 249"/>
                <a:gd name="T16" fmla="*/ 128 w 201"/>
                <a:gd name="T17" fmla="*/ 144 h 249"/>
                <a:gd name="T18" fmla="*/ 128 w 201"/>
                <a:gd name="T19" fmla="*/ 88 h 249"/>
                <a:gd name="T20" fmla="*/ 128 w 201"/>
                <a:gd name="T21" fmla="*/ 32 h 249"/>
                <a:gd name="T22" fmla="*/ 112 w 201"/>
                <a:gd name="T23" fmla="*/ 16 h 249"/>
                <a:gd name="T24" fmla="*/ 104 w 201"/>
                <a:gd name="T25" fmla="*/ 0 h 249"/>
                <a:gd name="T26" fmla="*/ 96 w 201"/>
                <a:gd name="T27" fmla="*/ 0 h 249"/>
                <a:gd name="T28" fmla="*/ 88 w 201"/>
                <a:gd name="T29" fmla="*/ 24 h 249"/>
                <a:gd name="T30" fmla="*/ 80 w 201"/>
                <a:gd name="T31" fmla="*/ 64 h 249"/>
                <a:gd name="T32" fmla="*/ 80 w 201"/>
                <a:gd name="T33" fmla="*/ 112 h 249"/>
                <a:gd name="T34" fmla="*/ 80 w 201"/>
                <a:gd name="T35" fmla="*/ 152 h 249"/>
                <a:gd name="T36" fmla="*/ 88 w 201"/>
                <a:gd name="T37" fmla="*/ 176 h 249"/>
                <a:gd name="T38" fmla="*/ 96 w 201"/>
                <a:gd name="T39" fmla="*/ 208 h 249"/>
                <a:gd name="T40" fmla="*/ 112 w 201"/>
                <a:gd name="T41" fmla="*/ 232 h 249"/>
                <a:gd name="T42" fmla="*/ 128 w 201"/>
                <a:gd name="T43" fmla="*/ 248 h 249"/>
                <a:gd name="T44" fmla="*/ 160 w 201"/>
                <a:gd name="T45" fmla="*/ 232 h 249"/>
                <a:gd name="T46" fmla="*/ 192 w 201"/>
                <a:gd name="T47" fmla="*/ 200 h 249"/>
                <a:gd name="T48" fmla="*/ 200 w 201"/>
                <a:gd name="T49" fmla="*/ 160 h 249"/>
                <a:gd name="T50" fmla="*/ 200 w 201"/>
                <a:gd name="T51" fmla="*/ 88 h 249"/>
                <a:gd name="T52" fmla="*/ 192 w 201"/>
                <a:gd name="T53" fmla="*/ 32 h 249"/>
                <a:gd name="T54" fmla="*/ 184 w 201"/>
                <a:gd name="T55" fmla="*/ 16 h 249"/>
                <a:gd name="T56" fmla="*/ 160 w 201"/>
                <a:gd name="T57" fmla="*/ 0 h 249"/>
                <a:gd name="T58" fmla="*/ 152 w 201"/>
                <a:gd name="T59" fmla="*/ 24 h 249"/>
                <a:gd name="T60" fmla="*/ 128 w 201"/>
                <a:gd name="T61" fmla="*/ 80 h 249"/>
                <a:gd name="T62" fmla="*/ 128 w 201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1"/>
                <a:gd name="T97" fmla="*/ 0 h 249"/>
                <a:gd name="T98" fmla="*/ 201 w 201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1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40" y="208"/>
                  </a:lnTo>
                  <a:lnTo>
                    <a:pt x="56" y="232"/>
                  </a:lnTo>
                  <a:lnTo>
                    <a:pt x="80" y="248"/>
                  </a:lnTo>
                  <a:lnTo>
                    <a:pt x="96" y="232"/>
                  </a:lnTo>
                  <a:lnTo>
                    <a:pt x="112" y="192"/>
                  </a:lnTo>
                  <a:lnTo>
                    <a:pt x="128" y="144"/>
                  </a:lnTo>
                  <a:lnTo>
                    <a:pt x="128" y="88"/>
                  </a:lnTo>
                  <a:lnTo>
                    <a:pt x="128" y="32"/>
                  </a:lnTo>
                  <a:lnTo>
                    <a:pt x="112" y="16"/>
                  </a:lnTo>
                  <a:lnTo>
                    <a:pt x="104" y="0"/>
                  </a:lnTo>
                  <a:lnTo>
                    <a:pt x="96" y="0"/>
                  </a:lnTo>
                  <a:lnTo>
                    <a:pt x="88" y="24"/>
                  </a:lnTo>
                  <a:lnTo>
                    <a:pt x="80" y="64"/>
                  </a:lnTo>
                  <a:lnTo>
                    <a:pt x="80" y="112"/>
                  </a:lnTo>
                  <a:lnTo>
                    <a:pt x="80" y="152"/>
                  </a:lnTo>
                  <a:lnTo>
                    <a:pt x="88" y="176"/>
                  </a:lnTo>
                  <a:lnTo>
                    <a:pt x="96" y="208"/>
                  </a:lnTo>
                  <a:lnTo>
                    <a:pt x="112" y="232"/>
                  </a:lnTo>
                  <a:lnTo>
                    <a:pt x="128" y="248"/>
                  </a:lnTo>
                  <a:lnTo>
                    <a:pt x="160" y="232"/>
                  </a:lnTo>
                  <a:lnTo>
                    <a:pt x="192" y="200"/>
                  </a:lnTo>
                  <a:lnTo>
                    <a:pt x="200" y="160"/>
                  </a:lnTo>
                  <a:lnTo>
                    <a:pt x="200" y="88"/>
                  </a:lnTo>
                  <a:lnTo>
                    <a:pt x="192" y="32"/>
                  </a:lnTo>
                  <a:lnTo>
                    <a:pt x="184" y="16"/>
                  </a:lnTo>
                  <a:lnTo>
                    <a:pt x="160" y="0"/>
                  </a:lnTo>
                  <a:lnTo>
                    <a:pt x="152" y="24"/>
                  </a:lnTo>
                  <a:lnTo>
                    <a:pt x="128" y="80"/>
                  </a:lnTo>
                  <a:lnTo>
                    <a:pt x="12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36" name="Freeform 213">
              <a:extLst>
                <a:ext uri="{FF2B5EF4-FFF2-40B4-BE49-F238E27FC236}">
                  <a16:creationId xmlns:a16="http://schemas.microsoft.com/office/drawing/2014/main" id="{48234112-1019-4D17-83CF-D4449C6F8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" y="3752"/>
              <a:ext cx="217" cy="249"/>
            </a:xfrm>
            <a:custGeom>
              <a:avLst/>
              <a:gdLst>
                <a:gd name="T0" fmla="*/ 0 w 217"/>
                <a:gd name="T1" fmla="*/ 112 h 249"/>
                <a:gd name="T2" fmla="*/ 0 w 217"/>
                <a:gd name="T3" fmla="*/ 144 h 249"/>
                <a:gd name="T4" fmla="*/ 24 w 217"/>
                <a:gd name="T5" fmla="*/ 176 h 249"/>
                <a:gd name="T6" fmla="*/ 32 w 217"/>
                <a:gd name="T7" fmla="*/ 208 h 249"/>
                <a:gd name="T8" fmla="*/ 64 w 217"/>
                <a:gd name="T9" fmla="*/ 232 h 249"/>
                <a:gd name="T10" fmla="*/ 72 w 217"/>
                <a:gd name="T11" fmla="*/ 248 h 249"/>
                <a:gd name="T12" fmla="*/ 104 w 217"/>
                <a:gd name="T13" fmla="*/ 232 h 249"/>
                <a:gd name="T14" fmla="*/ 128 w 217"/>
                <a:gd name="T15" fmla="*/ 192 h 249"/>
                <a:gd name="T16" fmla="*/ 144 w 217"/>
                <a:gd name="T17" fmla="*/ 144 h 249"/>
                <a:gd name="T18" fmla="*/ 144 w 217"/>
                <a:gd name="T19" fmla="*/ 88 h 249"/>
                <a:gd name="T20" fmla="*/ 144 w 217"/>
                <a:gd name="T21" fmla="*/ 32 h 249"/>
                <a:gd name="T22" fmla="*/ 128 w 217"/>
                <a:gd name="T23" fmla="*/ 16 h 249"/>
                <a:gd name="T24" fmla="*/ 104 w 217"/>
                <a:gd name="T25" fmla="*/ 0 h 249"/>
                <a:gd name="T26" fmla="*/ 96 w 217"/>
                <a:gd name="T27" fmla="*/ 24 h 249"/>
                <a:gd name="T28" fmla="*/ 72 w 217"/>
                <a:gd name="T29" fmla="*/ 64 h 249"/>
                <a:gd name="T30" fmla="*/ 72 w 217"/>
                <a:gd name="T31" fmla="*/ 112 h 249"/>
                <a:gd name="T32" fmla="*/ 72 w 217"/>
                <a:gd name="T33" fmla="*/ 152 h 249"/>
                <a:gd name="T34" fmla="*/ 96 w 217"/>
                <a:gd name="T35" fmla="*/ 176 h 249"/>
                <a:gd name="T36" fmla="*/ 104 w 217"/>
                <a:gd name="T37" fmla="*/ 208 h 249"/>
                <a:gd name="T38" fmla="*/ 128 w 217"/>
                <a:gd name="T39" fmla="*/ 232 h 249"/>
                <a:gd name="T40" fmla="*/ 144 w 217"/>
                <a:gd name="T41" fmla="*/ 248 h 249"/>
                <a:gd name="T42" fmla="*/ 168 w 217"/>
                <a:gd name="T43" fmla="*/ 232 h 249"/>
                <a:gd name="T44" fmla="*/ 200 w 217"/>
                <a:gd name="T45" fmla="*/ 200 h 249"/>
                <a:gd name="T46" fmla="*/ 216 w 217"/>
                <a:gd name="T47" fmla="*/ 160 h 249"/>
                <a:gd name="T48" fmla="*/ 216 w 217"/>
                <a:gd name="T49" fmla="*/ 88 h 249"/>
                <a:gd name="T50" fmla="*/ 200 w 217"/>
                <a:gd name="T51" fmla="*/ 32 h 249"/>
                <a:gd name="T52" fmla="*/ 176 w 217"/>
                <a:gd name="T53" fmla="*/ 16 h 249"/>
                <a:gd name="T54" fmla="*/ 168 w 217"/>
                <a:gd name="T55" fmla="*/ 0 h 249"/>
                <a:gd name="T56" fmla="*/ 152 w 217"/>
                <a:gd name="T57" fmla="*/ 24 h 249"/>
                <a:gd name="T58" fmla="*/ 144 w 217"/>
                <a:gd name="T59" fmla="*/ 80 h 249"/>
                <a:gd name="T60" fmla="*/ 144 w 217"/>
                <a:gd name="T61" fmla="*/ 120 h 2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7"/>
                <a:gd name="T94" fmla="*/ 0 h 249"/>
                <a:gd name="T95" fmla="*/ 217 w 217"/>
                <a:gd name="T96" fmla="*/ 249 h 2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7" h="249">
                  <a:moveTo>
                    <a:pt x="0" y="112"/>
                  </a:moveTo>
                  <a:lnTo>
                    <a:pt x="0" y="144"/>
                  </a:lnTo>
                  <a:lnTo>
                    <a:pt x="24" y="176"/>
                  </a:lnTo>
                  <a:lnTo>
                    <a:pt x="32" y="208"/>
                  </a:lnTo>
                  <a:lnTo>
                    <a:pt x="64" y="232"/>
                  </a:lnTo>
                  <a:lnTo>
                    <a:pt x="72" y="248"/>
                  </a:lnTo>
                  <a:lnTo>
                    <a:pt x="104" y="232"/>
                  </a:lnTo>
                  <a:lnTo>
                    <a:pt x="128" y="192"/>
                  </a:lnTo>
                  <a:lnTo>
                    <a:pt x="144" y="144"/>
                  </a:lnTo>
                  <a:lnTo>
                    <a:pt x="144" y="88"/>
                  </a:lnTo>
                  <a:lnTo>
                    <a:pt x="144" y="32"/>
                  </a:lnTo>
                  <a:lnTo>
                    <a:pt x="128" y="16"/>
                  </a:lnTo>
                  <a:lnTo>
                    <a:pt x="104" y="0"/>
                  </a:lnTo>
                  <a:lnTo>
                    <a:pt x="96" y="24"/>
                  </a:lnTo>
                  <a:lnTo>
                    <a:pt x="72" y="64"/>
                  </a:lnTo>
                  <a:lnTo>
                    <a:pt x="72" y="112"/>
                  </a:lnTo>
                  <a:lnTo>
                    <a:pt x="72" y="152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128" y="232"/>
                  </a:lnTo>
                  <a:lnTo>
                    <a:pt x="144" y="248"/>
                  </a:lnTo>
                  <a:lnTo>
                    <a:pt x="168" y="232"/>
                  </a:lnTo>
                  <a:lnTo>
                    <a:pt x="200" y="200"/>
                  </a:lnTo>
                  <a:lnTo>
                    <a:pt x="216" y="160"/>
                  </a:lnTo>
                  <a:lnTo>
                    <a:pt x="216" y="88"/>
                  </a:lnTo>
                  <a:lnTo>
                    <a:pt x="200" y="32"/>
                  </a:lnTo>
                  <a:lnTo>
                    <a:pt x="176" y="16"/>
                  </a:lnTo>
                  <a:lnTo>
                    <a:pt x="168" y="0"/>
                  </a:lnTo>
                  <a:lnTo>
                    <a:pt x="152" y="24"/>
                  </a:lnTo>
                  <a:lnTo>
                    <a:pt x="144" y="80"/>
                  </a:lnTo>
                  <a:lnTo>
                    <a:pt x="144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37" name="Freeform 214">
              <a:extLst>
                <a:ext uri="{FF2B5EF4-FFF2-40B4-BE49-F238E27FC236}">
                  <a16:creationId xmlns:a16="http://schemas.microsoft.com/office/drawing/2014/main" id="{82216D10-CCDC-4868-900C-2472BD5C2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" y="3752"/>
              <a:ext cx="209" cy="249"/>
            </a:xfrm>
            <a:custGeom>
              <a:avLst/>
              <a:gdLst>
                <a:gd name="T0" fmla="*/ 0 w 209"/>
                <a:gd name="T1" fmla="*/ 112 h 249"/>
                <a:gd name="T2" fmla="*/ 0 w 209"/>
                <a:gd name="T3" fmla="*/ 144 h 249"/>
                <a:gd name="T4" fmla="*/ 8 w 209"/>
                <a:gd name="T5" fmla="*/ 176 h 249"/>
                <a:gd name="T6" fmla="*/ 24 w 209"/>
                <a:gd name="T7" fmla="*/ 208 h 249"/>
                <a:gd name="T8" fmla="*/ 56 w 209"/>
                <a:gd name="T9" fmla="*/ 232 h 249"/>
                <a:gd name="T10" fmla="*/ 72 w 209"/>
                <a:gd name="T11" fmla="*/ 248 h 249"/>
                <a:gd name="T12" fmla="*/ 88 w 209"/>
                <a:gd name="T13" fmla="*/ 232 h 249"/>
                <a:gd name="T14" fmla="*/ 112 w 209"/>
                <a:gd name="T15" fmla="*/ 192 h 249"/>
                <a:gd name="T16" fmla="*/ 128 w 209"/>
                <a:gd name="T17" fmla="*/ 144 h 249"/>
                <a:gd name="T18" fmla="*/ 128 w 209"/>
                <a:gd name="T19" fmla="*/ 88 h 249"/>
                <a:gd name="T20" fmla="*/ 128 w 209"/>
                <a:gd name="T21" fmla="*/ 32 h 249"/>
                <a:gd name="T22" fmla="*/ 112 w 209"/>
                <a:gd name="T23" fmla="*/ 16 h 249"/>
                <a:gd name="T24" fmla="*/ 104 w 209"/>
                <a:gd name="T25" fmla="*/ 0 h 249"/>
                <a:gd name="T26" fmla="*/ 88 w 209"/>
                <a:gd name="T27" fmla="*/ 0 h 249"/>
                <a:gd name="T28" fmla="*/ 80 w 209"/>
                <a:gd name="T29" fmla="*/ 24 h 249"/>
                <a:gd name="T30" fmla="*/ 72 w 209"/>
                <a:gd name="T31" fmla="*/ 64 h 249"/>
                <a:gd name="T32" fmla="*/ 72 w 209"/>
                <a:gd name="T33" fmla="*/ 112 h 249"/>
                <a:gd name="T34" fmla="*/ 72 w 209"/>
                <a:gd name="T35" fmla="*/ 152 h 249"/>
                <a:gd name="T36" fmla="*/ 80 w 209"/>
                <a:gd name="T37" fmla="*/ 176 h 249"/>
                <a:gd name="T38" fmla="*/ 88 w 209"/>
                <a:gd name="T39" fmla="*/ 208 h 249"/>
                <a:gd name="T40" fmla="*/ 112 w 209"/>
                <a:gd name="T41" fmla="*/ 232 h 249"/>
                <a:gd name="T42" fmla="*/ 128 w 209"/>
                <a:gd name="T43" fmla="*/ 248 h 249"/>
                <a:gd name="T44" fmla="*/ 152 w 209"/>
                <a:gd name="T45" fmla="*/ 232 h 249"/>
                <a:gd name="T46" fmla="*/ 184 w 209"/>
                <a:gd name="T47" fmla="*/ 200 h 249"/>
                <a:gd name="T48" fmla="*/ 208 w 209"/>
                <a:gd name="T49" fmla="*/ 160 h 249"/>
                <a:gd name="T50" fmla="*/ 208 w 209"/>
                <a:gd name="T51" fmla="*/ 88 h 249"/>
                <a:gd name="T52" fmla="*/ 184 w 209"/>
                <a:gd name="T53" fmla="*/ 32 h 249"/>
                <a:gd name="T54" fmla="*/ 176 w 209"/>
                <a:gd name="T55" fmla="*/ 16 h 249"/>
                <a:gd name="T56" fmla="*/ 152 w 209"/>
                <a:gd name="T57" fmla="*/ 0 h 249"/>
                <a:gd name="T58" fmla="*/ 136 w 209"/>
                <a:gd name="T59" fmla="*/ 24 h 249"/>
                <a:gd name="T60" fmla="*/ 128 w 209"/>
                <a:gd name="T61" fmla="*/ 80 h 249"/>
                <a:gd name="T62" fmla="*/ 128 w 209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9"/>
                <a:gd name="T97" fmla="*/ 0 h 249"/>
                <a:gd name="T98" fmla="*/ 209 w 209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9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24" y="208"/>
                  </a:lnTo>
                  <a:lnTo>
                    <a:pt x="56" y="232"/>
                  </a:lnTo>
                  <a:lnTo>
                    <a:pt x="72" y="248"/>
                  </a:lnTo>
                  <a:lnTo>
                    <a:pt x="88" y="232"/>
                  </a:lnTo>
                  <a:lnTo>
                    <a:pt x="112" y="192"/>
                  </a:lnTo>
                  <a:lnTo>
                    <a:pt x="128" y="144"/>
                  </a:lnTo>
                  <a:lnTo>
                    <a:pt x="128" y="88"/>
                  </a:lnTo>
                  <a:lnTo>
                    <a:pt x="128" y="32"/>
                  </a:lnTo>
                  <a:lnTo>
                    <a:pt x="112" y="16"/>
                  </a:lnTo>
                  <a:lnTo>
                    <a:pt x="104" y="0"/>
                  </a:lnTo>
                  <a:lnTo>
                    <a:pt x="88" y="0"/>
                  </a:lnTo>
                  <a:lnTo>
                    <a:pt x="80" y="24"/>
                  </a:lnTo>
                  <a:lnTo>
                    <a:pt x="72" y="64"/>
                  </a:lnTo>
                  <a:lnTo>
                    <a:pt x="72" y="112"/>
                  </a:lnTo>
                  <a:lnTo>
                    <a:pt x="72" y="152"/>
                  </a:lnTo>
                  <a:lnTo>
                    <a:pt x="80" y="176"/>
                  </a:lnTo>
                  <a:lnTo>
                    <a:pt x="88" y="208"/>
                  </a:lnTo>
                  <a:lnTo>
                    <a:pt x="112" y="232"/>
                  </a:lnTo>
                  <a:lnTo>
                    <a:pt x="128" y="248"/>
                  </a:lnTo>
                  <a:lnTo>
                    <a:pt x="152" y="232"/>
                  </a:lnTo>
                  <a:lnTo>
                    <a:pt x="184" y="200"/>
                  </a:lnTo>
                  <a:lnTo>
                    <a:pt x="208" y="160"/>
                  </a:lnTo>
                  <a:lnTo>
                    <a:pt x="208" y="88"/>
                  </a:lnTo>
                  <a:lnTo>
                    <a:pt x="184" y="32"/>
                  </a:lnTo>
                  <a:lnTo>
                    <a:pt x="176" y="16"/>
                  </a:lnTo>
                  <a:lnTo>
                    <a:pt x="152" y="0"/>
                  </a:lnTo>
                  <a:lnTo>
                    <a:pt x="136" y="24"/>
                  </a:lnTo>
                  <a:lnTo>
                    <a:pt x="128" y="80"/>
                  </a:lnTo>
                  <a:lnTo>
                    <a:pt x="12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616" name="Group 219">
            <a:extLst>
              <a:ext uri="{FF2B5EF4-FFF2-40B4-BE49-F238E27FC236}">
                <a16:creationId xmlns:a16="http://schemas.microsoft.com/office/drawing/2014/main" id="{C70FC75B-37DE-46E2-B55D-F7F3D8CE240E}"/>
              </a:ext>
            </a:extLst>
          </p:cNvPr>
          <p:cNvGrpSpPr>
            <a:grpSpLocks/>
          </p:cNvGrpSpPr>
          <p:nvPr/>
        </p:nvGrpSpPr>
        <p:grpSpPr bwMode="auto">
          <a:xfrm>
            <a:off x="3349625" y="5707064"/>
            <a:ext cx="465138" cy="376237"/>
            <a:chOff x="1200" y="3768"/>
            <a:chExt cx="305" cy="249"/>
          </a:xfrm>
        </p:grpSpPr>
        <p:sp>
          <p:nvSpPr>
            <p:cNvPr id="18632" name="Freeform 216">
              <a:extLst>
                <a:ext uri="{FF2B5EF4-FFF2-40B4-BE49-F238E27FC236}">
                  <a16:creationId xmlns:a16="http://schemas.microsoft.com/office/drawing/2014/main" id="{AB56A002-762C-4DE0-BBF5-D688441C9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3768"/>
              <a:ext cx="129" cy="249"/>
            </a:xfrm>
            <a:custGeom>
              <a:avLst/>
              <a:gdLst>
                <a:gd name="T0" fmla="*/ 0 w 129"/>
                <a:gd name="T1" fmla="*/ 112 h 249"/>
                <a:gd name="T2" fmla="*/ 0 w 129"/>
                <a:gd name="T3" fmla="*/ 144 h 249"/>
                <a:gd name="T4" fmla="*/ 8 w 129"/>
                <a:gd name="T5" fmla="*/ 176 h 249"/>
                <a:gd name="T6" fmla="*/ 16 w 129"/>
                <a:gd name="T7" fmla="*/ 208 h 249"/>
                <a:gd name="T8" fmla="*/ 32 w 129"/>
                <a:gd name="T9" fmla="*/ 232 h 249"/>
                <a:gd name="T10" fmla="*/ 48 w 129"/>
                <a:gd name="T11" fmla="*/ 248 h 249"/>
                <a:gd name="T12" fmla="*/ 56 w 129"/>
                <a:gd name="T13" fmla="*/ 232 h 249"/>
                <a:gd name="T14" fmla="*/ 72 w 129"/>
                <a:gd name="T15" fmla="*/ 192 h 249"/>
                <a:gd name="T16" fmla="*/ 80 w 129"/>
                <a:gd name="T17" fmla="*/ 144 h 249"/>
                <a:gd name="T18" fmla="*/ 80 w 129"/>
                <a:gd name="T19" fmla="*/ 88 h 249"/>
                <a:gd name="T20" fmla="*/ 80 w 129"/>
                <a:gd name="T21" fmla="*/ 32 h 249"/>
                <a:gd name="T22" fmla="*/ 72 w 129"/>
                <a:gd name="T23" fmla="*/ 16 h 249"/>
                <a:gd name="T24" fmla="*/ 64 w 129"/>
                <a:gd name="T25" fmla="*/ 0 h 249"/>
                <a:gd name="T26" fmla="*/ 56 w 129"/>
                <a:gd name="T27" fmla="*/ 0 h 249"/>
                <a:gd name="T28" fmla="*/ 56 w 129"/>
                <a:gd name="T29" fmla="*/ 24 h 249"/>
                <a:gd name="T30" fmla="*/ 48 w 129"/>
                <a:gd name="T31" fmla="*/ 64 h 249"/>
                <a:gd name="T32" fmla="*/ 48 w 129"/>
                <a:gd name="T33" fmla="*/ 112 h 249"/>
                <a:gd name="T34" fmla="*/ 48 w 129"/>
                <a:gd name="T35" fmla="*/ 152 h 249"/>
                <a:gd name="T36" fmla="*/ 56 w 129"/>
                <a:gd name="T37" fmla="*/ 176 h 249"/>
                <a:gd name="T38" fmla="*/ 56 w 129"/>
                <a:gd name="T39" fmla="*/ 208 h 249"/>
                <a:gd name="T40" fmla="*/ 72 w 129"/>
                <a:gd name="T41" fmla="*/ 232 h 249"/>
                <a:gd name="T42" fmla="*/ 80 w 129"/>
                <a:gd name="T43" fmla="*/ 248 h 249"/>
                <a:gd name="T44" fmla="*/ 104 w 129"/>
                <a:gd name="T45" fmla="*/ 232 h 249"/>
                <a:gd name="T46" fmla="*/ 120 w 129"/>
                <a:gd name="T47" fmla="*/ 200 h 249"/>
                <a:gd name="T48" fmla="*/ 128 w 129"/>
                <a:gd name="T49" fmla="*/ 160 h 249"/>
                <a:gd name="T50" fmla="*/ 128 w 129"/>
                <a:gd name="T51" fmla="*/ 88 h 249"/>
                <a:gd name="T52" fmla="*/ 120 w 129"/>
                <a:gd name="T53" fmla="*/ 32 h 249"/>
                <a:gd name="T54" fmla="*/ 112 w 129"/>
                <a:gd name="T55" fmla="*/ 16 h 249"/>
                <a:gd name="T56" fmla="*/ 104 w 129"/>
                <a:gd name="T57" fmla="*/ 0 h 249"/>
                <a:gd name="T58" fmla="*/ 96 w 129"/>
                <a:gd name="T59" fmla="*/ 24 h 249"/>
                <a:gd name="T60" fmla="*/ 80 w 129"/>
                <a:gd name="T61" fmla="*/ 80 h 249"/>
                <a:gd name="T62" fmla="*/ 80 w 129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9"/>
                <a:gd name="T97" fmla="*/ 0 h 249"/>
                <a:gd name="T98" fmla="*/ 129 w 129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9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16" y="208"/>
                  </a:lnTo>
                  <a:lnTo>
                    <a:pt x="32" y="232"/>
                  </a:lnTo>
                  <a:lnTo>
                    <a:pt x="48" y="248"/>
                  </a:lnTo>
                  <a:lnTo>
                    <a:pt x="56" y="232"/>
                  </a:lnTo>
                  <a:lnTo>
                    <a:pt x="72" y="192"/>
                  </a:lnTo>
                  <a:lnTo>
                    <a:pt x="80" y="144"/>
                  </a:lnTo>
                  <a:lnTo>
                    <a:pt x="80" y="88"/>
                  </a:lnTo>
                  <a:lnTo>
                    <a:pt x="80" y="32"/>
                  </a:lnTo>
                  <a:lnTo>
                    <a:pt x="72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56" y="176"/>
                  </a:lnTo>
                  <a:lnTo>
                    <a:pt x="56" y="208"/>
                  </a:lnTo>
                  <a:lnTo>
                    <a:pt x="72" y="232"/>
                  </a:lnTo>
                  <a:lnTo>
                    <a:pt x="80" y="248"/>
                  </a:lnTo>
                  <a:lnTo>
                    <a:pt x="104" y="232"/>
                  </a:lnTo>
                  <a:lnTo>
                    <a:pt x="120" y="200"/>
                  </a:lnTo>
                  <a:lnTo>
                    <a:pt x="128" y="160"/>
                  </a:lnTo>
                  <a:lnTo>
                    <a:pt x="128" y="88"/>
                  </a:lnTo>
                  <a:lnTo>
                    <a:pt x="120" y="32"/>
                  </a:lnTo>
                  <a:lnTo>
                    <a:pt x="112" y="16"/>
                  </a:lnTo>
                  <a:lnTo>
                    <a:pt x="104" y="0"/>
                  </a:lnTo>
                  <a:lnTo>
                    <a:pt x="96" y="24"/>
                  </a:lnTo>
                  <a:lnTo>
                    <a:pt x="80" y="80"/>
                  </a:lnTo>
                  <a:lnTo>
                    <a:pt x="80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33" name="Freeform 217">
              <a:extLst>
                <a:ext uri="{FF2B5EF4-FFF2-40B4-BE49-F238E27FC236}">
                  <a16:creationId xmlns:a16="http://schemas.microsoft.com/office/drawing/2014/main" id="{5EA640CB-D1D2-4FD7-9F0D-D570D62B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3768"/>
              <a:ext cx="137" cy="249"/>
            </a:xfrm>
            <a:custGeom>
              <a:avLst/>
              <a:gdLst>
                <a:gd name="T0" fmla="*/ 0 w 137"/>
                <a:gd name="T1" fmla="*/ 112 h 249"/>
                <a:gd name="T2" fmla="*/ 0 w 137"/>
                <a:gd name="T3" fmla="*/ 144 h 249"/>
                <a:gd name="T4" fmla="*/ 16 w 137"/>
                <a:gd name="T5" fmla="*/ 176 h 249"/>
                <a:gd name="T6" fmla="*/ 24 w 137"/>
                <a:gd name="T7" fmla="*/ 208 h 249"/>
                <a:gd name="T8" fmla="*/ 40 w 137"/>
                <a:gd name="T9" fmla="*/ 232 h 249"/>
                <a:gd name="T10" fmla="*/ 48 w 137"/>
                <a:gd name="T11" fmla="*/ 248 h 249"/>
                <a:gd name="T12" fmla="*/ 64 w 137"/>
                <a:gd name="T13" fmla="*/ 232 h 249"/>
                <a:gd name="T14" fmla="*/ 80 w 137"/>
                <a:gd name="T15" fmla="*/ 192 h 249"/>
                <a:gd name="T16" fmla="*/ 88 w 137"/>
                <a:gd name="T17" fmla="*/ 144 h 249"/>
                <a:gd name="T18" fmla="*/ 88 w 137"/>
                <a:gd name="T19" fmla="*/ 88 h 249"/>
                <a:gd name="T20" fmla="*/ 88 w 137"/>
                <a:gd name="T21" fmla="*/ 32 h 249"/>
                <a:gd name="T22" fmla="*/ 80 w 137"/>
                <a:gd name="T23" fmla="*/ 16 h 249"/>
                <a:gd name="T24" fmla="*/ 64 w 137"/>
                <a:gd name="T25" fmla="*/ 0 h 249"/>
                <a:gd name="T26" fmla="*/ 64 w 137"/>
                <a:gd name="T27" fmla="*/ 24 h 249"/>
                <a:gd name="T28" fmla="*/ 48 w 137"/>
                <a:gd name="T29" fmla="*/ 64 h 249"/>
                <a:gd name="T30" fmla="*/ 48 w 137"/>
                <a:gd name="T31" fmla="*/ 112 h 249"/>
                <a:gd name="T32" fmla="*/ 48 w 137"/>
                <a:gd name="T33" fmla="*/ 152 h 249"/>
                <a:gd name="T34" fmla="*/ 64 w 137"/>
                <a:gd name="T35" fmla="*/ 176 h 249"/>
                <a:gd name="T36" fmla="*/ 64 w 137"/>
                <a:gd name="T37" fmla="*/ 208 h 249"/>
                <a:gd name="T38" fmla="*/ 80 w 137"/>
                <a:gd name="T39" fmla="*/ 232 h 249"/>
                <a:gd name="T40" fmla="*/ 88 w 137"/>
                <a:gd name="T41" fmla="*/ 248 h 249"/>
                <a:gd name="T42" fmla="*/ 112 w 137"/>
                <a:gd name="T43" fmla="*/ 232 h 249"/>
                <a:gd name="T44" fmla="*/ 128 w 137"/>
                <a:gd name="T45" fmla="*/ 200 h 249"/>
                <a:gd name="T46" fmla="*/ 136 w 137"/>
                <a:gd name="T47" fmla="*/ 160 h 249"/>
                <a:gd name="T48" fmla="*/ 136 w 137"/>
                <a:gd name="T49" fmla="*/ 88 h 249"/>
                <a:gd name="T50" fmla="*/ 128 w 137"/>
                <a:gd name="T51" fmla="*/ 32 h 249"/>
                <a:gd name="T52" fmla="*/ 112 w 137"/>
                <a:gd name="T53" fmla="*/ 16 h 249"/>
                <a:gd name="T54" fmla="*/ 112 w 137"/>
                <a:gd name="T55" fmla="*/ 0 h 249"/>
                <a:gd name="T56" fmla="*/ 96 w 137"/>
                <a:gd name="T57" fmla="*/ 24 h 249"/>
                <a:gd name="T58" fmla="*/ 88 w 137"/>
                <a:gd name="T59" fmla="*/ 80 h 249"/>
                <a:gd name="T60" fmla="*/ 88 w 137"/>
                <a:gd name="T61" fmla="*/ 120 h 2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"/>
                <a:gd name="T94" fmla="*/ 0 h 249"/>
                <a:gd name="T95" fmla="*/ 137 w 137"/>
                <a:gd name="T96" fmla="*/ 249 h 2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" h="249">
                  <a:moveTo>
                    <a:pt x="0" y="112"/>
                  </a:moveTo>
                  <a:lnTo>
                    <a:pt x="0" y="144"/>
                  </a:lnTo>
                  <a:lnTo>
                    <a:pt x="16" y="176"/>
                  </a:lnTo>
                  <a:lnTo>
                    <a:pt x="24" y="208"/>
                  </a:lnTo>
                  <a:lnTo>
                    <a:pt x="40" y="232"/>
                  </a:lnTo>
                  <a:lnTo>
                    <a:pt x="48" y="248"/>
                  </a:lnTo>
                  <a:lnTo>
                    <a:pt x="64" y="232"/>
                  </a:lnTo>
                  <a:lnTo>
                    <a:pt x="80" y="192"/>
                  </a:lnTo>
                  <a:lnTo>
                    <a:pt x="88" y="144"/>
                  </a:lnTo>
                  <a:lnTo>
                    <a:pt x="88" y="88"/>
                  </a:lnTo>
                  <a:lnTo>
                    <a:pt x="88" y="32"/>
                  </a:lnTo>
                  <a:lnTo>
                    <a:pt x="80" y="16"/>
                  </a:lnTo>
                  <a:lnTo>
                    <a:pt x="64" y="0"/>
                  </a:lnTo>
                  <a:lnTo>
                    <a:pt x="64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64" y="176"/>
                  </a:lnTo>
                  <a:lnTo>
                    <a:pt x="64" y="208"/>
                  </a:lnTo>
                  <a:lnTo>
                    <a:pt x="80" y="232"/>
                  </a:lnTo>
                  <a:lnTo>
                    <a:pt x="88" y="248"/>
                  </a:lnTo>
                  <a:lnTo>
                    <a:pt x="112" y="232"/>
                  </a:lnTo>
                  <a:lnTo>
                    <a:pt x="128" y="200"/>
                  </a:lnTo>
                  <a:lnTo>
                    <a:pt x="136" y="160"/>
                  </a:lnTo>
                  <a:lnTo>
                    <a:pt x="136" y="88"/>
                  </a:lnTo>
                  <a:lnTo>
                    <a:pt x="128" y="32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96" y="24"/>
                  </a:lnTo>
                  <a:lnTo>
                    <a:pt x="88" y="80"/>
                  </a:lnTo>
                  <a:lnTo>
                    <a:pt x="8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34" name="Freeform 218">
              <a:extLst>
                <a:ext uri="{FF2B5EF4-FFF2-40B4-BE49-F238E27FC236}">
                  <a16:creationId xmlns:a16="http://schemas.microsoft.com/office/drawing/2014/main" id="{E7C38837-0787-4106-92E2-1A5A38871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" y="3768"/>
              <a:ext cx="137" cy="249"/>
            </a:xfrm>
            <a:custGeom>
              <a:avLst/>
              <a:gdLst>
                <a:gd name="T0" fmla="*/ 0 w 137"/>
                <a:gd name="T1" fmla="*/ 112 h 249"/>
                <a:gd name="T2" fmla="*/ 0 w 137"/>
                <a:gd name="T3" fmla="*/ 144 h 249"/>
                <a:gd name="T4" fmla="*/ 8 w 137"/>
                <a:gd name="T5" fmla="*/ 176 h 249"/>
                <a:gd name="T6" fmla="*/ 24 w 137"/>
                <a:gd name="T7" fmla="*/ 208 h 249"/>
                <a:gd name="T8" fmla="*/ 40 w 137"/>
                <a:gd name="T9" fmla="*/ 232 h 249"/>
                <a:gd name="T10" fmla="*/ 48 w 137"/>
                <a:gd name="T11" fmla="*/ 248 h 249"/>
                <a:gd name="T12" fmla="*/ 64 w 137"/>
                <a:gd name="T13" fmla="*/ 232 h 249"/>
                <a:gd name="T14" fmla="*/ 72 w 137"/>
                <a:gd name="T15" fmla="*/ 192 h 249"/>
                <a:gd name="T16" fmla="*/ 88 w 137"/>
                <a:gd name="T17" fmla="*/ 144 h 249"/>
                <a:gd name="T18" fmla="*/ 88 w 137"/>
                <a:gd name="T19" fmla="*/ 88 h 249"/>
                <a:gd name="T20" fmla="*/ 88 w 137"/>
                <a:gd name="T21" fmla="*/ 32 h 249"/>
                <a:gd name="T22" fmla="*/ 72 w 137"/>
                <a:gd name="T23" fmla="*/ 16 h 249"/>
                <a:gd name="T24" fmla="*/ 72 w 137"/>
                <a:gd name="T25" fmla="*/ 0 h 249"/>
                <a:gd name="T26" fmla="*/ 64 w 137"/>
                <a:gd name="T27" fmla="*/ 0 h 249"/>
                <a:gd name="T28" fmla="*/ 56 w 137"/>
                <a:gd name="T29" fmla="*/ 24 h 249"/>
                <a:gd name="T30" fmla="*/ 48 w 137"/>
                <a:gd name="T31" fmla="*/ 64 h 249"/>
                <a:gd name="T32" fmla="*/ 48 w 137"/>
                <a:gd name="T33" fmla="*/ 112 h 249"/>
                <a:gd name="T34" fmla="*/ 48 w 137"/>
                <a:gd name="T35" fmla="*/ 152 h 249"/>
                <a:gd name="T36" fmla="*/ 56 w 137"/>
                <a:gd name="T37" fmla="*/ 176 h 249"/>
                <a:gd name="T38" fmla="*/ 64 w 137"/>
                <a:gd name="T39" fmla="*/ 208 h 249"/>
                <a:gd name="T40" fmla="*/ 72 w 137"/>
                <a:gd name="T41" fmla="*/ 232 h 249"/>
                <a:gd name="T42" fmla="*/ 88 w 137"/>
                <a:gd name="T43" fmla="*/ 248 h 249"/>
                <a:gd name="T44" fmla="*/ 104 w 137"/>
                <a:gd name="T45" fmla="*/ 232 h 249"/>
                <a:gd name="T46" fmla="*/ 120 w 137"/>
                <a:gd name="T47" fmla="*/ 200 h 249"/>
                <a:gd name="T48" fmla="*/ 136 w 137"/>
                <a:gd name="T49" fmla="*/ 160 h 249"/>
                <a:gd name="T50" fmla="*/ 136 w 137"/>
                <a:gd name="T51" fmla="*/ 88 h 249"/>
                <a:gd name="T52" fmla="*/ 120 w 137"/>
                <a:gd name="T53" fmla="*/ 32 h 249"/>
                <a:gd name="T54" fmla="*/ 120 w 137"/>
                <a:gd name="T55" fmla="*/ 16 h 249"/>
                <a:gd name="T56" fmla="*/ 104 w 137"/>
                <a:gd name="T57" fmla="*/ 0 h 249"/>
                <a:gd name="T58" fmla="*/ 96 w 137"/>
                <a:gd name="T59" fmla="*/ 24 h 249"/>
                <a:gd name="T60" fmla="*/ 88 w 137"/>
                <a:gd name="T61" fmla="*/ 80 h 249"/>
                <a:gd name="T62" fmla="*/ 88 w 137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49"/>
                <a:gd name="T98" fmla="*/ 137 w 137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24" y="208"/>
                  </a:lnTo>
                  <a:lnTo>
                    <a:pt x="40" y="232"/>
                  </a:lnTo>
                  <a:lnTo>
                    <a:pt x="48" y="248"/>
                  </a:lnTo>
                  <a:lnTo>
                    <a:pt x="64" y="232"/>
                  </a:lnTo>
                  <a:lnTo>
                    <a:pt x="72" y="192"/>
                  </a:lnTo>
                  <a:lnTo>
                    <a:pt x="88" y="144"/>
                  </a:lnTo>
                  <a:lnTo>
                    <a:pt x="88" y="88"/>
                  </a:lnTo>
                  <a:lnTo>
                    <a:pt x="88" y="32"/>
                  </a:lnTo>
                  <a:lnTo>
                    <a:pt x="72" y="16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6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56" y="176"/>
                  </a:lnTo>
                  <a:lnTo>
                    <a:pt x="64" y="208"/>
                  </a:lnTo>
                  <a:lnTo>
                    <a:pt x="72" y="232"/>
                  </a:lnTo>
                  <a:lnTo>
                    <a:pt x="88" y="248"/>
                  </a:lnTo>
                  <a:lnTo>
                    <a:pt x="104" y="232"/>
                  </a:lnTo>
                  <a:lnTo>
                    <a:pt x="120" y="200"/>
                  </a:lnTo>
                  <a:lnTo>
                    <a:pt x="136" y="160"/>
                  </a:lnTo>
                  <a:lnTo>
                    <a:pt x="136" y="88"/>
                  </a:lnTo>
                  <a:lnTo>
                    <a:pt x="120" y="32"/>
                  </a:lnTo>
                  <a:lnTo>
                    <a:pt x="120" y="16"/>
                  </a:lnTo>
                  <a:lnTo>
                    <a:pt x="104" y="0"/>
                  </a:lnTo>
                  <a:lnTo>
                    <a:pt x="96" y="24"/>
                  </a:lnTo>
                  <a:lnTo>
                    <a:pt x="88" y="80"/>
                  </a:lnTo>
                  <a:lnTo>
                    <a:pt x="8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617" name="Group 223">
            <a:extLst>
              <a:ext uri="{FF2B5EF4-FFF2-40B4-BE49-F238E27FC236}">
                <a16:creationId xmlns:a16="http://schemas.microsoft.com/office/drawing/2014/main" id="{C53DDCC1-2C87-49E2-A4B6-3834B5984A89}"/>
              </a:ext>
            </a:extLst>
          </p:cNvPr>
          <p:cNvGrpSpPr>
            <a:grpSpLocks/>
          </p:cNvGrpSpPr>
          <p:nvPr/>
        </p:nvGrpSpPr>
        <p:grpSpPr bwMode="auto">
          <a:xfrm>
            <a:off x="3021013" y="5694364"/>
            <a:ext cx="379412" cy="377825"/>
            <a:chOff x="984" y="3760"/>
            <a:chExt cx="249" cy="249"/>
          </a:xfrm>
        </p:grpSpPr>
        <p:sp>
          <p:nvSpPr>
            <p:cNvPr id="18629" name="Freeform 220">
              <a:extLst>
                <a:ext uri="{FF2B5EF4-FFF2-40B4-BE49-F238E27FC236}">
                  <a16:creationId xmlns:a16="http://schemas.microsoft.com/office/drawing/2014/main" id="{28A9C7FA-9DB3-48CC-8A90-1EC00D1EB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" y="3760"/>
              <a:ext cx="105" cy="249"/>
            </a:xfrm>
            <a:custGeom>
              <a:avLst/>
              <a:gdLst>
                <a:gd name="T0" fmla="*/ 0 w 105"/>
                <a:gd name="T1" fmla="*/ 112 h 249"/>
                <a:gd name="T2" fmla="*/ 0 w 105"/>
                <a:gd name="T3" fmla="*/ 144 h 249"/>
                <a:gd name="T4" fmla="*/ 0 w 105"/>
                <a:gd name="T5" fmla="*/ 176 h 249"/>
                <a:gd name="T6" fmla="*/ 8 w 105"/>
                <a:gd name="T7" fmla="*/ 208 h 249"/>
                <a:gd name="T8" fmla="*/ 24 w 105"/>
                <a:gd name="T9" fmla="*/ 232 h 249"/>
                <a:gd name="T10" fmla="*/ 40 w 105"/>
                <a:gd name="T11" fmla="*/ 248 h 249"/>
                <a:gd name="T12" fmla="*/ 40 w 105"/>
                <a:gd name="T13" fmla="*/ 232 h 249"/>
                <a:gd name="T14" fmla="*/ 64 w 105"/>
                <a:gd name="T15" fmla="*/ 192 h 249"/>
                <a:gd name="T16" fmla="*/ 64 w 105"/>
                <a:gd name="T17" fmla="*/ 144 h 249"/>
                <a:gd name="T18" fmla="*/ 64 w 105"/>
                <a:gd name="T19" fmla="*/ 88 h 249"/>
                <a:gd name="T20" fmla="*/ 64 w 105"/>
                <a:gd name="T21" fmla="*/ 32 h 249"/>
                <a:gd name="T22" fmla="*/ 64 w 105"/>
                <a:gd name="T23" fmla="*/ 16 h 249"/>
                <a:gd name="T24" fmla="*/ 48 w 105"/>
                <a:gd name="T25" fmla="*/ 0 h 249"/>
                <a:gd name="T26" fmla="*/ 40 w 105"/>
                <a:gd name="T27" fmla="*/ 0 h 249"/>
                <a:gd name="T28" fmla="*/ 40 w 105"/>
                <a:gd name="T29" fmla="*/ 24 h 249"/>
                <a:gd name="T30" fmla="*/ 40 w 105"/>
                <a:gd name="T31" fmla="*/ 64 h 249"/>
                <a:gd name="T32" fmla="*/ 40 w 105"/>
                <a:gd name="T33" fmla="*/ 112 h 249"/>
                <a:gd name="T34" fmla="*/ 40 w 105"/>
                <a:gd name="T35" fmla="*/ 152 h 249"/>
                <a:gd name="T36" fmla="*/ 40 w 105"/>
                <a:gd name="T37" fmla="*/ 176 h 249"/>
                <a:gd name="T38" fmla="*/ 40 w 105"/>
                <a:gd name="T39" fmla="*/ 208 h 249"/>
                <a:gd name="T40" fmla="*/ 64 w 105"/>
                <a:gd name="T41" fmla="*/ 232 h 249"/>
                <a:gd name="T42" fmla="*/ 64 w 105"/>
                <a:gd name="T43" fmla="*/ 248 h 249"/>
                <a:gd name="T44" fmla="*/ 80 w 105"/>
                <a:gd name="T45" fmla="*/ 232 h 249"/>
                <a:gd name="T46" fmla="*/ 104 w 105"/>
                <a:gd name="T47" fmla="*/ 200 h 249"/>
                <a:gd name="T48" fmla="*/ 104 w 105"/>
                <a:gd name="T49" fmla="*/ 160 h 249"/>
                <a:gd name="T50" fmla="*/ 104 w 105"/>
                <a:gd name="T51" fmla="*/ 88 h 249"/>
                <a:gd name="T52" fmla="*/ 104 w 105"/>
                <a:gd name="T53" fmla="*/ 32 h 249"/>
                <a:gd name="T54" fmla="*/ 88 w 105"/>
                <a:gd name="T55" fmla="*/ 16 h 249"/>
                <a:gd name="T56" fmla="*/ 80 w 105"/>
                <a:gd name="T57" fmla="*/ 0 h 249"/>
                <a:gd name="T58" fmla="*/ 80 w 105"/>
                <a:gd name="T59" fmla="*/ 24 h 249"/>
                <a:gd name="T60" fmla="*/ 64 w 105"/>
                <a:gd name="T61" fmla="*/ 80 h 249"/>
                <a:gd name="T62" fmla="*/ 64 w 105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5"/>
                <a:gd name="T97" fmla="*/ 0 h 249"/>
                <a:gd name="T98" fmla="*/ 105 w 105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5" h="249">
                  <a:moveTo>
                    <a:pt x="0" y="112"/>
                  </a:moveTo>
                  <a:lnTo>
                    <a:pt x="0" y="144"/>
                  </a:lnTo>
                  <a:lnTo>
                    <a:pt x="0" y="176"/>
                  </a:lnTo>
                  <a:lnTo>
                    <a:pt x="8" y="208"/>
                  </a:lnTo>
                  <a:lnTo>
                    <a:pt x="24" y="232"/>
                  </a:lnTo>
                  <a:lnTo>
                    <a:pt x="40" y="248"/>
                  </a:lnTo>
                  <a:lnTo>
                    <a:pt x="40" y="232"/>
                  </a:lnTo>
                  <a:lnTo>
                    <a:pt x="64" y="192"/>
                  </a:lnTo>
                  <a:lnTo>
                    <a:pt x="64" y="144"/>
                  </a:lnTo>
                  <a:lnTo>
                    <a:pt x="64" y="88"/>
                  </a:lnTo>
                  <a:lnTo>
                    <a:pt x="64" y="32"/>
                  </a:lnTo>
                  <a:lnTo>
                    <a:pt x="64" y="16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0" y="24"/>
                  </a:lnTo>
                  <a:lnTo>
                    <a:pt x="40" y="64"/>
                  </a:lnTo>
                  <a:lnTo>
                    <a:pt x="40" y="112"/>
                  </a:lnTo>
                  <a:lnTo>
                    <a:pt x="40" y="152"/>
                  </a:lnTo>
                  <a:lnTo>
                    <a:pt x="40" y="176"/>
                  </a:lnTo>
                  <a:lnTo>
                    <a:pt x="40" y="208"/>
                  </a:lnTo>
                  <a:lnTo>
                    <a:pt x="64" y="232"/>
                  </a:lnTo>
                  <a:lnTo>
                    <a:pt x="64" y="248"/>
                  </a:lnTo>
                  <a:lnTo>
                    <a:pt x="80" y="232"/>
                  </a:lnTo>
                  <a:lnTo>
                    <a:pt x="104" y="200"/>
                  </a:lnTo>
                  <a:lnTo>
                    <a:pt x="104" y="160"/>
                  </a:lnTo>
                  <a:lnTo>
                    <a:pt x="104" y="88"/>
                  </a:lnTo>
                  <a:lnTo>
                    <a:pt x="104" y="32"/>
                  </a:lnTo>
                  <a:lnTo>
                    <a:pt x="88" y="16"/>
                  </a:lnTo>
                  <a:lnTo>
                    <a:pt x="80" y="0"/>
                  </a:lnTo>
                  <a:lnTo>
                    <a:pt x="80" y="24"/>
                  </a:lnTo>
                  <a:lnTo>
                    <a:pt x="64" y="80"/>
                  </a:lnTo>
                  <a:lnTo>
                    <a:pt x="64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30" name="Freeform 221">
              <a:extLst>
                <a:ext uri="{FF2B5EF4-FFF2-40B4-BE49-F238E27FC236}">
                  <a16:creationId xmlns:a16="http://schemas.microsoft.com/office/drawing/2014/main" id="{C2EFFBC9-029B-4542-A4C7-EB870ED7D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3760"/>
              <a:ext cx="113" cy="249"/>
            </a:xfrm>
            <a:custGeom>
              <a:avLst/>
              <a:gdLst>
                <a:gd name="T0" fmla="*/ 0 w 113"/>
                <a:gd name="T1" fmla="*/ 112 h 249"/>
                <a:gd name="T2" fmla="*/ 0 w 113"/>
                <a:gd name="T3" fmla="*/ 144 h 249"/>
                <a:gd name="T4" fmla="*/ 16 w 113"/>
                <a:gd name="T5" fmla="*/ 176 h 249"/>
                <a:gd name="T6" fmla="*/ 16 w 113"/>
                <a:gd name="T7" fmla="*/ 208 h 249"/>
                <a:gd name="T8" fmla="*/ 40 w 113"/>
                <a:gd name="T9" fmla="*/ 232 h 249"/>
                <a:gd name="T10" fmla="*/ 40 w 113"/>
                <a:gd name="T11" fmla="*/ 248 h 249"/>
                <a:gd name="T12" fmla="*/ 56 w 113"/>
                <a:gd name="T13" fmla="*/ 232 h 249"/>
                <a:gd name="T14" fmla="*/ 64 w 113"/>
                <a:gd name="T15" fmla="*/ 192 h 249"/>
                <a:gd name="T16" fmla="*/ 72 w 113"/>
                <a:gd name="T17" fmla="*/ 144 h 249"/>
                <a:gd name="T18" fmla="*/ 72 w 113"/>
                <a:gd name="T19" fmla="*/ 88 h 249"/>
                <a:gd name="T20" fmla="*/ 72 w 113"/>
                <a:gd name="T21" fmla="*/ 32 h 249"/>
                <a:gd name="T22" fmla="*/ 64 w 113"/>
                <a:gd name="T23" fmla="*/ 16 h 249"/>
                <a:gd name="T24" fmla="*/ 56 w 113"/>
                <a:gd name="T25" fmla="*/ 0 h 249"/>
                <a:gd name="T26" fmla="*/ 56 w 113"/>
                <a:gd name="T27" fmla="*/ 24 h 249"/>
                <a:gd name="T28" fmla="*/ 40 w 113"/>
                <a:gd name="T29" fmla="*/ 64 h 249"/>
                <a:gd name="T30" fmla="*/ 40 w 113"/>
                <a:gd name="T31" fmla="*/ 112 h 249"/>
                <a:gd name="T32" fmla="*/ 40 w 113"/>
                <a:gd name="T33" fmla="*/ 152 h 249"/>
                <a:gd name="T34" fmla="*/ 56 w 113"/>
                <a:gd name="T35" fmla="*/ 176 h 249"/>
                <a:gd name="T36" fmla="*/ 56 w 113"/>
                <a:gd name="T37" fmla="*/ 208 h 249"/>
                <a:gd name="T38" fmla="*/ 64 w 113"/>
                <a:gd name="T39" fmla="*/ 232 h 249"/>
                <a:gd name="T40" fmla="*/ 72 w 113"/>
                <a:gd name="T41" fmla="*/ 248 h 249"/>
                <a:gd name="T42" fmla="*/ 96 w 113"/>
                <a:gd name="T43" fmla="*/ 232 h 249"/>
                <a:gd name="T44" fmla="*/ 104 w 113"/>
                <a:gd name="T45" fmla="*/ 200 h 249"/>
                <a:gd name="T46" fmla="*/ 112 w 113"/>
                <a:gd name="T47" fmla="*/ 160 h 249"/>
                <a:gd name="T48" fmla="*/ 112 w 113"/>
                <a:gd name="T49" fmla="*/ 88 h 249"/>
                <a:gd name="T50" fmla="*/ 104 w 113"/>
                <a:gd name="T51" fmla="*/ 32 h 249"/>
                <a:gd name="T52" fmla="*/ 96 w 113"/>
                <a:gd name="T53" fmla="*/ 16 h 249"/>
                <a:gd name="T54" fmla="*/ 96 w 113"/>
                <a:gd name="T55" fmla="*/ 0 h 249"/>
                <a:gd name="T56" fmla="*/ 72 w 113"/>
                <a:gd name="T57" fmla="*/ 24 h 249"/>
                <a:gd name="T58" fmla="*/ 72 w 113"/>
                <a:gd name="T59" fmla="*/ 80 h 249"/>
                <a:gd name="T60" fmla="*/ 72 w 113"/>
                <a:gd name="T61" fmla="*/ 120 h 2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3"/>
                <a:gd name="T94" fmla="*/ 0 h 249"/>
                <a:gd name="T95" fmla="*/ 113 w 113"/>
                <a:gd name="T96" fmla="*/ 249 h 2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3" h="249">
                  <a:moveTo>
                    <a:pt x="0" y="112"/>
                  </a:moveTo>
                  <a:lnTo>
                    <a:pt x="0" y="144"/>
                  </a:lnTo>
                  <a:lnTo>
                    <a:pt x="16" y="176"/>
                  </a:lnTo>
                  <a:lnTo>
                    <a:pt x="16" y="208"/>
                  </a:lnTo>
                  <a:lnTo>
                    <a:pt x="40" y="232"/>
                  </a:lnTo>
                  <a:lnTo>
                    <a:pt x="40" y="248"/>
                  </a:lnTo>
                  <a:lnTo>
                    <a:pt x="56" y="232"/>
                  </a:lnTo>
                  <a:lnTo>
                    <a:pt x="64" y="192"/>
                  </a:lnTo>
                  <a:lnTo>
                    <a:pt x="72" y="144"/>
                  </a:lnTo>
                  <a:lnTo>
                    <a:pt x="72" y="88"/>
                  </a:lnTo>
                  <a:lnTo>
                    <a:pt x="72" y="32"/>
                  </a:lnTo>
                  <a:lnTo>
                    <a:pt x="64" y="16"/>
                  </a:lnTo>
                  <a:lnTo>
                    <a:pt x="56" y="0"/>
                  </a:lnTo>
                  <a:lnTo>
                    <a:pt x="56" y="24"/>
                  </a:lnTo>
                  <a:lnTo>
                    <a:pt x="40" y="64"/>
                  </a:lnTo>
                  <a:lnTo>
                    <a:pt x="40" y="112"/>
                  </a:lnTo>
                  <a:lnTo>
                    <a:pt x="40" y="152"/>
                  </a:lnTo>
                  <a:lnTo>
                    <a:pt x="56" y="176"/>
                  </a:lnTo>
                  <a:lnTo>
                    <a:pt x="56" y="208"/>
                  </a:lnTo>
                  <a:lnTo>
                    <a:pt x="64" y="232"/>
                  </a:lnTo>
                  <a:lnTo>
                    <a:pt x="72" y="248"/>
                  </a:lnTo>
                  <a:lnTo>
                    <a:pt x="96" y="232"/>
                  </a:lnTo>
                  <a:lnTo>
                    <a:pt x="104" y="200"/>
                  </a:lnTo>
                  <a:lnTo>
                    <a:pt x="112" y="160"/>
                  </a:lnTo>
                  <a:lnTo>
                    <a:pt x="112" y="88"/>
                  </a:lnTo>
                  <a:lnTo>
                    <a:pt x="104" y="32"/>
                  </a:lnTo>
                  <a:lnTo>
                    <a:pt x="96" y="16"/>
                  </a:lnTo>
                  <a:lnTo>
                    <a:pt x="96" y="0"/>
                  </a:lnTo>
                  <a:lnTo>
                    <a:pt x="72" y="24"/>
                  </a:lnTo>
                  <a:lnTo>
                    <a:pt x="72" y="80"/>
                  </a:lnTo>
                  <a:lnTo>
                    <a:pt x="72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31" name="Freeform 222">
              <a:extLst>
                <a:ext uri="{FF2B5EF4-FFF2-40B4-BE49-F238E27FC236}">
                  <a16:creationId xmlns:a16="http://schemas.microsoft.com/office/drawing/2014/main" id="{DEC33F85-5A7D-4C1A-9CCA-815ABCAE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3760"/>
              <a:ext cx="113" cy="249"/>
            </a:xfrm>
            <a:custGeom>
              <a:avLst/>
              <a:gdLst>
                <a:gd name="T0" fmla="*/ 0 w 113"/>
                <a:gd name="T1" fmla="*/ 112 h 249"/>
                <a:gd name="T2" fmla="*/ 0 w 113"/>
                <a:gd name="T3" fmla="*/ 144 h 249"/>
                <a:gd name="T4" fmla="*/ 0 w 113"/>
                <a:gd name="T5" fmla="*/ 176 h 249"/>
                <a:gd name="T6" fmla="*/ 24 w 113"/>
                <a:gd name="T7" fmla="*/ 208 h 249"/>
                <a:gd name="T8" fmla="*/ 32 w 113"/>
                <a:gd name="T9" fmla="*/ 232 h 249"/>
                <a:gd name="T10" fmla="*/ 40 w 113"/>
                <a:gd name="T11" fmla="*/ 248 h 249"/>
                <a:gd name="T12" fmla="*/ 56 w 113"/>
                <a:gd name="T13" fmla="*/ 232 h 249"/>
                <a:gd name="T14" fmla="*/ 64 w 113"/>
                <a:gd name="T15" fmla="*/ 192 h 249"/>
                <a:gd name="T16" fmla="*/ 72 w 113"/>
                <a:gd name="T17" fmla="*/ 144 h 249"/>
                <a:gd name="T18" fmla="*/ 72 w 113"/>
                <a:gd name="T19" fmla="*/ 88 h 249"/>
                <a:gd name="T20" fmla="*/ 72 w 113"/>
                <a:gd name="T21" fmla="*/ 32 h 249"/>
                <a:gd name="T22" fmla="*/ 64 w 113"/>
                <a:gd name="T23" fmla="*/ 16 h 249"/>
                <a:gd name="T24" fmla="*/ 64 w 113"/>
                <a:gd name="T25" fmla="*/ 0 h 249"/>
                <a:gd name="T26" fmla="*/ 56 w 113"/>
                <a:gd name="T27" fmla="*/ 0 h 249"/>
                <a:gd name="T28" fmla="*/ 40 w 113"/>
                <a:gd name="T29" fmla="*/ 24 h 249"/>
                <a:gd name="T30" fmla="*/ 40 w 113"/>
                <a:gd name="T31" fmla="*/ 64 h 249"/>
                <a:gd name="T32" fmla="*/ 40 w 113"/>
                <a:gd name="T33" fmla="*/ 112 h 249"/>
                <a:gd name="T34" fmla="*/ 40 w 113"/>
                <a:gd name="T35" fmla="*/ 152 h 249"/>
                <a:gd name="T36" fmla="*/ 40 w 113"/>
                <a:gd name="T37" fmla="*/ 176 h 249"/>
                <a:gd name="T38" fmla="*/ 56 w 113"/>
                <a:gd name="T39" fmla="*/ 208 h 249"/>
                <a:gd name="T40" fmla="*/ 64 w 113"/>
                <a:gd name="T41" fmla="*/ 232 h 249"/>
                <a:gd name="T42" fmla="*/ 72 w 113"/>
                <a:gd name="T43" fmla="*/ 248 h 249"/>
                <a:gd name="T44" fmla="*/ 80 w 113"/>
                <a:gd name="T45" fmla="*/ 232 h 249"/>
                <a:gd name="T46" fmla="*/ 104 w 113"/>
                <a:gd name="T47" fmla="*/ 200 h 249"/>
                <a:gd name="T48" fmla="*/ 112 w 113"/>
                <a:gd name="T49" fmla="*/ 160 h 249"/>
                <a:gd name="T50" fmla="*/ 112 w 113"/>
                <a:gd name="T51" fmla="*/ 88 h 249"/>
                <a:gd name="T52" fmla="*/ 104 w 113"/>
                <a:gd name="T53" fmla="*/ 32 h 249"/>
                <a:gd name="T54" fmla="*/ 104 w 113"/>
                <a:gd name="T55" fmla="*/ 16 h 249"/>
                <a:gd name="T56" fmla="*/ 80 w 113"/>
                <a:gd name="T57" fmla="*/ 0 h 249"/>
                <a:gd name="T58" fmla="*/ 80 w 113"/>
                <a:gd name="T59" fmla="*/ 24 h 249"/>
                <a:gd name="T60" fmla="*/ 72 w 113"/>
                <a:gd name="T61" fmla="*/ 80 h 249"/>
                <a:gd name="T62" fmla="*/ 72 w 113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3"/>
                <a:gd name="T97" fmla="*/ 0 h 249"/>
                <a:gd name="T98" fmla="*/ 113 w 113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3" h="249">
                  <a:moveTo>
                    <a:pt x="0" y="112"/>
                  </a:moveTo>
                  <a:lnTo>
                    <a:pt x="0" y="144"/>
                  </a:lnTo>
                  <a:lnTo>
                    <a:pt x="0" y="176"/>
                  </a:lnTo>
                  <a:lnTo>
                    <a:pt x="24" y="208"/>
                  </a:lnTo>
                  <a:lnTo>
                    <a:pt x="32" y="232"/>
                  </a:lnTo>
                  <a:lnTo>
                    <a:pt x="40" y="248"/>
                  </a:lnTo>
                  <a:lnTo>
                    <a:pt x="56" y="232"/>
                  </a:lnTo>
                  <a:lnTo>
                    <a:pt x="64" y="192"/>
                  </a:lnTo>
                  <a:lnTo>
                    <a:pt x="72" y="144"/>
                  </a:lnTo>
                  <a:lnTo>
                    <a:pt x="72" y="88"/>
                  </a:lnTo>
                  <a:lnTo>
                    <a:pt x="72" y="32"/>
                  </a:lnTo>
                  <a:lnTo>
                    <a:pt x="64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0" y="24"/>
                  </a:lnTo>
                  <a:lnTo>
                    <a:pt x="40" y="64"/>
                  </a:lnTo>
                  <a:lnTo>
                    <a:pt x="40" y="112"/>
                  </a:lnTo>
                  <a:lnTo>
                    <a:pt x="40" y="152"/>
                  </a:lnTo>
                  <a:lnTo>
                    <a:pt x="40" y="176"/>
                  </a:lnTo>
                  <a:lnTo>
                    <a:pt x="56" y="208"/>
                  </a:lnTo>
                  <a:lnTo>
                    <a:pt x="64" y="232"/>
                  </a:lnTo>
                  <a:lnTo>
                    <a:pt x="72" y="248"/>
                  </a:lnTo>
                  <a:lnTo>
                    <a:pt x="80" y="232"/>
                  </a:lnTo>
                  <a:lnTo>
                    <a:pt x="104" y="200"/>
                  </a:lnTo>
                  <a:lnTo>
                    <a:pt x="112" y="160"/>
                  </a:lnTo>
                  <a:lnTo>
                    <a:pt x="112" y="88"/>
                  </a:lnTo>
                  <a:lnTo>
                    <a:pt x="104" y="32"/>
                  </a:lnTo>
                  <a:lnTo>
                    <a:pt x="104" y="16"/>
                  </a:lnTo>
                  <a:lnTo>
                    <a:pt x="80" y="0"/>
                  </a:lnTo>
                  <a:lnTo>
                    <a:pt x="80" y="24"/>
                  </a:lnTo>
                  <a:lnTo>
                    <a:pt x="72" y="80"/>
                  </a:lnTo>
                  <a:lnTo>
                    <a:pt x="72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618" name="Group 227">
            <a:extLst>
              <a:ext uri="{FF2B5EF4-FFF2-40B4-BE49-F238E27FC236}">
                <a16:creationId xmlns:a16="http://schemas.microsoft.com/office/drawing/2014/main" id="{CE9BF60F-F9CD-40DC-A917-90A64EA71188}"/>
              </a:ext>
            </a:extLst>
          </p:cNvPr>
          <p:cNvGrpSpPr>
            <a:grpSpLocks/>
          </p:cNvGrpSpPr>
          <p:nvPr/>
        </p:nvGrpSpPr>
        <p:grpSpPr bwMode="auto">
          <a:xfrm>
            <a:off x="2655889" y="5694364"/>
            <a:ext cx="465137" cy="377825"/>
            <a:chOff x="744" y="3760"/>
            <a:chExt cx="305" cy="249"/>
          </a:xfrm>
        </p:grpSpPr>
        <p:sp>
          <p:nvSpPr>
            <p:cNvPr id="18626" name="Freeform 224">
              <a:extLst>
                <a:ext uri="{FF2B5EF4-FFF2-40B4-BE49-F238E27FC236}">
                  <a16:creationId xmlns:a16="http://schemas.microsoft.com/office/drawing/2014/main" id="{62827F07-3127-4DD0-AACB-740872347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" y="3760"/>
              <a:ext cx="129" cy="249"/>
            </a:xfrm>
            <a:custGeom>
              <a:avLst/>
              <a:gdLst>
                <a:gd name="T0" fmla="*/ 0 w 129"/>
                <a:gd name="T1" fmla="*/ 112 h 249"/>
                <a:gd name="T2" fmla="*/ 0 w 129"/>
                <a:gd name="T3" fmla="*/ 144 h 249"/>
                <a:gd name="T4" fmla="*/ 8 w 129"/>
                <a:gd name="T5" fmla="*/ 176 h 249"/>
                <a:gd name="T6" fmla="*/ 16 w 129"/>
                <a:gd name="T7" fmla="*/ 208 h 249"/>
                <a:gd name="T8" fmla="*/ 32 w 129"/>
                <a:gd name="T9" fmla="*/ 232 h 249"/>
                <a:gd name="T10" fmla="*/ 48 w 129"/>
                <a:gd name="T11" fmla="*/ 248 h 249"/>
                <a:gd name="T12" fmla="*/ 56 w 129"/>
                <a:gd name="T13" fmla="*/ 232 h 249"/>
                <a:gd name="T14" fmla="*/ 72 w 129"/>
                <a:gd name="T15" fmla="*/ 192 h 249"/>
                <a:gd name="T16" fmla="*/ 80 w 129"/>
                <a:gd name="T17" fmla="*/ 144 h 249"/>
                <a:gd name="T18" fmla="*/ 80 w 129"/>
                <a:gd name="T19" fmla="*/ 88 h 249"/>
                <a:gd name="T20" fmla="*/ 80 w 129"/>
                <a:gd name="T21" fmla="*/ 32 h 249"/>
                <a:gd name="T22" fmla="*/ 72 w 129"/>
                <a:gd name="T23" fmla="*/ 16 h 249"/>
                <a:gd name="T24" fmla="*/ 64 w 129"/>
                <a:gd name="T25" fmla="*/ 0 h 249"/>
                <a:gd name="T26" fmla="*/ 56 w 129"/>
                <a:gd name="T27" fmla="*/ 0 h 249"/>
                <a:gd name="T28" fmla="*/ 56 w 129"/>
                <a:gd name="T29" fmla="*/ 24 h 249"/>
                <a:gd name="T30" fmla="*/ 48 w 129"/>
                <a:gd name="T31" fmla="*/ 64 h 249"/>
                <a:gd name="T32" fmla="*/ 48 w 129"/>
                <a:gd name="T33" fmla="*/ 112 h 249"/>
                <a:gd name="T34" fmla="*/ 48 w 129"/>
                <a:gd name="T35" fmla="*/ 152 h 249"/>
                <a:gd name="T36" fmla="*/ 56 w 129"/>
                <a:gd name="T37" fmla="*/ 176 h 249"/>
                <a:gd name="T38" fmla="*/ 56 w 129"/>
                <a:gd name="T39" fmla="*/ 208 h 249"/>
                <a:gd name="T40" fmla="*/ 72 w 129"/>
                <a:gd name="T41" fmla="*/ 232 h 249"/>
                <a:gd name="T42" fmla="*/ 80 w 129"/>
                <a:gd name="T43" fmla="*/ 248 h 249"/>
                <a:gd name="T44" fmla="*/ 104 w 129"/>
                <a:gd name="T45" fmla="*/ 232 h 249"/>
                <a:gd name="T46" fmla="*/ 120 w 129"/>
                <a:gd name="T47" fmla="*/ 200 h 249"/>
                <a:gd name="T48" fmla="*/ 128 w 129"/>
                <a:gd name="T49" fmla="*/ 160 h 249"/>
                <a:gd name="T50" fmla="*/ 128 w 129"/>
                <a:gd name="T51" fmla="*/ 88 h 249"/>
                <a:gd name="T52" fmla="*/ 120 w 129"/>
                <a:gd name="T53" fmla="*/ 32 h 249"/>
                <a:gd name="T54" fmla="*/ 112 w 129"/>
                <a:gd name="T55" fmla="*/ 16 h 249"/>
                <a:gd name="T56" fmla="*/ 104 w 129"/>
                <a:gd name="T57" fmla="*/ 0 h 249"/>
                <a:gd name="T58" fmla="*/ 96 w 129"/>
                <a:gd name="T59" fmla="*/ 24 h 249"/>
                <a:gd name="T60" fmla="*/ 80 w 129"/>
                <a:gd name="T61" fmla="*/ 80 h 249"/>
                <a:gd name="T62" fmla="*/ 80 w 129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9"/>
                <a:gd name="T97" fmla="*/ 0 h 249"/>
                <a:gd name="T98" fmla="*/ 129 w 129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9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16" y="208"/>
                  </a:lnTo>
                  <a:lnTo>
                    <a:pt x="32" y="232"/>
                  </a:lnTo>
                  <a:lnTo>
                    <a:pt x="48" y="248"/>
                  </a:lnTo>
                  <a:lnTo>
                    <a:pt x="56" y="232"/>
                  </a:lnTo>
                  <a:lnTo>
                    <a:pt x="72" y="192"/>
                  </a:lnTo>
                  <a:lnTo>
                    <a:pt x="80" y="144"/>
                  </a:lnTo>
                  <a:lnTo>
                    <a:pt x="80" y="88"/>
                  </a:lnTo>
                  <a:lnTo>
                    <a:pt x="80" y="32"/>
                  </a:lnTo>
                  <a:lnTo>
                    <a:pt x="72" y="1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56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56" y="176"/>
                  </a:lnTo>
                  <a:lnTo>
                    <a:pt x="56" y="208"/>
                  </a:lnTo>
                  <a:lnTo>
                    <a:pt x="72" y="232"/>
                  </a:lnTo>
                  <a:lnTo>
                    <a:pt x="80" y="248"/>
                  </a:lnTo>
                  <a:lnTo>
                    <a:pt x="104" y="232"/>
                  </a:lnTo>
                  <a:lnTo>
                    <a:pt x="120" y="200"/>
                  </a:lnTo>
                  <a:lnTo>
                    <a:pt x="128" y="160"/>
                  </a:lnTo>
                  <a:lnTo>
                    <a:pt x="128" y="88"/>
                  </a:lnTo>
                  <a:lnTo>
                    <a:pt x="120" y="32"/>
                  </a:lnTo>
                  <a:lnTo>
                    <a:pt x="112" y="16"/>
                  </a:lnTo>
                  <a:lnTo>
                    <a:pt x="104" y="0"/>
                  </a:lnTo>
                  <a:lnTo>
                    <a:pt x="96" y="24"/>
                  </a:lnTo>
                  <a:lnTo>
                    <a:pt x="80" y="80"/>
                  </a:lnTo>
                  <a:lnTo>
                    <a:pt x="80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27" name="Freeform 225">
              <a:extLst>
                <a:ext uri="{FF2B5EF4-FFF2-40B4-BE49-F238E27FC236}">
                  <a16:creationId xmlns:a16="http://schemas.microsoft.com/office/drawing/2014/main" id="{64B6E44A-1F26-4FEC-A8B0-48804CD1F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" y="3760"/>
              <a:ext cx="137" cy="249"/>
            </a:xfrm>
            <a:custGeom>
              <a:avLst/>
              <a:gdLst>
                <a:gd name="T0" fmla="*/ 0 w 137"/>
                <a:gd name="T1" fmla="*/ 112 h 249"/>
                <a:gd name="T2" fmla="*/ 0 w 137"/>
                <a:gd name="T3" fmla="*/ 144 h 249"/>
                <a:gd name="T4" fmla="*/ 16 w 137"/>
                <a:gd name="T5" fmla="*/ 176 h 249"/>
                <a:gd name="T6" fmla="*/ 24 w 137"/>
                <a:gd name="T7" fmla="*/ 208 h 249"/>
                <a:gd name="T8" fmla="*/ 40 w 137"/>
                <a:gd name="T9" fmla="*/ 232 h 249"/>
                <a:gd name="T10" fmla="*/ 48 w 137"/>
                <a:gd name="T11" fmla="*/ 248 h 249"/>
                <a:gd name="T12" fmla="*/ 64 w 137"/>
                <a:gd name="T13" fmla="*/ 232 h 249"/>
                <a:gd name="T14" fmla="*/ 80 w 137"/>
                <a:gd name="T15" fmla="*/ 192 h 249"/>
                <a:gd name="T16" fmla="*/ 88 w 137"/>
                <a:gd name="T17" fmla="*/ 144 h 249"/>
                <a:gd name="T18" fmla="*/ 88 w 137"/>
                <a:gd name="T19" fmla="*/ 88 h 249"/>
                <a:gd name="T20" fmla="*/ 88 w 137"/>
                <a:gd name="T21" fmla="*/ 32 h 249"/>
                <a:gd name="T22" fmla="*/ 80 w 137"/>
                <a:gd name="T23" fmla="*/ 16 h 249"/>
                <a:gd name="T24" fmla="*/ 64 w 137"/>
                <a:gd name="T25" fmla="*/ 0 h 249"/>
                <a:gd name="T26" fmla="*/ 64 w 137"/>
                <a:gd name="T27" fmla="*/ 24 h 249"/>
                <a:gd name="T28" fmla="*/ 48 w 137"/>
                <a:gd name="T29" fmla="*/ 64 h 249"/>
                <a:gd name="T30" fmla="*/ 48 w 137"/>
                <a:gd name="T31" fmla="*/ 112 h 249"/>
                <a:gd name="T32" fmla="*/ 48 w 137"/>
                <a:gd name="T33" fmla="*/ 152 h 249"/>
                <a:gd name="T34" fmla="*/ 64 w 137"/>
                <a:gd name="T35" fmla="*/ 176 h 249"/>
                <a:gd name="T36" fmla="*/ 64 w 137"/>
                <a:gd name="T37" fmla="*/ 208 h 249"/>
                <a:gd name="T38" fmla="*/ 80 w 137"/>
                <a:gd name="T39" fmla="*/ 232 h 249"/>
                <a:gd name="T40" fmla="*/ 88 w 137"/>
                <a:gd name="T41" fmla="*/ 248 h 249"/>
                <a:gd name="T42" fmla="*/ 112 w 137"/>
                <a:gd name="T43" fmla="*/ 232 h 249"/>
                <a:gd name="T44" fmla="*/ 128 w 137"/>
                <a:gd name="T45" fmla="*/ 200 h 249"/>
                <a:gd name="T46" fmla="*/ 136 w 137"/>
                <a:gd name="T47" fmla="*/ 160 h 249"/>
                <a:gd name="T48" fmla="*/ 136 w 137"/>
                <a:gd name="T49" fmla="*/ 88 h 249"/>
                <a:gd name="T50" fmla="*/ 128 w 137"/>
                <a:gd name="T51" fmla="*/ 32 h 249"/>
                <a:gd name="T52" fmla="*/ 112 w 137"/>
                <a:gd name="T53" fmla="*/ 16 h 249"/>
                <a:gd name="T54" fmla="*/ 112 w 137"/>
                <a:gd name="T55" fmla="*/ 0 h 249"/>
                <a:gd name="T56" fmla="*/ 96 w 137"/>
                <a:gd name="T57" fmla="*/ 24 h 249"/>
                <a:gd name="T58" fmla="*/ 88 w 137"/>
                <a:gd name="T59" fmla="*/ 80 h 249"/>
                <a:gd name="T60" fmla="*/ 88 w 137"/>
                <a:gd name="T61" fmla="*/ 120 h 2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"/>
                <a:gd name="T94" fmla="*/ 0 h 249"/>
                <a:gd name="T95" fmla="*/ 137 w 137"/>
                <a:gd name="T96" fmla="*/ 249 h 2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" h="249">
                  <a:moveTo>
                    <a:pt x="0" y="112"/>
                  </a:moveTo>
                  <a:lnTo>
                    <a:pt x="0" y="144"/>
                  </a:lnTo>
                  <a:lnTo>
                    <a:pt x="16" y="176"/>
                  </a:lnTo>
                  <a:lnTo>
                    <a:pt x="24" y="208"/>
                  </a:lnTo>
                  <a:lnTo>
                    <a:pt x="40" y="232"/>
                  </a:lnTo>
                  <a:lnTo>
                    <a:pt x="48" y="248"/>
                  </a:lnTo>
                  <a:lnTo>
                    <a:pt x="64" y="232"/>
                  </a:lnTo>
                  <a:lnTo>
                    <a:pt x="80" y="192"/>
                  </a:lnTo>
                  <a:lnTo>
                    <a:pt x="88" y="144"/>
                  </a:lnTo>
                  <a:lnTo>
                    <a:pt x="88" y="88"/>
                  </a:lnTo>
                  <a:lnTo>
                    <a:pt x="88" y="32"/>
                  </a:lnTo>
                  <a:lnTo>
                    <a:pt x="80" y="16"/>
                  </a:lnTo>
                  <a:lnTo>
                    <a:pt x="64" y="0"/>
                  </a:lnTo>
                  <a:lnTo>
                    <a:pt x="64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64" y="176"/>
                  </a:lnTo>
                  <a:lnTo>
                    <a:pt x="64" y="208"/>
                  </a:lnTo>
                  <a:lnTo>
                    <a:pt x="80" y="232"/>
                  </a:lnTo>
                  <a:lnTo>
                    <a:pt x="88" y="248"/>
                  </a:lnTo>
                  <a:lnTo>
                    <a:pt x="112" y="232"/>
                  </a:lnTo>
                  <a:lnTo>
                    <a:pt x="128" y="200"/>
                  </a:lnTo>
                  <a:lnTo>
                    <a:pt x="136" y="160"/>
                  </a:lnTo>
                  <a:lnTo>
                    <a:pt x="136" y="88"/>
                  </a:lnTo>
                  <a:lnTo>
                    <a:pt x="128" y="32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96" y="24"/>
                  </a:lnTo>
                  <a:lnTo>
                    <a:pt x="88" y="80"/>
                  </a:lnTo>
                  <a:lnTo>
                    <a:pt x="8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28" name="Freeform 226">
              <a:extLst>
                <a:ext uri="{FF2B5EF4-FFF2-40B4-BE49-F238E27FC236}">
                  <a16:creationId xmlns:a16="http://schemas.microsoft.com/office/drawing/2014/main" id="{3488E64C-0046-47D7-AA12-E20CDEB33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3760"/>
              <a:ext cx="137" cy="249"/>
            </a:xfrm>
            <a:custGeom>
              <a:avLst/>
              <a:gdLst>
                <a:gd name="T0" fmla="*/ 0 w 137"/>
                <a:gd name="T1" fmla="*/ 112 h 249"/>
                <a:gd name="T2" fmla="*/ 0 w 137"/>
                <a:gd name="T3" fmla="*/ 144 h 249"/>
                <a:gd name="T4" fmla="*/ 8 w 137"/>
                <a:gd name="T5" fmla="*/ 176 h 249"/>
                <a:gd name="T6" fmla="*/ 24 w 137"/>
                <a:gd name="T7" fmla="*/ 208 h 249"/>
                <a:gd name="T8" fmla="*/ 40 w 137"/>
                <a:gd name="T9" fmla="*/ 232 h 249"/>
                <a:gd name="T10" fmla="*/ 48 w 137"/>
                <a:gd name="T11" fmla="*/ 248 h 249"/>
                <a:gd name="T12" fmla="*/ 64 w 137"/>
                <a:gd name="T13" fmla="*/ 232 h 249"/>
                <a:gd name="T14" fmla="*/ 72 w 137"/>
                <a:gd name="T15" fmla="*/ 192 h 249"/>
                <a:gd name="T16" fmla="*/ 88 w 137"/>
                <a:gd name="T17" fmla="*/ 144 h 249"/>
                <a:gd name="T18" fmla="*/ 88 w 137"/>
                <a:gd name="T19" fmla="*/ 88 h 249"/>
                <a:gd name="T20" fmla="*/ 88 w 137"/>
                <a:gd name="T21" fmla="*/ 32 h 249"/>
                <a:gd name="T22" fmla="*/ 72 w 137"/>
                <a:gd name="T23" fmla="*/ 16 h 249"/>
                <a:gd name="T24" fmla="*/ 72 w 137"/>
                <a:gd name="T25" fmla="*/ 0 h 249"/>
                <a:gd name="T26" fmla="*/ 64 w 137"/>
                <a:gd name="T27" fmla="*/ 0 h 249"/>
                <a:gd name="T28" fmla="*/ 56 w 137"/>
                <a:gd name="T29" fmla="*/ 24 h 249"/>
                <a:gd name="T30" fmla="*/ 48 w 137"/>
                <a:gd name="T31" fmla="*/ 64 h 249"/>
                <a:gd name="T32" fmla="*/ 48 w 137"/>
                <a:gd name="T33" fmla="*/ 112 h 249"/>
                <a:gd name="T34" fmla="*/ 48 w 137"/>
                <a:gd name="T35" fmla="*/ 152 h 249"/>
                <a:gd name="T36" fmla="*/ 56 w 137"/>
                <a:gd name="T37" fmla="*/ 176 h 249"/>
                <a:gd name="T38" fmla="*/ 64 w 137"/>
                <a:gd name="T39" fmla="*/ 208 h 249"/>
                <a:gd name="T40" fmla="*/ 72 w 137"/>
                <a:gd name="T41" fmla="*/ 232 h 249"/>
                <a:gd name="T42" fmla="*/ 88 w 137"/>
                <a:gd name="T43" fmla="*/ 248 h 249"/>
                <a:gd name="T44" fmla="*/ 104 w 137"/>
                <a:gd name="T45" fmla="*/ 232 h 249"/>
                <a:gd name="T46" fmla="*/ 120 w 137"/>
                <a:gd name="T47" fmla="*/ 200 h 249"/>
                <a:gd name="T48" fmla="*/ 136 w 137"/>
                <a:gd name="T49" fmla="*/ 160 h 249"/>
                <a:gd name="T50" fmla="*/ 136 w 137"/>
                <a:gd name="T51" fmla="*/ 88 h 249"/>
                <a:gd name="T52" fmla="*/ 120 w 137"/>
                <a:gd name="T53" fmla="*/ 32 h 249"/>
                <a:gd name="T54" fmla="*/ 120 w 137"/>
                <a:gd name="T55" fmla="*/ 16 h 249"/>
                <a:gd name="T56" fmla="*/ 104 w 137"/>
                <a:gd name="T57" fmla="*/ 0 h 249"/>
                <a:gd name="T58" fmla="*/ 96 w 137"/>
                <a:gd name="T59" fmla="*/ 24 h 249"/>
                <a:gd name="T60" fmla="*/ 88 w 137"/>
                <a:gd name="T61" fmla="*/ 80 h 249"/>
                <a:gd name="T62" fmla="*/ 88 w 137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249"/>
                <a:gd name="T98" fmla="*/ 137 w 137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24" y="208"/>
                  </a:lnTo>
                  <a:lnTo>
                    <a:pt x="40" y="232"/>
                  </a:lnTo>
                  <a:lnTo>
                    <a:pt x="48" y="248"/>
                  </a:lnTo>
                  <a:lnTo>
                    <a:pt x="64" y="232"/>
                  </a:lnTo>
                  <a:lnTo>
                    <a:pt x="72" y="192"/>
                  </a:lnTo>
                  <a:lnTo>
                    <a:pt x="88" y="144"/>
                  </a:lnTo>
                  <a:lnTo>
                    <a:pt x="88" y="88"/>
                  </a:lnTo>
                  <a:lnTo>
                    <a:pt x="88" y="32"/>
                  </a:lnTo>
                  <a:lnTo>
                    <a:pt x="72" y="16"/>
                  </a:lnTo>
                  <a:lnTo>
                    <a:pt x="72" y="0"/>
                  </a:lnTo>
                  <a:lnTo>
                    <a:pt x="64" y="0"/>
                  </a:lnTo>
                  <a:lnTo>
                    <a:pt x="56" y="24"/>
                  </a:lnTo>
                  <a:lnTo>
                    <a:pt x="48" y="64"/>
                  </a:lnTo>
                  <a:lnTo>
                    <a:pt x="48" y="112"/>
                  </a:lnTo>
                  <a:lnTo>
                    <a:pt x="48" y="152"/>
                  </a:lnTo>
                  <a:lnTo>
                    <a:pt x="56" y="176"/>
                  </a:lnTo>
                  <a:lnTo>
                    <a:pt x="64" y="208"/>
                  </a:lnTo>
                  <a:lnTo>
                    <a:pt x="72" y="232"/>
                  </a:lnTo>
                  <a:lnTo>
                    <a:pt x="88" y="248"/>
                  </a:lnTo>
                  <a:lnTo>
                    <a:pt x="104" y="232"/>
                  </a:lnTo>
                  <a:lnTo>
                    <a:pt x="120" y="200"/>
                  </a:lnTo>
                  <a:lnTo>
                    <a:pt x="136" y="160"/>
                  </a:lnTo>
                  <a:lnTo>
                    <a:pt x="136" y="88"/>
                  </a:lnTo>
                  <a:lnTo>
                    <a:pt x="120" y="32"/>
                  </a:lnTo>
                  <a:lnTo>
                    <a:pt x="120" y="16"/>
                  </a:lnTo>
                  <a:lnTo>
                    <a:pt x="104" y="0"/>
                  </a:lnTo>
                  <a:lnTo>
                    <a:pt x="96" y="24"/>
                  </a:lnTo>
                  <a:lnTo>
                    <a:pt x="88" y="80"/>
                  </a:lnTo>
                  <a:lnTo>
                    <a:pt x="8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619" name="Group 231">
            <a:extLst>
              <a:ext uri="{FF2B5EF4-FFF2-40B4-BE49-F238E27FC236}">
                <a16:creationId xmlns:a16="http://schemas.microsoft.com/office/drawing/2014/main" id="{2E3D8FE0-AC3D-417A-9309-662489126F30}"/>
              </a:ext>
            </a:extLst>
          </p:cNvPr>
          <p:cNvGrpSpPr>
            <a:grpSpLocks/>
          </p:cNvGrpSpPr>
          <p:nvPr/>
        </p:nvGrpSpPr>
        <p:grpSpPr bwMode="auto">
          <a:xfrm>
            <a:off x="5372100" y="5730876"/>
            <a:ext cx="731838" cy="377825"/>
            <a:chOff x="2528" y="3784"/>
            <a:chExt cx="481" cy="249"/>
          </a:xfrm>
        </p:grpSpPr>
        <p:sp>
          <p:nvSpPr>
            <p:cNvPr id="18623" name="Freeform 228">
              <a:extLst>
                <a:ext uri="{FF2B5EF4-FFF2-40B4-BE49-F238E27FC236}">
                  <a16:creationId xmlns:a16="http://schemas.microsoft.com/office/drawing/2014/main" id="{A3895C58-E41A-4818-A5A8-3DCE706A7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3784"/>
              <a:ext cx="201" cy="249"/>
            </a:xfrm>
            <a:custGeom>
              <a:avLst/>
              <a:gdLst>
                <a:gd name="T0" fmla="*/ 0 w 201"/>
                <a:gd name="T1" fmla="*/ 112 h 249"/>
                <a:gd name="T2" fmla="*/ 0 w 201"/>
                <a:gd name="T3" fmla="*/ 144 h 249"/>
                <a:gd name="T4" fmla="*/ 8 w 201"/>
                <a:gd name="T5" fmla="*/ 176 h 249"/>
                <a:gd name="T6" fmla="*/ 40 w 201"/>
                <a:gd name="T7" fmla="*/ 208 h 249"/>
                <a:gd name="T8" fmla="*/ 56 w 201"/>
                <a:gd name="T9" fmla="*/ 232 h 249"/>
                <a:gd name="T10" fmla="*/ 80 w 201"/>
                <a:gd name="T11" fmla="*/ 248 h 249"/>
                <a:gd name="T12" fmla="*/ 96 w 201"/>
                <a:gd name="T13" fmla="*/ 232 h 249"/>
                <a:gd name="T14" fmla="*/ 120 w 201"/>
                <a:gd name="T15" fmla="*/ 192 h 249"/>
                <a:gd name="T16" fmla="*/ 128 w 201"/>
                <a:gd name="T17" fmla="*/ 144 h 249"/>
                <a:gd name="T18" fmla="*/ 128 w 201"/>
                <a:gd name="T19" fmla="*/ 88 h 249"/>
                <a:gd name="T20" fmla="*/ 128 w 201"/>
                <a:gd name="T21" fmla="*/ 32 h 249"/>
                <a:gd name="T22" fmla="*/ 120 w 201"/>
                <a:gd name="T23" fmla="*/ 16 h 249"/>
                <a:gd name="T24" fmla="*/ 104 w 201"/>
                <a:gd name="T25" fmla="*/ 0 h 249"/>
                <a:gd name="T26" fmla="*/ 96 w 201"/>
                <a:gd name="T27" fmla="*/ 0 h 249"/>
                <a:gd name="T28" fmla="*/ 88 w 201"/>
                <a:gd name="T29" fmla="*/ 24 h 249"/>
                <a:gd name="T30" fmla="*/ 80 w 201"/>
                <a:gd name="T31" fmla="*/ 64 h 249"/>
                <a:gd name="T32" fmla="*/ 80 w 201"/>
                <a:gd name="T33" fmla="*/ 112 h 249"/>
                <a:gd name="T34" fmla="*/ 80 w 201"/>
                <a:gd name="T35" fmla="*/ 152 h 249"/>
                <a:gd name="T36" fmla="*/ 88 w 201"/>
                <a:gd name="T37" fmla="*/ 176 h 249"/>
                <a:gd name="T38" fmla="*/ 96 w 201"/>
                <a:gd name="T39" fmla="*/ 208 h 249"/>
                <a:gd name="T40" fmla="*/ 120 w 201"/>
                <a:gd name="T41" fmla="*/ 232 h 249"/>
                <a:gd name="T42" fmla="*/ 128 w 201"/>
                <a:gd name="T43" fmla="*/ 248 h 249"/>
                <a:gd name="T44" fmla="*/ 168 w 201"/>
                <a:gd name="T45" fmla="*/ 232 h 249"/>
                <a:gd name="T46" fmla="*/ 192 w 201"/>
                <a:gd name="T47" fmla="*/ 200 h 249"/>
                <a:gd name="T48" fmla="*/ 200 w 201"/>
                <a:gd name="T49" fmla="*/ 160 h 249"/>
                <a:gd name="T50" fmla="*/ 200 w 201"/>
                <a:gd name="T51" fmla="*/ 88 h 249"/>
                <a:gd name="T52" fmla="*/ 192 w 201"/>
                <a:gd name="T53" fmla="*/ 32 h 249"/>
                <a:gd name="T54" fmla="*/ 184 w 201"/>
                <a:gd name="T55" fmla="*/ 16 h 249"/>
                <a:gd name="T56" fmla="*/ 168 w 201"/>
                <a:gd name="T57" fmla="*/ 0 h 249"/>
                <a:gd name="T58" fmla="*/ 152 w 201"/>
                <a:gd name="T59" fmla="*/ 24 h 249"/>
                <a:gd name="T60" fmla="*/ 128 w 201"/>
                <a:gd name="T61" fmla="*/ 80 h 249"/>
                <a:gd name="T62" fmla="*/ 128 w 201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1"/>
                <a:gd name="T97" fmla="*/ 0 h 249"/>
                <a:gd name="T98" fmla="*/ 201 w 201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1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40" y="208"/>
                  </a:lnTo>
                  <a:lnTo>
                    <a:pt x="56" y="232"/>
                  </a:lnTo>
                  <a:lnTo>
                    <a:pt x="80" y="248"/>
                  </a:lnTo>
                  <a:lnTo>
                    <a:pt x="96" y="232"/>
                  </a:lnTo>
                  <a:lnTo>
                    <a:pt x="120" y="192"/>
                  </a:lnTo>
                  <a:lnTo>
                    <a:pt x="128" y="144"/>
                  </a:lnTo>
                  <a:lnTo>
                    <a:pt x="128" y="88"/>
                  </a:lnTo>
                  <a:lnTo>
                    <a:pt x="128" y="32"/>
                  </a:lnTo>
                  <a:lnTo>
                    <a:pt x="120" y="16"/>
                  </a:lnTo>
                  <a:lnTo>
                    <a:pt x="104" y="0"/>
                  </a:lnTo>
                  <a:lnTo>
                    <a:pt x="96" y="0"/>
                  </a:lnTo>
                  <a:lnTo>
                    <a:pt x="88" y="24"/>
                  </a:lnTo>
                  <a:lnTo>
                    <a:pt x="80" y="64"/>
                  </a:lnTo>
                  <a:lnTo>
                    <a:pt x="80" y="112"/>
                  </a:lnTo>
                  <a:lnTo>
                    <a:pt x="80" y="152"/>
                  </a:lnTo>
                  <a:lnTo>
                    <a:pt x="88" y="176"/>
                  </a:lnTo>
                  <a:lnTo>
                    <a:pt x="96" y="208"/>
                  </a:lnTo>
                  <a:lnTo>
                    <a:pt x="120" y="232"/>
                  </a:lnTo>
                  <a:lnTo>
                    <a:pt x="128" y="248"/>
                  </a:lnTo>
                  <a:lnTo>
                    <a:pt x="168" y="232"/>
                  </a:lnTo>
                  <a:lnTo>
                    <a:pt x="192" y="200"/>
                  </a:lnTo>
                  <a:lnTo>
                    <a:pt x="200" y="160"/>
                  </a:lnTo>
                  <a:lnTo>
                    <a:pt x="200" y="88"/>
                  </a:lnTo>
                  <a:lnTo>
                    <a:pt x="192" y="32"/>
                  </a:lnTo>
                  <a:lnTo>
                    <a:pt x="184" y="16"/>
                  </a:lnTo>
                  <a:lnTo>
                    <a:pt x="168" y="0"/>
                  </a:lnTo>
                  <a:lnTo>
                    <a:pt x="152" y="24"/>
                  </a:lnTo>
                  <a:lnTo>
                    <a:pt x="128" y="80"/>
                  </a:lnTo>
                  <a:lnTo>
                    <a:pt x="12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24" name="Freeform 229">
              <a:extLst>
                <a:ext uri="{FF2B5EF4-FFF2-40B4-BE49-F238E27FC236}">
                  <a16:creationId xmlns:a16="http://schemas.microsoft.com/office/drawing/2014/main" id="{67A060F7-7F92-48A4-A2DD-7FA4E85F3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3784"/>
              <a:ext cx="217" cy="249"/>
            </a:xfrm>
            <a:custGeom>
              <a:avLst/>
              <a:gdLst>
                <a:gd name="T0" fmla="*/ 0 w 217"/>
                <a:gd name="T1" fmla="*/ 112 h 249"/>
                <a:gd name="T2" fmla="*/ 0 w 217"/>
                <a:gd name="T3" fmla="*/ 144 h 249"/>
                <a:gd name="T4" fmla="*/ 24 w 217"/>
                <a:gd name="T5" fmla="*/ 176 h 249"/>
                <a:gd name="T6" fmla="*/ 40 w 217"/>
                <a:gd name="T7" fmla="*/ 208 h 249"/>
                <a:gd name="T8" fmla="*/ 64 w 217"/>
                <a:gd name="T9" fmla="*/ 232 h 249"/>
                <a:gd name="T10" fmla="*/ 72 w 217"/>
                <a:gd name="T11" fmla="*/ 248 h 249"/>
                <a:gd name="T12" fmla="*/ 104 w 217"/>
                <a:gd name="T13" fmla="*/ 232 h 249"/>
                <a:gd name="T14" fmla="*/ 128 w 217"/>
                <a:gd name="T15" fmla="*/ 192 h 249"/>
                <a:gd name="T16" fmla="*/ 144 w 217"/>
                <a:gd name="T17" fmla="*/ 144 h 249"/>
                <a:gd name="T18" fmla="*/ 144 w 217"/>
                <a:gd name="T19" fmla="*/ 88 h 249"/>
                <a:gd name="T20" fmla="*/ 144 w 217"/>
                <a:gd name="T21" fmla="*/ 32 h 249"/>
                <a:gd name="T22" fmla="*/ 128 w 217"/>
                <a:gd name="T23" fmla="*/ 16 h 249"/>
                <a:gd name="T24" fmla="*/ 104 w 217"/>
                <a:gd name="T25" fmla="*/ 0 h 249"/>
                <a:gd name="T26" fmla="*/ 96 w 217"/>
                <a:gd name="T27" fmla="*/ 24 h 249"/>
                <a:gd name="T28" fmla="*/ 72 w 217"/>
                <a:gd name="T29" fmla="*/ 64 h 249"/>
                <a:gd name="T30" fmla="*/ 72 w 217"/>
                <a:gd name="T31" fmla="*/ 112 h 249"/>
                <a:gd name="T32" fmla="*/ 72 w 217"/>
                <a:gd name="T33" fmla="*/ 152 h 249"/>
                <a:gd name="T34" fmla="*/ 96 w 217"/>
                <a:gd name="T35" fmla="*/ 176 h 249"/>
                <a:gd name="T36" fmla="*/ 104 w 217"/>
                <a:gd name="T37" fmla="*/ 208 h 249"/>
                <a:gd name="T38" fmla="*/ 128 w 217"/>
                <a:gd name="T39" fmla="*/ 232 h 249"/>
                <a:gd name="T40" fmla="*/ 144 w 217"/>
                <a:gd name="T41" fmla="*/ 248 h 249"/>
                <a:gd name="T42" fmla="*/ 168 w 217"/>
                <a:gd name="T43" fmla="*/ 232 h 249"/>
                <a:gd name="T44" fmla="*/ 200 w 217"/>
                <a:gd name="T45" fmla="*/ 200 h 249"/>
                <a:gd name="T46" fmla="*/ 216 w 217"/>
                <a:gd name="T47" fmla="*/ 160 h 249"/>
                <a:gd name="T48" fmla="*/ 216 w 217"/>
                <a:gd name="T49" fmla="*/ 88 h 249"/>
                <a:gd name="T50" fmla="*/ 200 w 217"/>
                <a:gd name="T51" fmla="*/ 32 h 249"/>
                <a:gd name="T52" fmla="*/ 176 w 217"/>
                <a:gd name="T53" fmla="*/ 16 h 249"/>
                <a:gd name="T54" fmla="*/ 168 w 217"/>
                <a:gd name="T55" fmla="*/ 0 h 249"/>
                <a:gd name="T56" fmla="*/ 152 w 217"/>
                <a:gd name="T57" fmla="*/ 24 h 249"/>
                <a:gd name="T58" fmla="*/ 144 w 217"/>
                <a:gd name="T59" fmla="*/ 80 h 249"/>
                <a:gd name="T60" fmla="*/ 144 w 217"/>
                <a:gd name="T61" fmla="*/ 120 h 2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7"/>
                <a:gd name="T94" fmla="*/ 0 h 249"/>
                <a:gd name="T95" fmla="*/ 217 w 217"/>
                <a:gd name="T96" fmla="*/ 249 h 2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7" h="249">
                  <a:moveTo>
                    <a:pt x="0" y="112"/>
                  </a:moveTo>
                  <a:lnTo>
                    <a:pt x="0" y="144"/>
                  </a:lnTo>
                  <a:lnTo>
                    <a:pt x="24" y="176"/>
                  </a:lnTo>
                  <a:lnTo>
                    <a:pt x="40" y="208"/>
                  </a:lnTo>
                  <a:lnTo>
                    <a:pt x="64" y="232"/>
                  </a:lnTo>
                  <a:lnTo>
                    <a:pt x="72" y="248"/>
                  </a:lnTo>
                  <a:lnTo>
                    <a:pt x="104" y="232"/>
                  </a:lnTo>
                  <a:lnTo>
                    <a:pt x="128" y="192"/>
                  </a:lnTo>
                  <a:lnTo>
                    <a:pt x="144" y="144"/>
                  </a:lnTo>
                  <a:lnTo>
                    <a:pt x="144" y="88"/>
                  </a:lnTo>
                  <a:lnTo>
                    <a:pt x="144" y="32"/>
                  </a:lnTo>
                  <a:lnTo>
                    <a:pt x="128" y="16"/>
                  </a:lnTo>
                  <a:lnTo>
                    <a:pt x="104" y="0"/>
                  </a:lnTo>
                  <a:lnTo>
                    <a:pt x="96" y="24"/>
                  </a:lnTo>
                  <a:lnTo>
                    <a:pt x="72" y="64"/>
                  </a:lnTo>
                  <a:lnTo>
                    <a:pt x="72" y="112"/>
                  </a:lnTo>
                  <a:lnTo>
                    <a:pt x="72" y="152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128" y="232"/>
                  </a:lnTo>
                  <a:lnTo>
                    <a:pt x="144" y="248"/>
                  </a:lnTo>
                  <a:lnTo>
                    <a:pt x="168" y="232"/>
                  </a:lnTo>
                  <a:lnTo>
                    <a:pt x="200" y="200"/>
                  </a:lnTo>
                  <a:lnTo>
                    <a:pt x="216" y="160"/>
                  </a:lnTo>
                  <a:lnTo>
                    <a:pt x="216" y="88"/>
                  </a:lnTo>
                  <a:lnTo>
                    <a:pt x="200" y="32"/>
                  </a:lnTo>
                  <a:lnTo>
                    <a:pt x="176" y="16"/>
                  </a:lnTo>
                  <a:lnTo>
                    <a:pt x="168" y="0"/>
                  </a:lnTo>
                  <a:lnTo>
                    <a:pt x="152" y="24"/>
                  </a:lnTo>
                  <a:lnTo>
                    <a:pt x="144" y="80"/>
                  </a:lnTo>
                  <a:lnTo>
                    <a:pt x="144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25" name="Freeform 230">
              <a:extLst>
                <a:ext uri="{FF2B5EF4-FFF2-40B4-BE49-F238E27FC236}">
                  <a16:creationId xmlns:a16="http://schemas.microsoft.com/office/drawing/2014/main" id="{125C6AA1-3170-4D2B-A5B0-F0473265F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" y="3784"/>
              <a:ext cx="209" cy="249"/>
            </a:xfrm>
            <a:custGeom>
              <a:avLst/>
              <a:gdLst>
                <a:gd name="T0" fmla="*/ 0 w 209"/>
                <a:gd name="T1" fmla="*/ 112 h 249"/>
                <a:gd name="T2" fmla="*/ 0 w 209"/>
                <a:gd name="T3" fmla="*/ 144 h 249"/>
                <a:gd name="T4" fmla="*/ 8 w 209"/>
                <a:gd name="T5" fmla="*/ 176 h 249"/>
                <a:gd name="T6" fmla="*/ 24 w 209"/>
                <a:gd name="T7" fmla="*/ 208 h 249"/>
                <a:gd name="T8" fmla="*/ 56 w 209"/>
                <a:gd name="T9" fmla="*/ 232 h 249"/>
                <a:gd name="T10" fmla="*/ 72 w 209"/>
                <a:gd name="T11" fmla="*/ 248 h 249"/>
                <a:gd name="T12" fmla="*/ 96 w 209"/>
                <a:gd name="T13" fmla="*/ 232 h 249"/>
                <a:gd name="T14" fmla="*/ 112 w 209"/>
                <a:gd name="T15" fmla="*/ 192 h 249"/>
                <a:gd name="T16" fmla="*/ 128 w 209"/>
                <a:gd name="T17" fmla="*/ 144 h 249"/>
                <a:gd name="T18" fmla="*/ 128 w 209"/>
                <a:gd name="T19" fmla="*/ 88 h 249"/>
                <a:gd name="T20" fmla="*/ 128 w 209"/>
                <a:gd name="T21" fmla="*/ 32 h 249"/>
                <a:gd name="T22" fmla="*/ 112 w 209"/>
                <a:gd name="T23" fmla="*/ 16 h 249"/>
                <a:gd name="T24" fmla="*/ 104 w 209"/>
                <a:gd name="T25" fmla="*/ 0 h 249"/>
                <a:gd name="T26" fmla="*/ 96 w 209"/>
                <a:gd name="T27" fmla="*/ 0 h 249"/>
                <a:gd name="T28" fmla="*/ 80 w 209"/>
                <a:gd name="T29" fmla="*/ 24 h 249"/>
                <a:gd name="T30" fmla="*/ 72 w 209"/>
                <a:gd name="T31" fmla="*/ 64 h 249"/>
                <a:gd name="T32" fmla="*/ 72 w 209"/>
                <a:gd name="T33" fmla="*/ 112 h 249"/>
                <a:gd name="T34" fmla="*/ 72 w 209"/>
                <a:gd name="T35" fmla="*/ 152 h 249"/>
                <a:gd name="T36" fmla="*/ 80 w 209"/>
                <a:gd name="T37" fmla="*/ 176 h 249"/>
                <a:gd name="T38" fmla="*/ 96 w 209"/>
                <a:gd name="T39" fmla="*/ 208 h 249"/>
                <a:gd name="T40" fmla="*/ 112 w 209"/>
                <a:gd name="T41" fmla="*/ 232 h 249"/>
                <a:gd name="T42" fmla="*/ 128 w 209"/>
                <a:gd name="T43" fmla="*/ 248 h 249"/>
                <a:gd name="T44" fmla="*/ 152 w 209"/>
                <a:gd name="T45" fmla="*/ 232 h 249"/>
                <a:gd name="T46" fmla="*/ 192 w 209"/>
                <a:gd name="T47" fmla="*/ 200 h 249"/>
                <a:gd name="T48" fmla="*/ 208 w 209"/>
                <a:gd name="T49" fmla="*/ 160 h 249"/>
                <a:gd name="T50" fmla="*/ 208 w 209"/>
                <a:gd name="T51" fmla="*/ 88 h 249"/>
                <a:gd name="T52" fmla="*/ 192 w 209"/>
                <a:gd name="T53" fmla="*/ 32 h 249"/>
                <a:gd name="T54" fmla="*/ 176 w 209"/>
                <a:gd name="T55" fmla="*/ 16 h 249"/>
                <a:gd name="T56" fmla="*/ 152 w 209"/>
                <a:gd name="T57" fmla="*/ 0 h 249"/>
                <a:gd name="T58" fmla="*/ 144 w 209"/>
                <a:gd name="T59" fmla="*/ 24 h 249"/>
                <a:gd name="T60" fmla="*/ 128 w 209"/>
                <a:gd name="T61" fmla="*/ 80 h 249"/>
                <a:gd name="T62" fmla="*/ 128 w 209"/>
                <a:gd name="T63" fmla="*/ 120 h 2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9"/>
                <a:gd name="T97" fmla="*/ 0 h 249"/>
                <a:gd name="T98" fmla="*/ 209 w 209"/>
                <a:gd name="T99" fmla="*/ 249 h 2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9" h="249">
                  <a:moveTo>
                    <a:pt x="0" y="112"/>
                  </a:moveTo>
                  <a:lnTo>
                    <a:pt x="0" y="144"/>
                  </a:lnTo>
                  <a:lnTo>
                    <a:pt x="8" y="176"/>
                  </a:lnTo>
                  <a:lnTo>
                    <a:pt x="24" y="208"/>
                  </a:lnTo>
                  <a:lnTo>
                    <a:pt x="56" y="232"/>
                  </a:lnTo>
                  <a:lnTo>
                    <a:pt x="72" y="248"/>
                  </a:lnTo>
                  <a:lnTo>
                    <a:pt x="96" y="232"/>
                  </a:lnTo>
                  <a:lnTo>
                    <a:pt x="112" y="192"/>
                  </a:lnTo>
                  <a:lnTo>
                    <a:pt x="128" y="144"/>
                  </a:lnTo>
                  <a:lnTo>
                    <a:pt x="128" y="88"/>
                  </a:lnTo>
                  <a:lnTo>
                    <a:pt x="128" y="32"/>
                  </a:lnTo>
                  <a:lnTo>
                    <a:pt x="112" y="16"/>
                  </a:lnTo>
                  <a:lnTo>
                    <a:pt x="104" y="0"/>
                  </a:lnTo>
                  <a:lnTo>
                    <a:pt x="96" y="0"/>
                  </a:lnTo>
                  <a:lnTo>
                    <a:pt x="80" y="24"/>
                  </a:lnTo>
                  <a:lnTo>
                    <a:pt x="72" y="64"/>
                  </a:lnTo>
                  <a:lnTo>
                    <a:pt x="72" y="112"/>
                  </a:lnTo>
                  <a:lnTo>
                    <a:pt x="72" y="152"/>
                  </a:lnTo>
                  <a:lnTo>
                    <a:pt x="80" y="176"/>
                  </a:lnTo>
                  <a:lnTo>
                    <a:pt x="96" y="208"/>
                  </a:lnTo>
                  <a:lnTo>
                    <a:pt x="112" y="232"/>
                  </a:lnTo>
                  <a:lnTo>
                    <a:pt x="128" y="248"/>
                  </a:lnTo>
                  <a:lnTo>
                    <a:pt x="152" y="232"/>
                  </a:lnTo>
                  <a:lnTo>
                    <a:pt x="192" y="200"/>
                  </a:lnTo>
                  <a:lnTo>
                    <a:pt x="208" y="160"/>
                  </a:lnTo>
                  <a:lnTo>
                    <a:pt x="208" y="88"/>
                  </a:lnTo>
                  <a:lnTo>
                    <a:pt x="192" y="32"/>
                  </a:lnTo>
                  <a:lnTo>
                    <a:pt x="176" y="16"/>
                  </a:lnTo>
                  <a:lnTo>
                    <a:pt x="152" y="0"/>
                  </a:lnTo>
                  <a:lnTo>
                    <a:pt x="144" y="24"/>
                  </a:lnTo>
                  <a:lnTo>
                    <a:pt x="128" y="80"/>
                  </a:lnTo>
                  <a:lnTo>
                    <a:pt x="128" y="12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620" name="Rectangle 232">
            <a:extLst>
              <a:ext uri="{FF2B5EF4-FFF2-40B4-BE49-F238E27FC236}">
                <a16:creationId xmlns:a16="http://schemas.microsoft.com/office/drawing/2014/main" id="{0E423337-E148-45C9-A1D2-118CF7A73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6191251"/>
            <a:ext cx="541813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19" tIns="25813" rIns="18219" bIns="25813"/>
          <a:lstStyle>
            <a:lvl1pPr defTabSz="7604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5613" algn="l"/>
                <a:tab pos="912813" algn="l"/>
                <a:tab pos="13700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04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5613" algn="l"/>
                <a:tab pos="912813" algn="l"/>
                <a:tab pos="1370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04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04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5613" algn="l"/>
                <a:tab pos="912813" algn="l"/>
                <a:tab pos="1370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588"/>
              </a:lnSpc>
              <a:spcBef>
                <a:spcPct val="0"/>
              </a:spcBef>
              <a:buNone/>
            </a:pPr>
            <a:r>
              <a:rPr lang="it-IT" altLang="it-IT" sz="29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onda  meccanica lungo  una  molla</a:t>
            </a:r>
          </a:p>
        </p:txBody>
      </p:sp>
      <p:sp>
        <p:nvSpPr>
          <p:cNvPr id="18621" name="Line 233">
            <a:extLst>
              <a:ext uri="{FF2B5EF4-FFF2-40B4-BE49-F238E27FC236}">
                <a16:creationId xmlns:a16="http://schemas.microsoft.com/office/drawing/2014/main" id="{005973B4-05B5-4BF5-9C85-0C157BCA32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48226" y="5586413"/>
            <a:ext cx="46196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451" tIns="43727" rIns="87451" bIns="43727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78920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1D878F3-9DB6-4A78-9F85-6DC428D48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128" y="231731"/>
            <a:ext cx="8796657" cy="64823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960081F0-A75F-4D83-BFB6-AAC872638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412" y="6567201"/>
            <a:ext cx="1841724" cy="3150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27"/>
              </a:lnSpc>
              <a:spcBef>
                <a:spcPct val="0"/>
              </a:spcBef>
              <a:buSzTx/>
              <a:buNone/>
            </a:pPr>
            <a:r>
              <a:rPr lang="en-GB" altLang="it-IT" sz="1336" b="1" i="1">
                <a:solidFill>
                  <a:srgbClr val="000000"/>
                </a:solidFill>
              </a:rPr>
              <a:t>ECOGRAFIA   A</a:t>
            </a:r>
          </a:p>
        </p:txBody>
      </p:sp>
      <p:sp>
        <p:nvSpPr>
          <p:cNvPr id="35844" name="Rectangle 6">
            <a:extLst>
              <a:ext uri="{FF2B5EF4-FFF2-40B4-BE49-F238E27FC236}">
                <a16:creationId xmlns:a16="http://schemas.microsoft.com/office/drawing/2014/main" id="{B9270BDD-AD26-4EB2-BBDD-874D7F2D5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055" y="6530852"/>
            <a:ext cx="242332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5845" name="Rectangle 7">
            <a:extLst>
              <a:ext uri="{FF2B5EF4-FFF2-40B4-BE49-F238E27FC236}">
                <a16:creationId xmlns:a16="http://schemas.microsoft.com/office/drawing/2014/main" id="{2A60DA7E-46B0-42C6-A3EB-65951EE4F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910" y="1962890"/>
            <a:ext cx="8954173" cy="238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4580" b="1" dirty="0">
                <a:solidFill>
                  <a:srgbClr val="FF0000"/>
                </a:solidFill>
                <a:latin typeface="Book Antiqua" panose="02040602050305030304" pitchFamily="18" charset="0"/>
              </a:rPr>
              <a:t>             </a:t>
            </a:r>
            <a:endParaRPr lang="en-GB" altLang="it-IT" sz="458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lvl="4"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4580" b="1" dirty="0">
                <a:solidFill>
                  <a:srgbClr val="FF0000"/>
                </a:solidFill>
                <a:latin typeface="Book Antiqua" panose="02040602050305030304" pitchFamily="18" charset="0"/>
              </a:rPr>
              <a:t> ECOGRAFIA</a:t>
            </a:r>
          </a:p>
          <a:p>
            <a:pPr lvl="4"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4580" b="1" dirty="0">
                <a:solidFill>
                  <a:srgbClr val="FF0000"/>
                </a:solidFill>
                <a:latin typeface="Book Antiqua" panose="02040602050305030304" pitchFamily="18" charset="0"/>
              </a:rPr>
              <a:t>  </a:t>
            </a:r>
          </a:p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4580" b="1" dirty="0">
                <a:solidFill>
                  <a:srgbClr val="FF0000"/>
                </a:solidFill>
                <a:latin typeface="Book Antiqua" panose="02040602050305030304" pitchFamily="18" charset="0"/>
              </a:rPr>
              <a:t>FLUSSIMETRIA  DOPPLER</a:t>
            </a:r>
          </a:p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endParaRPr lang="en-GB" altLang="it-IT" sz="458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5846" name="Rectangle 8">
            <a:extLst>
              <a:ext uri="{FF2B5EF4-FFF2-40B4-BE49-F238E27FC236}">
                <a16:creationId xmlns:a16="http://schemas.microsoft.com/office/drawing/2014/main" id="{0E6E4BD0-D707-4148-A83A-CFA7FFFFB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048" y="3671332"/>
            <a:ext cx="2871636" cy="6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3435" b="1">
                <a:solidFill>
                  <a:srgbClr val="FF0000"/>
                </a:solidFill>
                <a:latin typeface="Book Antiqua" panose="02040602050305030304" pitchFamily="18" charset="0"/>
              </a:rPr>
              <a:t>parte  III</a:t>
            </a:r>
            <a:r>
              <a:rPr lang="en-GB" altLang="it-IT" sz="3435" b="1" baseline="30000">
                <a:solidFill>
                  <a:srgbClr val="FF0000"/>
                </a:solidFill>
                <a:latin typeface="Book Antiqua" panose="02040602050305030304" pitchFamily="18" charset="0"/>
              </a:rPr>
              <a:t>a</a:t>
            </a:r>
          </a:p>
        </p:txBody>
      </p:sp>
      <p:sp>
        <p:nvSpPr>
          <p:cNvPr id="35847" name="Rectangle 9">
            <a:extLst>
              <a:ext uri="{FF2B5EF4-FFF2-40B4-BE49-F238E27FC236}">
                <a16:creationId xmlns:a16="http://schemas.microsoft.com/office/drawing/2014/main" id="{A7461447-BC85-4DEE-AD9B-F9F604D54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2995" y="5125325"/>
            <a:ext cx="8093894" cy="181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717171"/>
                </a:solidFill>
              </a:rPr>
              <a:t>- </a:t>
            </a:r>
            <a:r>
              <a:rPr lang="en-GB" altLang="it-IT" sz="2290" b="1">
                <a:solidFill>
                  <a:srgbClr val="000000"/>
                </a:solidFill>
              </a:rPr>
              <a:t>ASPETTI  TECNICI  E  MODI  ECOGRAFICI</a:t>
            </a: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r>
              <a:rPr lang="en-GB" altLang="it-IT" sz="2290" b="1">
                <a:solidFill>
                  <a:srgbClr val="000000"/>
                </a:solidFill>
              </a:rPr>
              <a:t>- FLUSSIMETRIA  DOPPLER</a:t>
            </a:r>
            <a:endParaRPr lang="en-GB" altLang="it-IT" sz="2290" b="1">
              <a:solidFill>
                <a:srgbClr val="717171"/>
              </a:solidFill>
            </a:endParaRPr>
          </a:p>
          <a:p>
            <a:pPr>
              <a:lnSpc>
                <a:spcPts val="2671"/>
              </a:lnSpc>
              <a:spcBef>
                <a:spcPct val="0"/>
              </a:spcBef>
              <a:buSzTx/>
              <a:buNone/>
            </a:pPr>
            <a:endParaRPr lang="en-GB" altLang="it-IT" sz="2290" b="1">
              <a:solidFill>
                <a:srgbClr val="717171"/>
              </a:solidFill>
            </a:endParaRPr>
          </a:p>
        </p:txBody>
      </p:sp>
      <p:sp>
        <p:nvSpPr>
          <p:cNvPr id="35848" name="Rectangle 10">
            <a:extLst>
              <a:ext uri="{FF2B5EF4-FFF2-40B4-BE49-F238E27FC236}">
                <a16:creationId xmlns:a16="http://schemas.microsoft.com/office/drawing/2014/main" id="{01A3E6AD-4480-4004-94C9-2FE958B1B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35849" name="Rectangle 11">
            <a:extLst>
              <a:ext uri="{FF2B5EF4-FFF2-40B4-BE49-F238E27FC236}">
                <a16:creationId xmlns:a16="http://schemas.microsoft.com/office/drawing/2014/main" id="{1938E2EC-43FB-4D09-B74F-B39342213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924" y="401363"/>
            <a:ext cx="7488064" cy="1653917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dist="161645" dir="2700000" algn="ctr" rotWithShape="0">
              <a:srgbClr val="000000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>
              <a:solidFill>
                <a:srgbClr val="000000"/>
              </a:solidFill>
            </a:endParaRPr>
          </a:p>
        </p:txBody>
      </p:sp>
      <p:sp>
        <p:nvSpPr>
          <p:cNvPr id="35850" name="Rectangle 12">
            <a:extLst>
              <a:ext uri="{FF2B5EF4-FFF2-40B4-BE49-F238E27FC236}">
                <a16:creationId xmlns:a16="http://schemas.microsoft.com/office/drawing/2014/main" id="{E72F7E93-6481-473F-BC98-6B9E70CE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2577" y="508897"/>
            <a:ext cx="6579318" cy="121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2290" b="1" i="1">
                <a:solidFill>
                  <a:srgbClr val="FF0000"/>
                </a:solidFill>
              </a:rPr>
              <a:t>Università di Pavia, Facoltà di Medicina e Chirurgia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 b="1" i="1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2290" b="1" i="1">
                <a:solidFill>
                  <a:srgbClr val="FF0000"/>
                </a:solidFill>
              </a:rPr>
              <a:t>Misure elettriche ed elettroniche</a:t>
            </a:r>
            <a:endParaRPr lang="en-GB" altLang="it-IT" sz="2290" b="1" i="1">
              <a:solidFill>
                <a:srgbClr val="FF0000"/>
              </a:solidFill>
            </a:endParaRPr>
          </a:p>
        </p:txBody>
      </p:sp>
      <p:pic>
        <p:nvPicPr>
          <p:cNvPr id="35851" name="Picture 13">
            <a:extLst>
              <a:ext uri="{FF2B5EF4-FFF2-40B4-BE49-F238E27FC236}">
                <a16:creationId xmlns:a16="http://schemas.microsoft.com/office/drawing/2014/main" id="{1AD6196E-8C44-4AE2-90AF-7C45250F097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91" y="337751"/>
            <a:ext cx="1078378" cy="105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D8D3C00-4844-4581-BCFB-067E5E8F1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64" y="231731"/>
            <a:ext cx="11443854" cy="64823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3B"/>
            </a:solidFill>
            <a:miter lim="800000"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SzPts val="2000"/>
              <a:buNone/>
            </a:pPr>
            <a:endParaRPr lang="it-IT" sz="1600" dirty="0"/>
          </a:p>
        </p:txBody>
      </p:sp>
      <p:sp>
        <p:nvSpPr>
          <p:cNvPr id="21508" name="Rectangle 6">
            <a:extLst>
              <a:ext uri="{FF2B5EF4-FFF2-40B4-BE49-F238E27FC236}">
                <a16:creationId xmlns:a16="http://schemas.microsoft.com/office/drawing/2014/main" id="{0B79F49D-1AC8-4ECC-9A6C-4CBE3CF18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588" y="6555085"/>
            <a:ext cx="363498" cy="3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004"/>
              </a:lnSpc>
              <a:spcBef>
                <a:spcPct val="0"/>
              </a:spcBef>
              <a:buSzTx/>
              <a:buNone/>
            </a:pPr>
            <a:r>
              <a:rPr lang="en-GB" altLang="it-IT" sz="1717" b="1" i="1">
                <a:solidFill>
                  <a:srgbClr val="000000"/>
                </a:solidFill>
              </a:rPr>
              <a:t>19</a:t>
            </a:r>
          </a:p>
        </p:txBody>
      </p:sp>
      <p:sp>
        <p:nvSpPr>
          <p:cNvPr id="21509" name="AutoShape 7">
            <a:extLst>
              <a:ext uri="{FF2B5EF4-FFF2-40B4-BE49-F238E27FC236}">
                <a16:creationId xmlns:a16="http://schemas.microsoft.com/office/drawing/2014/main" id="{D6435541-B5CC-47A9-90F2-334BE09E6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34" y="389246"/>
            <a:ext cx="3986364" cy="508898"/>
          </a:xfrm>
          <a:prstGeom prst="roundRect">
            <a:avLst>
              <a:gd name="adj" fmla="val 23907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  <a:effectLst>
            <a:outerShdw dist="161645" dir="2700000" algn="ctr" rotWithShape="0">
              <a:srgbClr val="55CDFF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1510" name="Rectangle 8">
            <a:extLst>
              <a:ext uri="{FF2B5EF4-FFF2-40B4-BE49-F238E27FC236}">
                <a16:creationId xmlns:a16="http://schemas.microsoft.com/office/drawing/2014/main" id="{46E9C505-3E18-45C8-A2D8-D2873A865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652" y="399848"/>
            <a:ext cx="3877314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35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000000"/>
                </a:solidFill>
              </a:rPr>
              <a:t>EFFETTO  DOPPLER</a:t>
            </a:r>
          </a:p>
        </p:txBody>
      </p:sp>
      <p:grpSp>
        <p:nvGrpSpPr>
          <p:cNvPr id="21511" name="Group 11">
            <a:extLst>
              <a:ext uri="{FF2B5EF4-FFF2-40B4-BE49-F238E27FC236}">
                <a16:creationId xmlns:a16="http://schemas.microsoft.com/office/drawing/2014/main" id="{EA620650-6D4A-4A02-825A-2CCFCB50C37F}"/>
              </a:ext>
            </a:extLst>
          </p:cNvPr>
          <p:cNvGrpSpPr>
            <a:grpSpLocks/>
          </p:cNvGrpSpPr>
          <p:nvPr/>
        </p:nvGrpSpPr>
        <p:grpSpPr bwMode="auto">
          <a:xfrm>
            <a:off x="9627991" y="399848"/>
            <a:ext cx="617947" cy="484664"/>
            <a:chOff x="5336" y="264"/>
            <a:chExt cx="408" cy="320"/>
          </a:xfrm>
        </p:grpSpPr>
        <p:sp>
          <p:nvSpPr>
            <p:cNvPr id="21559" name="Oval 9">
              <a:extLst>
                <a:ext uri="{FF2B5EF4-FFF2-40B4-BE49-F238E27FC236}">
                  <a16:creationId xmlns:a16="http://schemas.microsoft.com/office/drawing/2014/main" id="{9ABE0883-7612-40F2-A486-8F6AEF6C4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6" y="280"/>
              <a:ext cx="264" cy="240"/>
            </a:xfrm>
            <a:prstGeom prst="ellipse">
              <a:avLst/>
            </a:prstGeom>
            <a:solidFill>
              <a:srgbClr val="FFFFFF"/>
            </a:solidFill>
            <a:ln w="50800">
              <a:solidFill>
                <a:srgbClr val="55CD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21560" name="Rectangle 10">
              <a:extLst>
                <a:ext uri="{FF2B5EF4-FFF2-40B4-BE49-F238E27FC236}">
                  <a16:creationId xmlns:a16="http://schemas.microsoft.com/office/drawing/2014/main" id="{C69BA491-7262-44CB-8BC5-A9E154DA0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264"/>
              <a:ext cx="38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2671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290" b="1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1512" name="Rectangle 12">
            <a:extLst>
              <a:ext uri="{FF2B5EF4-FFF2-40B4-BE49-F238E27FC236}">
                <a16:creationId xmlns:a16="http://schemas.microsoft.com/office/drawing/2014/main" id="{68CF7C37-9243-48A6-96BB-09A8742EC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1513" name="Rectangle 13">
            <a:extLst>
              <a:ext uri="{FF2B5EF4-FFF2-40B4-BE49-F238E27FC236}">
                <a16:creationId xmlns:a16="http://schemas.microsoft.com/office/drawing/2014/main" id="{21FA614C-E33B-4B25-ABE0-176D4B659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it-IT" altLang="it-IT" sz="2290"/>
          </a:p>
        </p:txBody>
      </p:sp>
      <p:sp>
        <p:nvSpPr>
          <p:cNvPr id="21515" name="Rectangle 15">
            <a:extLst>
              <a:ext uri="{FF2B5EF4-FFF2-40B4-BE49-F238E27FC236}">
                <a16:creationId xmlns:a16="http://schemas.microsoft.com/office/drawing/2014/main" id="{E5964D69-38E6-4825-BCFC-FA96A2BB3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111" y="1005679"/>
            <a:ext cx="8384693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862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A)</a:t>
            </a:r>
            <a:r>
              <a:rPr lang="en-GB" altLang="it-IT" sz="2862">
                <a:solidFill>
                  <a:srgbClr val="000000"/>
                </a:solidFill>
              </a:rPr>
              <a:t> emissione da emettitore fermo su interfaccia in moto</a:t>
            </a:r>
          </a:p>
        </p:txBody>
      </p:sp>
      <p:sp>
        <p:nvSpPr>
          <p:cNvPr id="21516" name="Rectangle 16">
            <a:extLst>
              <a:ext uri="{FF2B5EF4-FFF2-40B4-BE49-F238E27FC236}">
                <a16:creationId xmlns:a16="http://schemas.microsoft.com/office/drawing/2014/main" id="{7EEE2637-FDB9-4D75-AC86-91DAAE75D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7228" y="1417643"/>
            <a:ext cx="8396809" cy="48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5" tIns="25748" rIns="18175" bIns="25748"/>
          <a:lstStyle>
            <a:lvl1pPr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355600" algn="l"/>
                <a:tab pos="711200" algn="l"/>
                <a:tab pos="10795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2862"/>
              </a:lnSpc>
              <a:spcBef>
                <a:spcPct val="0"/>
              </a:spcBef>
              <a:buSzTx/>
              <a:buNone/>
            </a:pPr>
            <a:r>
              <a:rPr lang="en-GB" altLang="it-IT" sz="2862" b="1">
                <a:solidFill>
                  <a:srgbClr val="FF0000"/>
                </a:solidFill>
              </a:rPr>
              <a:t>R)</a:t>
            </a:r>
            <a:r>
              <a:rPr lang="en-GB" altLang="it-IT" sz="2862">
                <a:solidFill>
                  <a:srgbClr val="000000"/>
                </a:solidFill>
              </a:rPr>
              <a:t> riflessione da interfaccia in moto su ricevitore fermo</a:t>
            </a:r>
          </a:p>
        </p:txBody>
      </p:sp>
      <p:grpSp>
        <p:nvGrpSpPr>
          <p:cNvPr id="21517" name="Group 19">
            <a:extLst>
              <a:ext uri="{FF2B5EF4-FFF2-40B4-BE49-F238E27FC236}">
                <a16:creationId xmlns:a16="http://schemas.microsoft.com/office/drawing/2014/main" id="{12BE18EF-94E4-4C07-9473-6EB1E8AE97F2}"/>
              </a:ext>
            </a:extLst>
          </p:cNvPr>
          <p:cNvGrpSpPr>
            <a:grpSpLocks/>
          </p:cNvGrpSpPr>
          <p:nvPr/>
        </p:nvGrpSpPr>
        <p:grpSpPr bwMode="auto">
          <a:xfrm>
            <a:off x="5799143" y="1908365"/>
            <a:ext cx="522529" cy="589171"/>
            <a:chOff x="2808" y="1260"/>
            <a:chExt cx="345" cy="389"/>
          </a:xfrm>
        </p:grpSpPr>
        <p:sp>
          <p:nvSpPr>
            <p:cNvPr id="21557" name="Rectangle 17">
              <a:extLst>
                <a:ext uri="{FF2B5EF4-FFF2-40B4-BE49-F238E27FC236}">
                  <a16:creationId xmlns:a16="http://schemas.microsoft.com/office/drawing/2014/main" id="{3B99610B-5184-4FFB-A7D7-9A65027A6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" y="1260"/>
              <a:ext cx="136" cy="28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dist="161645" dir="2700000" algn="ctr" rotWithShape="0">
                <a:srgbClr val="0000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21558" name="Freeform 18">
              <a:extLst>
                <a:ext uri="{FF2B5EF4-FFF2-40B4-BE49-F238E27FC236}">
                  <a16:creationId xmlns:a16="http://schemas.microsoft.com/office/drawing/2014/main" id="{9A15AFF2-BD95-4CCE-BFDF-F607932BE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1520"/>
              <a:ext cx="345" cy="129"/>
            </a:xfrm>
            <a:custGeom>
              <a:avLst/>
              <a:gdLst>
                <a:gd name="T0" fmla="*/ 320 w 345"/>
                <a:gd name="T1" fmla="*/ 0 h 129"/>
                <a:gd name="T2" fmla="*/ 0 w 345"/>
                <a:gd name="T3" fmla="*/ 0 h 129"/>
                <a:gd name="T4" fmla="*/ 168 w 345"/>
                <a:gd name="T5" fmla="*/ 128 h 129"/>
                <a:gd name="T6" fmla="*/ 344 w 345"/>
                <a:gd name="T7" fmla="*/ 0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5" h="129">
                  <a:moveTo>
                    <a:pt x="320" y="0"/>
                  </a:moveTo>
                  <a:lnTo>
                    <a:pt x="0" y="0"/>
                  </a:lnTo>
                  <a:lnTo>
                    <a:pt x="168" y="128"/>
                  </a:lnTo>
                  <a:lnTo>
                    <a:pt x="344" y="0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61645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8B27D5-F491-F268-2E50-0B5899D44F16}"/>
              </a:ext>
            </a:extLst>
          </p:cNvPr>
          <p:cNvGrpSpPr/>
          <p:nvPr/>
        </p:nvGrpSpPr>
        <p:grpSpPr>
          <a:xfrm>
            <a:off x="1741594" y="2544488"/>
            <a:ext cx="9632704" cy="4337745"/>
            <a:chOff x="1741594" y="2544488"/>
            <a:chExt cx="9632704" cy="4337745"/>
          </a:xfrm>
        </p:grpSpPr>
        <p:sp>
          <p:nvSpPr>
            <p:cNvPr id="21507" name="Rectangle 4">
              <a:extLst>
                <a:ext uri="{FF2B5EF4-FFF2-40B4-BE49-F238E27FC236}">
                  <a16:creationId xmlns:a16="http://schemas.microsoft.com/office/drawing/2014/main" id="{3824E4ED-6D53-4ACF-9B74-E293D729B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2412" y="6567201"/>
              <a:ext cx="1817491" cy="315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1527"/>
                </a:lnSpc>
                <a:spcBef>
                  <a:spcPct val="0"/>
                </a:spcBef>
                <a:buSzTx/>
                <a:buNone/>
              </a:pPr>
              <a:r>
                <a:rPr lang="en-GB" altLang="it-IT" sz="1336" b="1" i="1">
                  <a:solidFill>
                    <a:srgbClr val="000000"/>
                  </a:solidFill>
                </a:rPr>
                <a:t>ECOGRAFIA   A</a:t>
              </a:r>
            </a:p>
          </p:txBody>
        </p:sp>
        <p:sp>
          <p:nvSpPr>
            <p:cNvPr id="21514" name="Rectangle 14">
              <a:extLst>
                <a:ext uri="{FF2B5EF4-FFF2-40B4-BE49-F238E27FC236}">
                  <a16:creationId xmlns:a16="http://schemas.microsoft.com/office/drawing/2014/main" id="{D0DDB685-8D0E-4F9C-B336-023DFE012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09892" y="5743272"/>
              <a:ext cx="1078378" cy="107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21518" name="Rectangle 20">
              <a:extLst>
                <a:ext uri="{FF2B5EF4-FFF2-40B4-BE49-F238E27FC236}">
                  <a16:creationId xmlns:a16="http://schemas.microsoft.com/office/drawing/2014/main" id="{A8090A43-0EFA-4C3C-B6F7-4DEF87C3E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1677" y="2544488"/>
              <a:ext cx="6785300" cy="642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dirty="0" err="1">
                  <a:solidFill>
                    <a:srgbClr val="000000"/>
                  </a:solidFill>
                </a:rPr>
                <a:t>avvicinamento</a:t>
              </a:r>
              <a:r>
                <a:rPr lang="en-GB" altLang="it-IT" sz="2862" b="1" dirty="0">
                  <a:solidFill>
                    <a:srgbClr val="000000"/>
                  </a:solidFill>
                </a:rPr>
                <a:t> al </a:t>
              </a:r>
              <a:r>
                <a:rPr lang="en-GB" altLang="it-IT" sz="2862" b="1" dirty="0" err="1">
                  <a:solidFill>
                    <a:srgbClr val="000000"/>
                  </a:solidFill>
                </a:rPr>
                <a:t>rivelatore</a:t>
              </a:r>
              <a:r>
                <a:rPr lang="en-GB" altLang="it-IT" sz="2862" b="1" dirty="0">
                  <a:solidFill>
                    <a:srgbClr val="000000"/>
                  </a:solidFill>
                </a:rPr>
                <a:t>  </a:t>
              </a:r>
              <a:r>
                <a:rPr lang="en-GB" altLang="it-IT" sz="2862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3435" b="1" baseline="-25000" dirty="0">
                  <a:solidFill>
                    <a:srgbClr val="000000"/>
                  </a:solidFill>
                </a:rPr>
                <a:t>r  </a:t>
              </a:r>
              <a:r>
                <a:rPr lang="en-GB" altLang="it-IT" sz="2862" b="1" dirty="0">
                  <a:solidFill>
                    <a:srgbClr val="000000"/>
                  </a:solidFill>
                </a:rPr>
                <a:t>&gt; </a:t>
              </a:r>
              <a:r>
                <a:rPr lang="en-GB" altLang="it-IT" sz="2862" b="1" dirty="0" err="1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2862" b="1" baseline="-25000" dirty="0" err="1">
                  <a:solidFill>
                    <a:srgbClr val="000000"/>
                  </a:solidFill>
                </a:rPr>
                <a:t>S</a:t>
              </a:r>
              <a:endParaRPr lang="en-GB" altLang="it-IT" sz="2862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21519" name="Rectangle 21">
              <a:extLst>
                <a:ext uri="{FF2B5EF4-FFF2-40B4-BE49-F238E27FC236}">
                  <a16:creationId xmlns:a16="http://schemas.microsoft.com/office/drawing/2014/main" id="{86C0B35A-F644-4EE6-98CF-4AB8ADFD4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260" y="2920102"/>
              <a:ext cx="3731915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 </a:t>
              </a:r>
              <a:r>
                <a:rPr lang="en-GB" altLang="it-IT" sz="2862" b="1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aumenta</a:t>
              </a:r>
              <a:r>
                <a:rPr lang="en-GB" altLang="it-IT" sz="2862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  </a:t>
              </a:r>
              <a:r>
                <a:rPr lang="en-GB" altLang="it-IT" sz="2862" b="1" dirty="0" err="1">
                  <a:solidFill>
                    <a:srgbClr val="FF0000"/>
                  </a:solidFill>
                </a:rPr>
                <a:t>tonalità</a:t>
              </a:r>
              <a:r>
                <a:rPr lang="en-GB" altLang="it-IT" sz="2862" b="1" dirty="0">
                  <a:solidFill>
                    <a:srgbClr val="FF0000"/>
                  </a:solidFill>
                </a:rPr>
                <a:t> </a:t>
              </a:r>
              <a:r>
                <a:rPr lang="en-GB" altLang="it-IT" sz="2862" b="1" dirty="0" err="1">
                  <a:solidFill>
                    <a:srgbClr val="FF0000"/>
                  </a:solidFill>
                </a:rPr>
                <a:t>colore</a:t>
              </a:r>
              <a:r>
                <a:rPr lang="en-GB" altLang="it-IT" sz="2862" b="1" dirty="0">
                  <a:solidFill>
                    <a:srgbClr val="FF0000"/>
                  </a:solidFill>
                </a:rPr>
                <a:t> rosso</a:t>
              </a:r>
            </a:p>
          </p:txBody>
        </p:sp>
        <p:sp>
          <p:nvSpPr>
            <p:cNvPr id="21520" name="Rectangle 22">
              <a:extLst>
                <a:ext uri="{FF2B5EF4-FFF2-40B4-BE49-F238E27FC236}">
                  <a16:creationId xmlns:a16="http://schemas.microsoft.com/office/drawing/2014/main" id="{B584C921-CB56-4031-8FBE-1772CBB5B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443" y="3380534"/>
              <a:ext cx="7512297" cy="642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dirty="0" err="1">
                  <a:solidFill>
                    <a:srgbClr val="000000"/>
                  </a:solidFill>
                </a:rPr>
                <a:t>allontanamento</a:t>
              </a:r>
              <a:r>
                <a:rPr lang="en-GB" altLang="it-IT" sz="2862" b="1" dirty="0">
                  <a:solidFill>
                    <a:srgbClr val="000000"/>
                  </a:solidFill>
                </a:rPr>
                <a:t> dal </a:t>
              </a:r>
              <a:r>
                <a:rPr lang="en-GB" altLang="it-IT" sz="2862" b="1" dirty="0" err="1">
                  <a:solidFill>
                    <a:srgbClr val="000000"/>
                  </a:solidFill>
                </a:rPr>
                <a:t>rivelatore</a:t>
              </a:r>
              <a:r>
                <a:rPr lang="en-GB" altLang="it-IT" sz="2862" b="1" dirty="0">
                  <a:solidFill>
                    <a:srgbClr val="000000"/>
                  </a:solidFill>
                </a:rPr>
                <a:t>  </a:t>
              </a:r>
              <a:r>
                <a:rPr lang="en-GB" altLang="it-IT" sz="2862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3435" b="1" baseline="-25000" dirty="0">
                  <a:solidFill>
                    <a:srgbClr val="000000"/>
                  </a:solidFill>
                </a:rPr>
                <a:t>r </a:t>
              </a:r>
              <a:r>
                <a:rPr lang="en-GB" altLang="it-IT" sz="2862" b="1" dirty="0">
                  <a:solidFill>
                    <a:srgbClr val="000000"/>
                  </a:solidFill>
                </a:rPr>
                <a:t>&lt; </a:t>
              </a:r>
              <a:r>
                <a:rPr lang="en-GB" altLang="it-IT" sz="2862" b="1" dirty="0" err="1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2862" b="1" baseline="-25000" dirty="0" err="1">
                  <a:solidFill>
                    <a:srgbClr val="000000"/>
                  </a:solidFill>
                </a:rPr>
                <a:t>S</a:t>
              </a:r>
              <a:endParaRPr lang="en-GB" altLang="it-IT" sz="2862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21521" name="Rectangle 23">
              <a:extLst>
                <a:ext uri="{FF2B5EF4-FFF2-40B4-BE49-F238E27FC236}">
                  <a16:creationId xmlns:a16="http://schemas.microsoft.com/office/drawing/2014/main" id="{4D8130CF-DABB-49C9-B8BA-8B4B0ACC8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8027" y="3744032"/>
              <a:ext cx="3756148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0000FF"/>
                  </a:solidFill>
                  <a:sym typeface="Symbol" panose="05050102010706020507" pitchFamily="18" charset="2"/>
                </a:rPr>
                <a:t> diminuisce </a:t>
              </a:r>
              <a:r>
                <a:rPr lang="en-GB" altLang="it-IT" sz="2290" b="1">
                  <a:solidFill>
                    <a:srgbClr val="0000FF"/>
                  </a:solidFill>
                  <a:sym typeface="Symbol" panose="05050102010706020507" pitchFamily="18" charset="2"/>
                </a:rPr>
                <a:t> </a:t>
              </a:r>
              <a:r>
                <a:rPr lang="en-GB" altLang="it-IT" sz="2862" b="1">
                  <a:solidFill>
                    <a:srgbClr val="0000FF"/>
                  </a:solidFill>
                </a:rPr>
                <a:t>tonalità colore blu</a:t>
              </a:r>
            </a:p>
          </p:txBody>
        </p:sp>
        <p:sp>
          <p:nvSpPr>
            <p:cNvPr id="21522" name="Rectangle 24">
              <a:extLst>
                <a:ext uri="{FF2B5EF4-FFF2-40B4-BE49-F238E27FC236}">
                  <a16:creationId xmlns:a16="http://schemas.microsoft.com/office/drawing/2014/main" id="{30143E1D-01B0-4671-9B99-952CC5F21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594" y="4557360"/>
              <a:ext cx="5234375" cy="71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baseline="-25000">
                  <a:solidFill>
                    <a:srgbClr val="000000"/>
                  </a:solidFill>
                </a:rPr>
                <a:t>   </a:t>
              </a:r>
              <a:r>
                <a:rPr lang="en-GB" altLang="it-IT" sz="2862" b="1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3435" b="1" baseline="-25000">
                  <a:solidFill>
                    <a:srgbClr val="000000"/>
                  </a:solidFill>
                </a:rPr>
                <a:t>r</a:t>
              </a:r>
              <a:r>
                <a:rPr lang="en-GB" altLang="it-IT" sz="2862" b="1" baseline="-25000">
                  <a:solidFill>
                    <a:srgbClr val="000000"/>
                  </a:solidFill>
                </a:rPr>
                <a:t>  </a:t>
              </a:r>
              <a:r>
                <a:rPr lang="en-GB" altLang="it-IT" sz="2862" b="1">
                  <a:solidFill>
                    <a:srgbClr val="000000"/>
                  </a:solidFill>
                </a:rPr>
                <a:t>= </a:t>
              </a:r>
              <a:r>
                <a:rPr lang="en-GB" altLang="it-IT" sz="2862">
                  <a:solidFill>
                    <a:srgbClr val="000000"/>
                  </a:solidFill>
                </a:rPr>
                <a:t>frequenza </a:t>
              </a:r>
              <a:r>
                <a:rPr lang="en-GB" altLang="it-IT" sz="2862" i="1">
                  <a:solidFill>
                    <a:srgbClr val="000000"/>
                  </a:solidFill>
                </a:rPr>
                <a:t>rivelata (echi)</a:t>
              </a:r>
            </a:p>
          </p:txBody>
        </p:sp>
        <p:sp>
          <p:nvSpPr>
            <p:cNvPr id="21523" name="Rectangle 25">
              <a:extLst>
                <a:ext uri="{FF2B5EF4-FFF2-40B4-BE49-F238E27FC236}">
                  <a16:creationId xmlns:a16="http://schemas.microsoft.com/office/drawing/2014/main" id="{0C3A95D6-9732-468F-A9BE-F12A1DD8B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594" y="4254444"/>
              <a:ext cx="4422562" cy="630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baseline="-25000">
                  <a:solidFill>
                    <a:srgbClr val="000000"/>
                  </a:solidFill>
                </a:rPr>
                <a:t>   </a:t>
              </a:r>
              <a:r>
                <a:rPr lang="en-GB" altLang="it-IT" sz="2862" b="1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2862" b="1" baseline="-25000">
                  <a:solidFill>
                    <a:srgbClr val="000000"/>
                  </a:solidFill>
                </a:rPr>
                <a:t>S  </a:t>
              </a:r>
              <a:r>
                <a:rPr lang="en-GB" altLang="it-IT" sz="2862" b="1">
                  <a:solidFill>
                    <a:srgbClr val="000000"/>
                  </a:solidFill>
                </a:rPr>
                <a:t>=</a:t>
              </a:r>
              <a:r>
                <a:rPr lang="en-GB" altLang="it-IT" sz="2862">
                  <a:solidFill>
                    <a:srgbClr val="000000"/>
                  </a:solidFill>
                </a:rPr>
                <a:t> frequenza </a:t>
              </a:r>
              <a:r>
                <a:rPr lang="en-GB" altLang="it-IT" sz="2862" i="1">
                  <a:solidFill>
                    <a:srgbClr val="000000"/>
                  </a:solidFill>
                </a:rPr>
                <a:t>emessa</a:t>
              </a:r>
            </a:p>
          </p:txBody>
        </p:sp>
        <p:sp>
          <p:nvSpPr>
            <p:cNvPr id="21524" name="Rectangle 26">
              <a:extLst>
                <a:ext uri="{FF2B5EF4-FFF2-40B4-BE49-F238E27FC236}">
                  <a16:creationId xmlns:a16="http://schemas.microsoft.com/office/drawing/2014/main" id="{2D0A9F29-7763-41E8-817D-6FA7079DB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1888" y="4278677"/>
              <a:ext cx="4119647" cy="630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000000"/>
                  </a:solidFill>
                </a:rPr>
                <a:t>u=</a:t>
              </a:r>
              <a:r>
                <a:rPr lang="en-GB" altLang="it-IT" sz="2862">
                  <a:solidFill>
                    <a:srgbClr val="000000"/>
                  </a:solidFill>
                </a:rPr>
                <a:t>velocità dell’interfaccia</a:t>
              </a:r>
            </a:p>
          </p:txBody>
        </p:sp>
        <p:sp>
          <p:nvSpPr>
            <p:cNvPr id="21525" name="Rectangle 27">
              <a:extLst>
                <a:ext uri="{FF2B5EF4-FFF2-40B4-BE49-F238E27FC236}">
                  <a16:creationId xmlns:a16="http://schemas.microsoft.com/office/drawing/2014/main" id="{3B7E8555-660E-4808-AACE-ABA89B9B1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6121" y="4642176"/>
              <a:ext cx="4798177" cy="630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355600" algn="l"/>
                  <a:tab pos="711200" algn="l"/>
                  <a:tab pos="10795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 dirty="0">
                  <a:solidFill>
                    <a:srgbClr val="000000"/>
                  </a:solidFill>
                </a:rPr>
                <a:t>v=</a:t>
              </a:r>
              <a:r>
                <a:rPr lang="en-GB" altLang="it-IT" sz="2862" dirty="0" err="1">
                  <a:solidFill>
                    <a:srgbClr val="000000"/>
                  </a:solidFill>
                </a:rPr>
                <a:t>velocità</a:t>
              </a:r>
              <a:r>
                <a:rPr lang="en-GB" altLang="it-IT" sz="2862" dirty="0">
                  <a:solidFill>
                    <a:srgbClr val="000000"/>
                  </a:solidFill>
                </a:rPr>
                <a:t> </a:t>
              </a:r>
              <a:r>
                <a:rPr lang="en-GB" altLang="it-IT" sz="2862" dirty="0" err="1">
                  <a:solidFill>
                    <a:srgbClr val="000000"/>
                  </a:solidFill>
                </a:rPr>
                <a:t>dell’ultrasuono</a:t>
              </a:r>
              <a:endParaRPr lang="en-GB" altLang="it-IT" sz="2862" dirty="0">
                <a:solidFill>
                  <a:srgbClr val="000000"/>
                </a:solidFill>
              </a:endParaRPr>
            </a:p>
          </p:txBody>
        </p:sp>
        <p:grpSp>
          <p:nvGrpSpPr>
            <p:cNvPr id="21526" name="Group 33">
              <a:extLst>
                <a:ext uri="{FF2B5EF4-FFF2-40B4-BE49-F238E27FC236}">
                  <a16:creationId xmlns:a16="http://schemas.microsoft.com/office/drawing/2014/main" id="{83931A4F-6124-4AF5-A3F1-D9E958E897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0878" y="3610749"/>
              <a:ext cx="212041" cy="199924"/>
              <a:chOff x="320" y="2384"/>
              <a:chExt cx="140" cy="132"/>
            </a:xfrm>
          </p:grpSpPr>
          <p:sp>
            <p:nvSpPr>
              <p:cNvPr id="21552" name="Rectangle 28">
                <a:extLst>
                  <a:ext uri="{FF2B5EF4-FFF2-40B4-BE49-F238E27FC236}">
                    <a16:creationId xmlns:a16="http://schemas.microsoft.com/office/drawing/2014/main" id="{3AB31AD3-37F9-4022-8830-BC1ED5CE8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" y="2388"/>
                <a:ext cx="136" cy="128"/>
              </a:xfrm>
              <a:prstGeom prst="rect">
                <a:avLst/>
              </a:prstGeom>
              <a:solidFill>
                <a:srgbClr val="AAC4FF"/>
              </a:solidFill>
              <a:ln w="12700">
                <a:solidFill>
                  <a:srgbClr val="AAC4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21553" name="Rectangle 29">
                <a:extLst>
                  <a:ext uri="{FF2B5EF4-FFF2-40B4-BE49-F238E27FC236}">
                    <a16:creationId xmlns:a16="http://schemas.microsoft.com/office/drawing/2014/main" id="{480F6773-CBFA-4201-8403-712FEB281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" y="2412"/>
                <a:ext cx="112" cy="104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21554" name="Rectangle 30">
                <a:extLst>
                  <a:ext uri="{FF2B5EF4-FFF2-40B4-BE49-F238E27FC236}">
                    <a16:creationId xmlns:a16="http://schemas.microsoft.com/office/drawing/2014/main" id="{2EC8210A-510D-4691-ADA1-96868B149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" y="2412"/>
                <a:ext cx="88" cy="80"/>
              </a:xfrm>
              <a:prstGeom prst="rect">
                <a:avLst/>
              </a:prstGeom>
              <a:solidFill>
                <a:srgbClr val="5589FF"/>
              </a:solidFill>
              <a:ln w="12700">
                <a:solidFill>
                  <a:srgbClr val="5589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21555" name="Freeform 31">
                <a:extLst>
                  <a:ext uri="{FF2B5EF4-FFF2-40B4-BE49-F238E27FC236}">
                    <a16:creationId xmlns:a16="http://schemas.microsoft.com/office/drawing/2014/main" id="{149F9D06-EC58-4866-9F78-5E126432F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" y="2496"/>
                <a:ext cx="25" cy="17"/>
              </a:xfrm>
              <a:custGeom>
                <a:avLst/>
                <a:gdLst>
                  <a:gd name="T0" fmla="*/ 24 w 25"/>
                  <a:gd name="T1" fmla="*/ 0 h 17"/>
                  <a:gd name="T2" fmla="*/ 0 w 25"/>
                  <a:gd name="T3" fmla="*/ 16 h 17"/>
                  <a:gd name="T4" fmla="*/ 24 w 25"/>
                  <a:gd name="T5" fmla="*/ 16 h 17"/>
                  <a:gd name="T6" fmla="*/ 24 w 25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17"/>
                  <a:gd name="T14" fmla="*/ 25 w 25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17">
                    <a:moveTo>
                      <a:pt x="24" y="0"/>
                    </a:moveTo>
                    <a:lnTo>
                      <a:pt x="0" y="16"/>
                    </a:lnTo>
                    <a:lnTo>
                      <a:pt x="24" y="16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FF"/>
              </a:solidFill>
              <a:ln w="1270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21556" name="Freeform 32">
                <a:extLst>
                  <a:ext uri="{FF2B5EF4-FFF2-40B4-BE49-F238E27FC236}">
                    <a16:creationId xmlns:a16="http://schemas.microsoft.com/office/drawing/2014/main" id="{FA3016E3-E2D6-4FC6-A630-4706E917E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" y="2384"/>
                <a:ext cx="17" cy="25"/>
              </a:xfrm>
              <a:custGeom>
                <a:avLst/>
                <a:gdLst>
                  <a:gd name="T0" fmla="*/ 0 w 17"/>
                  <a:gd name="T1" fmla="*/ 24 h 25"/>
                  <a:gd name="T2" fmla="*/ 16 w 17"/>
                  <a:gd name="T3" fmla="*/ 0 h 25"/>
                  <a:gd name="T4" fmla="*/ 16 w 17"/>
                  <a:gd name="T5" fmla="*/ 24 h 25"/>
                  <a:gd name="T6" fmla="*/ 0 w 17"/>
                  <a:gd name="T7" fmla="*/ 24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5"/>
                  <a:gd name="T14" fmla="*/ 17 w 17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5">
                    <a:moveTo>
                      <a:pt x="0" y="24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FF003B"/>
              </a:solidFill>
              <a:ln w="1270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grpSp>
          <p:nvGrpSpPr>
            <p:cNvPr id="21527" name="Group 39">
              <a:extLst>
                <a:ext uri="{FF2B5EF4-FFF2-40B4-BE49-F238E27FC236}">
                  <a16:creationId xmlns:a16="http://schemas.microsoft.com/office/drawing/2014/main" id="{669A2712-FCD5-4255-AF81-01271D3D07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0878" y="2741383"/>
              <a:ext cx="212041" cy="199924"/>
              <a:chOff x="320" y="1832"/>
              <a:chExt cx="140" cy="132"/>
            </a:xfrm>
          </p:grpSpPr>
          <p:sp>
            <p:nvSpPr>
              <p:cNvPr id="21547" name="Rectangle 34">
                <a:extLst>
                  <a:ext uri="{FF2B5EF4-FFF2-40B4-BE49-F238E27FC236}">
                    <a16:creationId xmlns:a16="http://schemas.microsoft.com/office/drawing/2014/main" id="{06DA85A0-3BAF-4723-8AA2-D85D73805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" y="1836"/>
                <a:ext cx="136" cy="128"/>
              </a:xfrm>
              <a:prstGeom prst="rect">
                <a:avLst/>
              </a:prstGeom>
              <a:solidFill>
                <a:srgbClr val="AAC4FF"/>
              </a:solidFill>
              <a:ln w="12700">
                <a:solidFill>
                  <a:srgbClr val="AAC4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21548" name="Rectangle 35">
                <a:extLst>
                  <a:ext uri="{FF2B5EF4-FFF2-40B4-BE49-F238E27FC236}">
                    <a16:creationId xmlns:a16="http://schemas.microsoft.com/office/drawing/2014/main" id="{D0B611E7-F39C-45E9-8068-0D9579D8E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" y="1860"/>
                <a:ext cx="112" cy="104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21549" name="Rectangle 36">
                <a:extLst>
                  <a:ext uri="{FF2B5EF4-FFF2-40B4-BE49-F238E27FC236}">
                    <a16:creationId xmlns:a16="http://schemas.microsoft.com/office/drawing/2014/main" id="{72BA2189-9D4B-4788-92FA-EE544FDD5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" y="1860"/>
                <a:ext cx="88" cy="80"/>
              </a:xfrm>
              <a:prstGeom prst="rect">
                <a:avLst/>
              </a:prstGeom>
              <a:solidFill>
                <a:srgbClr val="5589FF"/>
              </a:solidFill>
              <a:ln w="12700">
                <a:solidFill>
                  <a:srgbClr val="5589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SzTx/>
                  <a:buFontTx/>
                  <a:buNone/>
                </a:pPr>
                <a:endParaRPr lang="it-IT" altLang="it-IT" sz="2290"/>
              </a:p>
            </p:txBody>
          </p:sp>
          <p:sp>
            <p:nvSpPr>
              <p:cNvPr id="21550" name="Freeform 37">
                <a:extLst>
                  <a:ext uri="{FF2B5EF4-FFF2-40B4-BE49-F238E27FC236}">
                    <a16:creationId xmlns:a16="http://schemas.microsoft.com/office/drawing/2014/main" id="{CA8D2E24-12E1-427E-9E29-69279AB59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" y="1944"/>
                <a:ext cx="25" cy="17"/>
              </a:xfrm>
              <a:custGeom>
                <a:avLst/>
                <a:gdLst>
                  <a:gd name="T0" fmla="*/ 24 w 25"/>
                  <a:gd name="T1" fmla="*/ 0 h 17"/>
                  <a:gd name="T2" fmla="*/ 0 w 25"/>
                  <a:gd name="T3" fmla="*/ 16 h 17"/>
                  <a:gd name="T4" fmla="*/ 24 w 25"/>
                  <a:gd name="T5" fmla="*/ 16 h 17"/>
                  <a:gd name="T6" fmla="*/ 24 w 25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17"/>
                  <a:gd name="T14" fmla="*/ 25 w 25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17">
                    <a:moveTo>
                      <a:pt x="24" y="0"/>
                    </a:moveTo>
                    <a:lnTo>
                      <a:pt x="0" y="16"/>
                    </a:lnTo>
                    <a:lnTo>
                      <a:pt x="24" y="16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FF"/>
              </a:solidFill>
              <a:ln w="1270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  <p:sp>
            <p:nvSpPr>
              <p:cNvPr id="21551" name="Freeform 38">
                <a:extLst>
                  <a:ext uri="{FF2B5EF4-FFF2-40B4-BE49-F238E27FC236}">
                    <a16:creationId xmlns:a16="http://schemas.microsoft.com/office/drawing/2014/main" id="{59518747-5977-4595-A50A-E3CD4F516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" y="1832"/>
                <a:ext cx="17" cy="25"/>
              </a:xfrm>
              <a:custGeom>
                <a:avLst/>
                <a:gdLst>
                  <a:gd name="T0" fmla="*/ 0 w 17"/>
                  <a:gd name="T1" fmla="*/ 24 h 25"/>
                  <a:gd name="T2" fmla="*/ 16 w 17"/>
                  <a:gd name="T3" fmla="*/ 0 h 25"/>
                  <a:gd name="T4" fmla="*/ 16 w 17"/>
                  <a:gd name="T5" fmla="*/ 24 h 25"/>
                  <a:gd name="T6" fmla="*/ 0 w 17"/>
                  <a:gd name="T7" fmla="*/ 24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5"/>
                  <a:gd name="T14" fmla="*/ 17 w 17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5">
                    <a:moveTo>
                      <a:pt x="0" y="24"/>
                    </a:moveTo>
                    <a:lnTo>
                      <a:pt x="16" y="0"/>
                    </a:lnTo>
                    <a:lnTo>
                      <a:pt x="16" y="24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FF003B"/>
              </a:solidFill>
              <a:ln w="1270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sz="1717"/>
              </a:p>
            </p:txBody>
          </p:sp>
        </p:grpSp>
        <p:sp>
          <p:nvSpPr>
            <p:cNvPr id="21528" name="AutoShape 40">
              <a:extLst>
                <a:ext uri="{FF2B5EF4-FFF2-40B4-BE49-F238E27FC236}">
                  <a16:creationId xmlns:a16="http://schemas.microsoft.com/office/drawing/2014/main" id="{B9D4E442-17B3-4221-88A0-D9729050E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220" y="5248006"/>
              <a:ext cx="5513057" cy="1199544"/>
            </a:xfrm>
            <a:prstGeom prst="roundRect">
              <a:avLst>
                <a:gd name="adj" fmla="val 17468"/>
              </a:avLst>
            </a:prstGeom>
            <a:pattFill prst="pct50">
              <a:fgClr>
                <a:srgbClr val="FFFF00"/>
              </a:fgClr>
              <a:bgClr>
                <a:srgbClr val="FFFFFF"/>
              </a:bgClr>
            </a:patt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21529" name="Rectangle 41">
              <a:extLst>
                <a:ext uri="{FF2B5EF4-FFF2-40B4-BE49-F238E27FC236}">
                  <a16:creationId xmlns:a16="http://schemas.microsoft.com/office/drawing/2014/main" id="{E41659C5-CA0C-47A7-846E-3547534E2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570" y="5537290"/>
              <a:ext cx="969329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000000"/>
                  </a:solidFill>
                  <a:latin typeface="Symbol" panose="05050102010706020507" pitchFamily="18" charset="2"/>
                </a:rPr>
                <a:t>Dn  </a:t>
              </a:r>
              <a:r>
                <a:rPr lang="en-GB" altLang="it-IT" sz="2862" b="1">
                  <a:solidFill>
                    <a:srgbClr val="000000"/>
                  </a:solidFill>
                </a:rPr>
                <a:t>=</a:t>
              </a:r>
            </a:p>
          </p:txBody>
        </p:sp>
        <p:sp>
          <p:nvSpPr>
            <p:cNvPr id="21530" name="Rectangle 42">
              <a:extLst>
                <a:ext uri="{FF2B5EF4-FFF2-40B4-BE49-F238E27FC236}">
                  <a16:creationId xmlns:a16="http://schemas.microsoft.com/office/drawing/2014/main" id="{4A25A627-409C-4422-8D3A-8A3F00D50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783" y="5452474"/>
              <a:ext cx="1332827" cy="642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3435" b="1" baseline="-25000">
                  <a:solidFill>
                    <a:srgbClr val="000000"/>
                  </a:solidFill>
                </a:rPr>
                <a:t>r</a:t>
              </a:r>
              <a:r>
                <a:rPr lang="en-GB" altLang="it-IT" sz="2862" b="1" baseline="-25000">
                  <a:solidFill>
                    <a:srgbClr val="000000"/>
                  </a:solidFill>
                </a:rPr>
                <a:t>  </a:t>
              </a:r>
              <a:r>
                <a:rPr lang="en-GB" altLang="it-IT" sz="2862" b="1">
                  <a:solidFill>
                    <a:srgbClr val="000000"/>
                  </a:solidFill>
                </a:rPr>
                <a:t>–</a:t>
              </a:r>
              <a:r>
                <a:rPr lang="en-GB" altLang="it-IT" sz="2862" b="1" baseline="-25000">
                  <a:solidFill>
                    <a:srgbClr val="000000"/>
                  </a:solidFill>
                </a:rPr>
                <a:t>   </a:t>
              </a:r>
              <a:r>
                <a:rPr lang="en-GB" altLang="it-IT" sz="2862" b="1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3435" b="1" baseline="-250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21531" name="Rectangle 43">
              <a:extLst>
                <a:ext uri="{FF2B5EF4-FFF2-40B4-BE49-F238E27FC236}">
                  <a16:creationId xmlns:a16="http://schemas.microsoft.com/office/drawing/2014/main" id="{39A74EF9-2CA1-4C61-9303-CD610D025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4758" y="5440357"/>
              <a:ext cx="642180" cy="642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00000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it-IT" sz="3435" b="1" baseline="-250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21532" name="Rectangle 44">
              <a:extLst>
                <a:ext uri="{FF2B5EF4-FFF2-40B4-BE49-F238E27FC236}">
                  <a16:creationId xmlns:a16="http://schemas.microsoft.com/office/drawing/2014/main" id="{2FC44ECE-8D7F-46AD-AAC6-E0D906D2D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9334" y="5791738"/>
              <a:ext cx="787580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21533" name="Rectangle 45">
              <a:extLst>
                <a:ext uri="{FF2B5EF4-FFF2-40B4-BE49-F238E27FC236}">
                  <a16:creationId xmlns:a16="http://schemas.microsoft.com/office/drawing/2014/main" id="{2E532B38-F0C3-4C4A-B6E2-6B577F5D0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871" y="5391890"/>
              <a:ext cx="1550926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000000"/>
                  </a:solidFill>
                </a:rPr>
                <a:t>  2 u cos</a:t>
              </a:r>
              <a:r>
                <a:rPr lang="en-GB" altLang="it-IT" sz="2862" b="1">
                  <a:solidFill>
                    <a:srgbClr val="000000"/>
                  </a:solidFill>
                  <a:latin typeface="Symbol" panose="05050102010706020507" pitchFamily="18" charset="2"/>
                </a:rPr>
                <a:t>q</a:t>
              </a:r>
            </a:p>
          </p:txBody>
        </p:sp>
        <p:sp>
          <p:nvSpPr>
            <p:cNvPr id="21534" name="Rectangle 46">
              <a:extLst>
                <a:ext uri="{FF2B5EF4-FFF2-40B4-BE49-F238E27FC236}">
                  <a16:creationId xmlns:a16="http://schemas.microsoft.com/office/drawing/2014/main" id="{5111AFCA-F726-4B0F-817F-AA044A617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4150" y="5937138"/>
              <a:ext cx="557364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21535" name="Line 47">
              <a:extLst>
                <a:ext uri="{FF2B5EF4-FFF2-40B4-BE49-F238E27FC236}">
                  <a16:creationId xmlns:a16="http://schemas.microsoft.com/office/drawing/2014/main" id="{BBF7D25C-0F9E-418C-9880-069217575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8472" y="5852322"/>
              <a:ext cx="16357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1536" name="Rectangle 48">
              <a:extLst>
                <a:ext uri="{FF2B5EF4-FFF2-40B4-BE49-F238E27FC236}">
                  <a16:creationId xmlns:a16="http://schemas.microsoft.com/office/drawing/2014/main" id="{C38D8759-89CA-4693-8FB6-516B0E295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4239" y="5828088"/>
              <a:ext cx="2471788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000000"/>
                  </a:solidFill>
                </a:rPr>
                <a:t>v     u cos</a:t>
              </a:r>
              <a:r>
                <a:rPr lang="en-GB" altLang="it-IT" sz="2862" b="1">
                  <a:solidFill>
                    <a:srgbClr val="000000"/>
                  </a:solidFill>
                  <a:latin typeface="Symbol" panose="05050102010706020507" pitchFamily="18" charset="2"/>
                </a:rPr>
                <a:t>q</a:t>
              </a:r>
            </a:p>
          </p:txBody>
        </p:sp>
        <p:sp>
          <p:nvSpPr>
            <p:cNvPr id="21537" name="Freeform 49">
              <a:extLst>
                <a:ext uri="{FF2B5EF4-FFF2-40B4-BE49-F238E27FC236}">
                  <a16:creationId xmlns:a16="http://schemas.microsoft.com/office/drawing/2014/main" id="{F523C754-274B-4674-A4F0-9F94E3F6A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422" y="5440357"/>
              <a:ext cx="110565" cy="873911"/>
            </a:xfrm>
            <a:custGeom>
              <a:avLst/>
              <a:gdLst>
                <a:gd name="T0" fmla="*/ 2147483647 w 73"/>
                <a:gd name="T1" fmla="*/ 0 h 577"/>
                <a:gd name="T2" fmla="*/ 0 w 73"/>
                <a:gd name="T3" fmla="*/ 0 h 577"/>
                <a:gd name="T4" fmla="*/ 0 w 73"/>
                <a:gd name="T5" fmla="*/ 2147483647 h 577"/>
                <a:gd name="T6" fmla="*/ 2147483647 w 73"/>
                <a:gd name="T7" fmla="*/ 2147483647 h 5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577"/>
                <a:gd name="T14" fmla="*/ 73 w 73"/>
                <a:gd name="T15" fmla="*/ 577 h 5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577">
                  <a:moveTo>
                    <a:pt x="72" y="0"/>
                  </a:moveTo>
                  <a:lnTo>
                    <a:pt x="0" y="0"/>
                  </a:lnTo>
                  <a:lnTo>
                    <a:pt x="0" y="576"/>
                  </a:lnTo>
                  <a:lnTo>
                    <a:pt x="72" y="57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1538" name="Freeform 50">
              <a:extLst>
                <a:ext uri="{FF2B5EF4-FFF2-40B4-BE49-F238E27FC236}">
                  <a16:creationId xmlns:a16="http://schemas.microsoft.com/office/drawing/2014/main" id="{F531E0AB-8CCA-4882-B41D-40DD916E2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0563" y="5452473"/>
              <a:ext cx="110565" cy="837561"/>
            </a:xfrm>
            <a:custGeom>
              <a:avLst/>
              <a:gdLst>
                <a:gd name="T0" fmla="*/ 0 w 73"/>
                <a:gd name="T1" fmla="*/ 0 h 553"/>
                <a:gd name="T2" fmla="*/ 2147483647 w 73"/>
                <a:gd name="T3" fmla="*/ 0 h 553"/>
                <a:gd name="T4" fmla="*/ 2147483647 w 73"/>
                <a:gd name="T5" fmla="*/ 2147483647 h 553"/>
                <a:gd name="T6" fmla="*/ 0 w 73"/>
                <a:gd name="T7" fmla="*/ 2147483647 h 5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553"/>
                <a:gd name="T14" fmla="*/ 73 w 73"/>
                <a:gd name="T15" fmla="*/ 553 h 5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553">
                  <a:moveTo>
                    <a:pt x="0" y="0"/>
                  </a:moveTo>
                  <a:lnTo>
                    <a:pt x="72" y="0"/>
                  </a:lnTo>
                  <a:lnTo>
                    <a:pt x="72" y="552"/>
                  </a:lnTo>
                  <a:lnTo>
                    <a:pt x="0" y="55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21539" name="Rectangle 51">
              <a:extLst>
                <a:ext uri="{FF2B5EF4-FFF2-40B4-BE49-F238E27FC236}">
                  <a16:creationId xmlns:a16="http://schemas.microsoft.com/office/drawing/2014/main" id="{A0A2C5C8-5E1A-4F65-B6DA-FD167397E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3376" y="5573640"/>
              <a:ext cx="569481" cy="55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8175" tIns="25748" rIns="18175" bIns="25748"/>
            <a:lstStyle>
              <a:lvl1pPr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SzPct val="100000"/>
                <a:buChar char="–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tabLst>
                  <a:tab pos="457200" algn="l"/>
                  <a:tab pos="914400" algn="l"/>
                  <a:tab pos="13716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ts val="3435"/>
                </a:lnSpc>
                <a:spcBef>
                  <a:spcPct val="0"/>
                </a:spcBef>
                <a:buSzTx/>
                <a:buNone/>
              </a:pPr>
              <a:r>
                <a:rPr lang="en-GB" altLang="it-IT" sz="2862" b="1">
                  <a:solidFill>
                    <a:srgbClr val="000000"/>
                  </a:solidFill>
                </a:rPr>
                <a:t>=</a:t>
              </a:r>
            </a:p>
          </p:txBody>
        </p:sp>
        <p:grpSp>
          <p:nvGrpSpPr>
            <p:cNvPr id="21540" name="Group 54">
              <a:extLst>
                <a:ext uri="{FF2B5EF4-FFF2-40B4-BE49-F238E27FC236}">
                  <a16:creationId xmlns:a16="http://schemas.microsoft.com/office/drawing/2014/main" id="{CDC354DB-E265-4360-ABA5-6A90C5C0E1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57870" y="5235890"/>
              <a:ext cx="690647" cy="775463"/>
              <a:chOff x="3441" y="3457"/>
              <a:chExt cx="456" cy="512"/>
            </a:xfrm>
          </p:grpSpPr>
          <p:sp>
            <p:nvSpPr>
              <p:cNvPr id="21545" name="Rectangle 52">
                <a:extLst>
                  <a:ext uri="{FF2B5EF4-FFF2-40B4-BE49-F238E27FC236}">
                    <a16:creationId xmlns:a16="http://schemas.microsoft.com/office/drawing/2014/main" id="{72657E33-D202-4073-831D-DF7E49553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1" y="3457"/>
                <a:ext cx="440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175" tIns="25748" rIns="18175" bIns="25748"/>
              <a:lstStyle>
                <a:lvl1pPr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762000">
                  <a:spcBef>
                    <a:spcPct val="20000"/>
                  </a:spcBef>
                  <a:buSzPct val="100000"/>
                  <a:buChar char="–"/>
                  <a:tabLst>
                    <a:tab pos="355600" algn="l"/>
                    <a:tab pos="711200" algn="l"/>
                    <a:tab pos="10795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762000">
                  <a:spcBef>
                    <a:spcPct val="20000"/>
                  </a:spcBef>
                  <a:buSzPct val="100000"/>
                  <a:buChar char="–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ts val="3435"/>
                  </a:lnSpc>
                  <a:spcBef>
                    <a:spcPct val="0"/>
                  </a:spcBef>
                  <a:buSzTx/>
                  <a:buNone/>
                </a:pPr>
                <a:r>
                  <a:rPr lang="en-GB" altLang="it-IT" sz="2862" b="1">
                    <a:solidFill>
                      <a:srgbClr val="0000FF"/>
                    </a:solidFill>
                  </a:rPr>
                  <a:t>–</a:t>
                </a:r>
              </a:p>
            </p:txBody>
          </p:sp>
          <p:sp>
            <p:nvSpPr>
              <p:cNvPr id="21546" name="Rectangle 53">
                <a:extLst>
                  <a:ext uri="{FF2B5EF4-FFF2-40B4-BE49-F238E27FC236}">
                    <a16:creationId xmlns:a16="http://schemas.microsoft.com/office/drawing/2014/main" id="{C2B8BF08-EF6B-41A5-AA5E-FA6A17E2D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1" y="3553"/>
                <a:ext cx="456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175" tIns="25748" rIns="18175" bIns="25748"/>
              <a:lstStyle>
                <a:lvl1pPr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762000">
                  <a:spcBef>
                    <a:spcPct val="20000"/>
                  </a:spcBef>
                  <a:buSzPct val="100000"/>
                  <a:buChar char="–"/>
                  <a:tabLst>
                    <a:tab pos="355600" algn="l"/>
                    <a:tab pos="711200" algn="l"/>
                    <a:tab pos="10795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762000">
                  <a:spcBef>
                    <a:spcPct val="20000"/>
                  </a:spcBef>
                  <a:buSzPct val="100000"/>
                  <a:buChar char="–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ts val="3435"/>
                  </a:lnSpc>
                  <a:spcBef>
                    <a:spcPct val="0"/>
                  </a:spcBef>
                  <a:buSzTx/>
                  <a:buNone/>
                </a:pPr>
                <a:r>
                  <a:rPr lang="en-GB" altLang="it-IT" sz="2862" b="1">
                    <a:solidFill>
                      <a:srgbClr val="FF0000"/>
                    </a:solidFill>
                  </a:rPr>
                  <a:t>+</a:t>
                </a:r>
              </a:p>
            </p:txBody>
          </p:sp>
        </p:grpSp>
        <p:grpSp>
          <p:nvGrpSpPr>
            <p:cNvPr id="21541" name="Group 57">
              <a:extLst>
                <a:ext uri="{FF2B5EF4-FFF2-40B4-BE49-F238E27FC236}">
                  <a16:creationId xmlns:a16="http://schemas.microsoft.com/office/drawing/2014/main" id="{3BE80121-BD66-4630-A227-04A43129C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0785" y="5781137"/>
              <a:ext cx="690647" cy="751230"/>
              <a:chOff x="3641" y="3817"/>
              <a:chExt cx="456" cy="496"/>
            </a:xfrm>
          </p:grpSpPr>
          <p:sp>
            <p:nvSpPr>
              <p:cNvPr id="21543" name="Rectangle 55">
                <a:extLst>
                  <a:ext uri="{FF2B5EF4-FFF2-40B4-BE49-F238E27FC236}">
                    <a16:creationId xmlns:a16="http://schemas.microsoft.com/office/drawing/2014/main" id="{5299FFBF-7D2F-4D78-801D-561B5338E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9" y="3897"/>
                <a:ext cx="440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175" tIns="25748" rIns="18175" bIns="25748"/>
              <a:lstStyle>
                <a:lvl1pPr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762000">
                  <a:spcBef>
                    <a:spcPct val="20000"/>
                  </a:spcBef>
                  <a:buSzPct val="100000"/>
                  <a:buChar char="–"/>
                  <a:tabLst>
                    <a:tab pos="355600" algn="l"/>
                    <a:tab pos="711200" algn="l"/>
                    <a:tab pos="10795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762000">
                  <a:spcBef>
                    <a:spcPct val="20000"/>
                  </a:spcBef>
                  <a:buSzPct val="100000"/>
                  <a:buChar char="–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ts val="3435"/>
                  </a:lnSpc>
                  <a:spcBef>
                    <a:spcPct val="0"/>
                  </a:spcBef>
                  <a:buSzTx/>
                  <a:buNone/>
                </a:pPr>
                <a:r>
                  <a:rPr lang="en-GB" altLang="it-IT" sz="2862" b="1">
                    <a:solidFill>
                      <a:srgbClr val="FF0000"/>
                    </a:solidFill>
                  </a:rPr>
                  <a:t>–</a:t>
                </a:r>
              </a:p>
            </p:txBody>
          </p:sp>
          <p:sp>
            <p:nvSpPr>
              <p:cNvPr id="21544" name="Rectangle 56">
                <a:extLst>
                  <a:ext uri="{FF2B5EF4-FFF2-40B4-BE49-F238E27FC236}">
                    <a16:creationId xmlns:a16="http://schemas.microsoft.com/office/drawing/2014/main" id="{552ED4ED-6BAC-47A1-AB34-028C23174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1" y="3817"/>
                <a:ext cx="456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8175" tIns="25748" rIns="18175" bIns="25748"/>
              <a:lstStyle>
                <a:lvl1pPr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762000">
                  <a:spcBef>
                    <a:spcPct val="20000"/>
                  </a:spcBef>
                  <a:buSzPct val="100000"/>
                  <a:buChar char="–"/>
                  <a:tabLst>
                    <a:tab pos="355600" algn="l"/>
                    <a:tab pos="711200" algn="l"/>
                    <a:tab pos="107950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762000">
                  <a:spcBef>
                    <a:spcPct val="20000"/>
                  </a:spcBef>
                  <a:buSzPct val="100000"/>
                  <a:buChar char="–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762000">
                  <a:spcBef>
                    <a:spcPct val="20000"/>
                  </a:spcBef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tabLst>
                    <a:tab pos="355600" algn="l"/>
                    <a:tab pos="711200" algn="l"/>
                    <a:tab pos="107950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ts val="3435"/>
                  </a:lnSpc>
                  <a:spcBef>
                    <a:spcPct val="0"/>
                  </a:spcBef>
                  <a:buSzTx/>
                  <a:buNone/>
                </a:pPr>
                <a:r>
                  <a:rPr lang="en-GB" altLang="it-IT" sz="2862" b="1">
                    <a:solidFill>
                      <a:srgbClr val="0000FF"/>
                    </a:solidFill>
                  </a:rPr>
                  <a:t>+</a:t>
                </a:r>
              </a:p>
            </p:txBody>
          </p:sp>
        </p:grpSp>
        <p:sp>
          <p:nvSpPr>
            <p:cNvPr id="21542" name="Oval 58">
              <a:extLst>
                <a:ext uri="{FF2B5EF4-FFF2-40B4-BE49-F238E27FC236}">
                  <a16:creationId xmlns:a16="http://schemas.microsoft.com/office/drawing/2014/main" id="{DF4B6184-A3E5-4B63-91DD-1041F04A1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4404" y="6542968"/>
              <a:ext cx="169633" cy="157516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61645" dir="2700000" algn="ctr" rotWithShape="0">
                <a:srgbClr val="0000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SzTx/>
                <a:buFontTx/>
                <a:buNone/>
              </a:pPr>
              <a:endParaRPr lang="it-IT" altLang="it-IT" sz="2290"/>
            </a:p>
          </p:txBody>
        </p:sp>
        <p:sp>
          <p:nvSpPr>
            <p:cNvPr id="2" name="Google Shape;189;p4">
              <a:extLst>
                <a:ext uri="{FF2B5EF4-FFF2-40B4-BE49-F238E27FC236}">
                  <a16:creationId xmlns:a16="http://schemas.microsoft.com/office/drawing/2014/main" id="{36E52F21-2DAD-1A25-4E49-05501EBF69DD}"/>
                </a:ext>
              </a:extLst>
            </p:cNvPr>
            <p:cNvSpPr/>
            <p:nvPr/>
          </p:nvSpPr>
          <p:spPr>
            <a:xfrm>
              <a:off x="9034278" y="5513056"/>
              <a:ext cx="1938657" cy="557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175" tIns="25736" rIns="18175" bIns="25736" anchor="t" anchorCtr="0">
              <a:noAutofit/>
            </a:bodyPr>
            <a:lstStyle/>
            <a:p>
              <a:pPr>
                <a:lnSpc>
                  <a:spcPct val="120000"/>
                </a:lnSpc>
                <a:buClr>
                  <a:srgbClr val="FF00FF"/>
                </a:buClr>
                <a:buSzPts val="3000"/>
              </a:pPr>
              <a:r>
                <a:rPr lang="en-GB" sz="2862" b="1" dirty="0">
                  <a:solidFill>
                    <a:srgbClr val="FF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(per  v </a:t>
              </a:r>
              <a:r>
                <a:rPr lang="en-GB" sz="2862" b="1" dirty="0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en-GB" sz="2862" b="1" dirty="0">
                  <a:solidFill>
                    <a:srgbClr val="FF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u)</a:t>
              </a:r>
              <a:endParaRPr sz="1717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76459E-2EBA-34A7-A956-BE5FA8F322B2}"/>
              </a:ext>
            </a:extLst>
          </p:cNvPr>
          <p:cNvSpPr txBox="1"/>
          <p:nvPr/>
        </p:nvSpPr>
        <p:spPr>
          <a:xfrm>
            <a:off x="7689334" y="1892063"/>
            <a:ext cx="4226478" cy="646331"/>
          </a:xfrm>
          <a:prstGeom prst="rect">
            <a:avLst/>
          </a:prstGeom>
          <a:noFill/>
          <a:ln>
            <a:solidFill>
              <a:srgbClr val="FF003B"/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  <a:buSzPts val="2000"/>
              <a:buNone/>
            </a:pPr>
            <a:r>
              <a:rPr lang="it-IT" sz="1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Rivelazione di strutture in movimento : </a:t>
            </a:r>
          </a:p>
          <a:p>
            <a:pPr>
              <a:buClr>
                <a:srgbClr val="FF0000"/>
              </a:buClr>
              <a:buSzPts val="2000"/>
              <a:buNone/>
            </a:pPr>
            <a:r>
              <a:rPr lang="it-IT" sz="1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interfacce e/o moto del sangue (eritrociti)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6829768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A434AD-CB64-46F2-8CB6-BE4F7534B085}"/>
              </a:ext>
            </a:extLst>
          </p:cNvPr>
          <p:cNvSpPr txBox="1"/>
          <p:nvPr/>
        </p:nvSpPr>
        <p:spPr>
          <a:xfrm>
            <a:off x="3196937" y="191614"/>
            <a:ext cx="548740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Flussimetria Doppler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3B6B18-BF81-45C9-B940-4EDC31448057}"/>
              </a:ext>
            </a:extLst>
          </p:cNvPr>
          <p:cNvSpPr txBox="1"/>
          <p:nvPr/>
        </p:nvSpPr>
        <p:spPr>
          <a:xfrm>
            <a:off x="3516353" y="1031995"/>
            <a:ext cx="4935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Si </a:t>
            </a:r>
            <a:r>
              <a:rPr lang="en-GB" sz="3200" b="1" dirty="0" err="1">
                <a:solidFill>
                  <a:srgbClr val="C00000"/>
                </a:solidFill>
              </a:rPr>
              <a:t>basa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sull’effetto</a:t>
            </a:r>
            <a:r>
              <a:rPr lang="en-GB" sz="3200" b="1" dirty="0">
                <a:solidFill>
                  <a:srgbClr val="C00000"/>
                </a:solidFill>
              </a:rPr>
              <a:t> Doppler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B00F347-5BA0-4DD8-97D9-994F101AFD6B}"/>
              </a:ext>
            </a:extLst>
          </p:cNvPr>
          <p:cNvSpPr/>
          <p:nvPr/>
        </p:nvSpPr>
        <p:spPr>
          <a:xfrm>
            <a:off x="272225" y="1773870"/>
            <a:ext cx="5453221" cy="4052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/>
              <a:t>L'effetto Doppler è usato, ad esempio, in medicina per la </a:t>
            </a:r>
            <a:r>
              <a:rPr lang="it-IT" b="1" dirty="0">
                <a:solidFill>
                  <a:srgbClr val="0000FF"/>
                </a:solidFill>
              </a:rPr>
              <a:t>rilevazione della velocità del flusso sanguigno</a:t>
            </a:r>
            <a:r>
              <a:rPr lang="it-IT" dirty="0"/>
              <a:t>, tramite i </a:t>
            </a:r>
            <a:r>
              <a:rPr lang="it-IT" b="1" dirty="0">
                <a:solidFill>
                  <a:srgbClr val="0000FF"/>
                </a:solidFill>
              </a:rPr>
              <a:t>Flussimetri Eco-Doppler </a:t>
            </a:r>
            <a:r>
              <a:rPr lang="it-IT" dirty="0"/>
              <a:t>(ADV, ovvero Acoustic Doppler </a:t>
            </a:r>
            <a:r>
              <a:rPr lang="it-IT" dirty="0" err="1"/>
              <a:t>Velocimeter</a:t>
            </a:r>
            <a:r>
              <a:rPr lang="it-IT" dirty="0"/>
              <a:t>). </a:t>
            </a:r>
          </a:p>
          <a:p>
            <a:pPr>
              <a:lnSpc>
                <a:spcPct val="120000"/>
              </a:lnSpc>
            </a:pPr>
            <a:r>
              <a:rPr lang="it-IT" dirty="0"/>
              <a:t>In tali strumenti una </a:t>
            </a:r>
            <a:r>
              <a:rPr lang="it-IT" dirty="0">
                <a:solidFill>
                  <a:srgbClr val="0000FF"/>
                </a:solidFill>
              </a:rPr>
              <a:t>sorgente di onde sonore, generalmente ultrasuoni</a:t>
            </a:r>
            <a:r>
              <a:rPr lang="it-IT" dirty="0"/>
              <a:t>, viene orientata opportunamente. </a:t>
            </a:r>
            <a:r>
              <a:rPr lang="it-IT" dirty="0">
                <a:solidFill>
                  <a:srgbClr val="0000FF"/>
                </a:solidFill>
              </a:rPr>
              <a:t>Le onde acustiche emesse</a:t>
            </a:r>
            <a:r>
              <a:rPr lang="it-IT" dirty="0"/>
              <a:t>, sfruttando il fenomeno della riflessione a cui obbediscono tali onde, vengono poi </a:t>
            </a:r>
            <a:r>
              <a:rPr lang="it-IT" b="1" dirty="0">
                <a:solidFill>
                  <a:srgbClr val="0000FF"/>
                </a:solidFill>
              </a:rPr>
              <a:t>riflesse dal sangue con una nuova frequenza (che dipende dalla velocità vettoriale delle particelle sanguigne)</a:t>
            </a:r>
            <a:r>
              <a:rPr lang="it-IT" dirty="0"/>
              <a:t>, rilevata e rielaborata in modo da </a:t>
            </a:r>
            <a:r>
              <a:rPr lang="it-IT" b="1" dirty="0">
                <a:solidFill>
                  <a:srgbClr val="0000FF"/>
                </a:solidFill>
              </a:rPr>
              <a:t>ottenere tale misura di velocità</a:t>
            </a:r>
            <a:r>
              <a:rPr lang="it-IT" dirty="0"/>
              <a:t>.</a:t>
            </a:r>
            <a:endParaRPr lang="en-GB" dirty="0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C953FCB-0329-4145-89B1-2E116F83E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1286" r="4729" b="-840"/>
          <a:stretch/>
        </p:blipFill>
        <p:spPr>
          <a:xfrm>
            <a:off x="6096000" y="1976005"/>
            <a:ext cx="5922818" cy="4470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5B1DE9-40CB-54B0-C896-094FEDFA90D7}"/>
              </a:ext>
            </a:extLst>
          </p:cNvPr>
          <p:cNvSpPr txBox="1"/>
          <p:nvPr/>
        </p:nvSpPr>
        <p:spPr>
          <a:xfrm>
            <a:off x="1210792" y="6077614"/>
            <a:ext cx="34131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ym typeface="Symbol" panose="05050102010706020507" pitchFamily="18" charset="2"/>
              </a:rPr>
              <a:t>  kHz (</a:t>
            </a:r>
            <a:r>
              <a:rPr lang="en-US" b="1" dirty="0" err="1">
                <a:sym typeface="Symbol" panose="05050102010706020507" pitchFamily="18" charset="2"/>
              </a:rPr>
              <a:t>udibile</a:t>
            </a:r>
            <a:r>
              <a:rPr lang="en-US" b="1" dirty="0">
                <a:sym typeface="Symbol" panose="05050102010706020507" pitchFamily="18" charset="2"/>
              </a:rPr>
              <a:t> se </a:t>
            </a:r>
            <a:r>
              <a:rPr lang="en-US" b="1" dirty="0" err="1">
                <a:sym typeface="Symbol" panose="05050102010706020507" pitchFamily="18" charset="2"/>
              </a:rPr>
              <a:t>amplificata</a:t>
            </a:r>
            <a:r>
              <a:rPr lang="en-US" b="1" dirty="0">
                <a:sym typeface="Symbol" panose="05050102010706020507" pitchFamily="18" charset="2"/>
              </a:rPr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454136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A434AD-CB64-46F2-8CB6-BE4F7534B085}"/>
              </a:ext>
            </a:extLst>
          </p:cNvPr>
          <p:cNvSpPr txBox="1"/>
          <p:nvPr/>
        </p:nvSpPr>
        <p:spPr>
          <a:xfrm>
            <a:off x="3256119" y="93445"/>
            <a:ext cx="4839786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Ecografia Doppler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3B6B18-BF81-45C9-B940-4EDC31448057}"/>
              </a:ext>
            </a:extLst>
          </p:cNvPr>
          <p:cNvSpPr txBox="1"/>
          <p:nvPr/>
        </p:nvSpPr>
        <p:spPr>
          <a:xfrm>
            <a:off x="3516353" y="764705"/>
            <a:ext cx="4935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Si </a:t>
            </a:r>
            <a:r>
              <a:rPr lang="en-GB" sz="3200" b="1" dirty="0" err="1">
                <a:solidFill>
                  <a:srgbClr val="C00000"/>
                </a:solidFill>
              </a:rPr>
              <a:t>basa</a:t>
            </a:r>
            <a:r>
              <a:rPr lang="en-GB" sz="3200" b="1" dirty="0">
                <a:solidFill>
                  <a:srgbClr val="C00000"/>
                </a:solidFill>
              </a:rPr>
              <a:t> </a:t>
            </a:r>
            <a:r>
              <a:rPr lang="en-GB" sz="3200" b="1" dirty="0" err="1">
                <a:solidFill>
                  <a:srgbClr val="C00000"/>
                </a:solidFill>
              </a:rPr>
              <a:t>sull’effetto</a:t>
            </a:r>
            <a:r>
              <a:rPr lang="en-GB" sz="3200" b="1" dirty="0">
                <a:solidFill>
                  <a:srgbClr val="C00000"/>
                </a:solidFill>
              </a:rPr>
              <a:t> Doppler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EB00F347-5BA0-4DD8-97D9-994F101AFD6B}"/>
                  </a:ext>
                </a:extLst>
              </p:cNvPr>
              <p:cNvSpPr/>
              <p:nvPr/>
            </p:nvSpPr>
            <p:spPr>
              <a:xfrm>
                <a:off x="363681" y="1412777"/>
                <a:ext cx="11464637" cy="5046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GB" b="1" dirty="0"/>
                  <a:t>Effetto Doppler </a:t>
                </a:r>
                <a:r>
                  <a:rPr lang="en-GB" dirty="0"/>
                  <a:t>: la </a:t>
                </a:r>
                <a:r>
                  <a:rPr lang="en-GB" dirty="0" err="1"/>
                  <a:t>differenza</a:t>
                </a:r>
                <a:r>
                  <a:rPr lang="en-GB" dirty="0"/>
                  <a:t> </a:t>
                </a:r>
                <a:r>
                  <a:rPr lang="en-GB" dirty="0" err="1"/>
                  <a:t>fra</a:t>
                </a:r>
                <a:r>
                  <a:rPr lang="en-GB" dirty="0"/>
                  <a:t> </a:t>
                </a:r>
                <a:r>
                  <a:rPr lang="en-GB" dirty="0" err="1"/>
                  <a:t>f</a:t>
                </a:r>
                <a:r>
                  <a:rPr lang="en-GB" baseline="-25000" dirty="0" err="1"/>
                  <a:t>r</a:t>
                </a:r>
                <a:r>
                  <a:rPr lang="en-GB" dirty="0"/>
                  <a:t> </a:t>
                </a:r>
                <a:r>
                  <a:rPr lang="en-GB" dirty="0" err="1"/>
                  <a:t>percepita</a:t>
                </a:r>
                <a:r>
                  <a:rPr lang="en-GB" dirty="0"/>
                  <a:t> e f</a:t>
                </a:r>
                <a:r>
                  <a:rPr lang="en-GB" baseline="-25000" dirty="0"/>
                  <a:t>s</a:t>
                </a:r>
                <a:r>
                  <a:rPr lang="en-GB" dirty="0"/>
                  <a:t> </a:t>
                </a:r>
                <a:r>
                  <a:rPr lang="en-GB" dirty="0" err="1"/>
                  <a:t>della</a:t>
                </a:r>
                <a:r>
                  <a:rPr lang="en-GB" dirty="0"/>
                  <a:t> </a:t>
                </a:r>
                <a:r>
                  <a:rPr lang="en-GB" dirty="0" err="1"/>
                  <a:t>sorgente</a:t>
                </a:r>
                <a:r>
                  <a:rPr lang="en-GB" dirty="0"/>
                  <a:t> è </a:t>
                </a:r>
                <a:r>
                  <a:rPr lang="en-GB" dirty="0">
                    <a:sym typeface="Symbol" panose="05050102010706020507" pitchFamily="18" charset="2"/>
                  </a:rPr>
                  <a:t> </a:t>
                </a:r>
                <a:r>
                  <a:rPr lang="en-GB" dirty="0" err="1">
                    <a:sym typeface="Symbol" panose="05050102010706020507" pitchFamily="18" charset="2"/>
                  </a:rPr>
                  <a:t>velocità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relativa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fra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sorgente</a:t>
                </a:r>
                <a:r>
                  <a:rPr lang="en-GB" dirty="0">
                    <a:sym typeface="Symbol" panose="05050102010706020507" pitchFamily="18" charset="2"/>
                  </a:rPr>
                  <a:t> e </a:t>
                </a:r>
                <a:r>
                  <a:rPr lang="en-GB" dirty="0" err="1">
                    <a:sym typeface="Symbol" panose="05050102010706020507" pitchFamily="18" charset="2"/>
                  </a:rPr>
                  <a:t>osservatore</a:t>
                </a:r>
                <a:r>
                  <a:rPr lang="en-GB" dirty="0">
                    <a:sym typeface="Symbol" panose="05050102010706020507" pitchFamily="18" charset="2"/>
                  </a:rPr>
                  <a:t> (</a:t>
                </a:r>
                <a:r>
                  <a:rPr lang="en-GB" dirty="0" err="1">
                    <a:sym typeface="Symbol" panose="05050102010706020507" pitchFamily="18" charset="2"/>
                  </a:rPr>
                  <a:t>nella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direzione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si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propagazione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dell’onda</a:t>
                </a:r>
                <a:r>
                  <a:rPr lang="en-GB" dirty="0">
                    <a:sym typeface="Symbol" panose="05050102010706020507" pitchFamily="18" charset="2"/>
                  </a:rPr>
                  <a:t>). </a:t>
                </a:r>
              </a:p>
              <a:p>
                <a:pPr>
                  <a:lnSpc>
                    <a:spcPct val="114000"/>
                  </a:lnSpc>
                </a:pPr>
                <a:r>
                  <a:rPr lang="en-GB" dirty="0">
                    <a:sym typeface="Symbol" panose="05050102010706020507" pitchFamily="18" charset="2"/>
                  </a:rPr>
                  <a:t>f = </a:t>
                </a:r>
                <a:r>
                  <a:rPr lang="en-GB" dirty="0" err="1">
                    <a:sym typeface="Symbol" panose="05050102010706020507" pitchFamily="18" charset="2"/>
                  </a:rPr>
                  <a:t>f</a:t>
                </a:r>
                <a:r>
                  <a:rPr lang="en-GB" baseline="-25000" dirty="0" err="1">
                    <a:sym typeface="Symbol" panose="05050102010706020507" pitchFamily="18" charset="2"/>
                  </a:rPr>
                  <a:t>r</a:t>
                </a:r>
                <a:r>
                  <a:rPr lang="en-GB" dirty="0">
                    <a:sym typeface="Symbol" panose="05050102010706020507" pitchFamily="18" charset="2"/>
                  </a:rPr>
                  <a:t>-f</a:t>
                </a:r>
                <a:r>
                  <a:rPr lang="en-GB" baseline="-25000" dirty="0">
                    <a:sym typeface="Symbol" panose="05050102010706020507" pitchFamily="18" charset="2"/>
                  </a:rPr>
                  <a:t>s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viene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utilizzata</a:t>
                </a:r>
                <a:r>
                  <a:rPr lang="en-GB" dirty="0">
                    <a:sym typeface="Symbol" panose="05050102010706020507" pitchFamily="18" charset="2"/>
                  </a:rPr>
                  <a:t> per </a:t>
                </a:r>
                <a:r>
                  <a:rPr lang="en-GB" dirty="0" err="1">
                    <a:sym typeface="Symbol" panose="05050102010706020507" pitchFamily="18" charset="2"/>
                  </a:rPr>
                  <a:t>misurare</a:t>
                </a:r>
                <a:r>
                  <a:rPr lang="en-GB" dirty="0">
                    <a:sym typeface="Symbol" panose="05050102010706020507" pitchFamily="18" charset="2"/>
                  </a:rPr>
                  <a:t> la </a:t>
                </a:r>
                <a:r>
                  <a:rPr lang="en-GB" dirty="0" err="1">
                    <a:sym typeface="Symbol" panose="05050102010706020507" pitchFamily="18" charset="2"/>
                  </a:rPr>
                  <a:t>Velocità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degli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eritrociti</a:t>
                </a:r>
                <a:r>
                  <a:rPr lang="en-GB" dirty="0">
                    <a:sym typeface="Symbol" panose="05050102010706020507" pitchFamily="18" charset="2"/>
                  </a:rPr>
                  <a:t> e </a:t>
                </a:r>
                <a:r>
                  <a:rPr lang="en-GB" dirty="0" err="1">
                    <a:sym typeface="Symbol" panose="05050102010706020507" pitchFamily="18" charset="2"/>
                  </a:rPr>
                  <a:t>altre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strutture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mobili</a:t>
                </a:r>
                <a:r>
                  <a:rPr lang="en-GB" dirty="0">
                    <a:sym typeface="Symbol" panose="05050102010706020507" pitchFamily="18" charset="2"/>
                  </a:rPr>
                  <a:t>. 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Se la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sorgente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è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fissa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e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si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rileva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l’onda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riflessa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o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diffusa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dagli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oggetti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in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movimento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, f  </a:t>
                </a:r>
                <a:r>
                  <a:rPr lang="en-GB" b="1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risulta</a:t>
                </a:r>
                <a:r>
                  <a:rPr lang="en-GB" b="1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doppia</a:t>
                </a:r>
                <a:r>
                  <a:rPr lang="en-GB" dirty="0">
                    <a:sym typeface="Symbol" panose="05050102010706020507" pitchFamily="18" charset="2"/>
                  </a:rPr>
                  <a:t>. </a:t>
                </a:r>
                <a:r>
                  <a:rPr lang="en-GB" dirty="0" err="1">
                    <a:sym typeface="Symbol" panose="05050102010706020507" pitchFamily="18" charset="2"/>
                  </a:rPr>
                  <a:t>Infatti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l’oggetto</a:t>
                </a:r>
                <a:r>
                  <a:rPr lang="en-GB" dirty="0">
                    <a:sym typeface="Symbol" panose="05050102010706020507" pitchFamily="18" charset="2"/>
                  </a:rPr>
                  <a:t> in moto </a:t>
                </a:r>
                <a:r>
                  <a:rPr lang="en-GB" dirty="0" err="1">
                    <a:sym typeface="Symbol" panose="05050102010706020507" pitchFamily="18" charset="2"/>
                  </a:rPr>
                  <a:t>rileva</a:t>
                </a:r>
                <a:r>
                  <a:rPr lang="en-GB" dirty="0">
                    <a:sym typeface="Symbol" panose="05050102010706020507" pitchFamily="18" charset="2"/>
                  </a:rPr>
                  <a:t> una f </a:t>
                </a:r>
                <a:r>
                  <a:rPr lang="en-GB" dirty="0" err="1">
                    <a:sym typeface="Symbol" panose="05050102010706020507" pitchFamily="18" charset="2"/>
                  </a:rPr>
                  <a:t>alterata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dalla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sua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velocità</a:t>
                </a:r>
                <a:r>
                  <a:rPr lang="en-GB" dirty="0">
                    <a:sym typeface="Symbol" panose="05050102010706020507" pitchFamily="18" charset="2"/>
                  </a:rPr>
                  <a:t> e </a:t>
                </a:r>
                <a:r>
                  <a:rPr lang="en-GB" dirty="0" err="1">
                    <a:sym typeface="Symbol" panose="05050102010706020507" pitchFamily="18" charset="2"/>
                  </a:rPr>
                  <a:t>il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ricevitore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rileva</a:t>
                </a:r>
                <a:r>
                  <a:rPr lang="en-GB" dirty="0">
                    <a:sym typeface="Symbol" panose="05050102010706020507" pitchFamily="18" charset="2"/>
                  </a:rPr>
                  <a:t> una f </a:t>
                </a:r>
                <a:r>
                  <a:rPr lang="en-GB" dirty="0" err="1">
                    <a:sym typeface="Symbol" panose="05050102010706020507" pitchFamily="18" charset="2"/>
                  </a:rPr>
                  <a:t>ulteriorement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alterata</a:t>
                </a:r>
                <a:r>
                  <a:rPr lang="en-GB" dirty="0">
                    <a:sym typeface="Symbol" panose="05050102010706020507" pitchFamily="18" charset="2"/>
                  </a:rPr>
                  <a:t> (</a:t>
                </a:r>
                <a:r>
                  <a:rPr lang="en-GB" dirty="0" err="1">
                    <a:sym typeface="Symbol" panose="05050102010706020507" pitchFamily="18" charset="2"/>
                  </a:rPr>
                  <a:t>l’onda</a:t>
                </a:r>
                <a:r>
                  <a:rPr lang="en-GB" dirty="0">
                    <a:sym typeface="Symbol" panose="05050102010706020507" pitchFamily="18" charset="2"/>
                  </a:rPr>
                  <a:t> è generate da un </a:t>
                </a:r>
                <a:r>
                  <a:rPr lang="en-GB" dirty="0" err="1">
                    <a:sym typeface="Symbol" panose="05050102010706020507" pitchFamily="18" charset="2"/>
                  </a:rPr>
                  <a:t>oggetto</a:t>
                </a:r>
                <a:r>
                  <a:rPr lang="en-GB" dirty="0">
                    <a:sym typeface="Symbol" panose="05050102010706020507" pitchFamily="18" charset="2"/>
                  </a:rPr>
                  <a:t> in moto). Per </a:t>
                </a:r>
                <a:r>
                  <a:rPr lang="en-GB" dirty="0" err="1">
                    <a:sym typeface="Symbol" panose="05050102010706020507" pitchFamily="18" charset="2"/>
                  </a:rPr>
                  <a:t>risalire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dalla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velocità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nella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direzione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dell’onda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alla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velocità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reale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dell’oggetto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si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deve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tenere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conto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dell’angolo</a:t>
                </a:r>
                <a:r>
                  <a:rPr lang="en-GB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 </a:t>
                </a:r>
                <a:r>
                  <a:rPr lang="en-GB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fra</a:t>
                </a:r>
                <a:r>
                  <a:rPr lang="en-GB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direzione</a:t>
                </a:r>
                <a:r>
                  <a:rPr lang="en-GB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dell’onda</a:t>
                </a:r>
                <a:r>
                  <a:rPr lang="en-GB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e </a:t>
                </a:r>
                <a:r>
                  <a:rPr lang="en-GB" dirty="0" err="1">
                    <a:solidFill>
                      <a:srgbClr val="0000FF"/>
                    </a:solidFill>
                    <a:sym typeface="Symbol" panose="05050102010706020507" pitchFamily="18" charset="2"/>
                  </a:rPr>
                  <a:t>direzione</a:t>
                </a:r>
                <a:r>
                  <a:rPr lang="en-GB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del moto.</a:t>
                </a:r>
              </a:p>
              <a:p>
                <a:pPr>
                  <a:lnSpc>
                    <a:spcPct val="114000"/>
                  </a:lnSpc>
                </a:pPr>
                <a:r>
                  <a:rPr lang="en-GB" dirty="0">
                    <a:sym typeface="Symbol" panose="05050102010706020507" pitchFamily="18" charset="2"/>
                  </a:rPr>
                  <a:t> </a:t>
                </a:r>
              </a:p>
              <a:p>
                <a:pPr algn="ctr">
                  <a:lnSpc>
                    <a:spcPct val="114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a:rPr lang="en-GB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GB" dirty="0">
                    <a:sym typeface="Symbol" panose="05050102010706020507" pitchFamily="18" charset="2"/>
                  </a:rPr>
                  <a:t></a:t>
                </a:r>
              </a:p>
              <a:p>
                <a:pPr>
                  <a:lnSpc>
                    <a:spcPct val="114000"/>
                  </a:lnSpc>
                </a:pPr>
                <a:endParaRPr lang="en-GB" dirty="0">
                  <a:sym typeface="Symbol" panose="05050102010706020507" pitchFamily="18" charset="2"/>
                </a:endParaRPr>
              </a:p>
              <a:p>
                <a:pPr>
                  <a:lnSpc>
                    <a:spcPct val="114000"/>
                  </a:lnSpc>
                </a:pPr>
                <a:endParaRPr lang="en-GB" dirty="0">
                  <a:sym typeface="Symbol" panose="05050102010706020507" pitchFamily="18" charset="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GB" dirty="0">
                    <a:sym typeface="Symbol" panose="05050102010706020507" pitchFamily="18" charset="2"/>
                  </a:rPr>
                  <a:t>v</a:t>
                </a:r>
                <a:r>
                  <a:rPr lang="en-GB" baseline="-25000" dirty="0">
                    <a:sym typeface="Symbol" panose="05050102010706020507" pitchFamily="18" charset="2"/>
                  </a:rPr>
                  <a:t>0</a:t>
                </a:r>
                <a:r>
                  <a:rPr lang="en-GB" dirty="0">
                    <a:sym typeface="Symbol" panose="05050102010706020507" pitchFamily="18" charset="2"/>
                  </a:rPr>
                  <a:t> = </a:t>
                </a:r>
                <a:r>
                  <a:rPr lang="en-GB" dirty="0" err="1">
                    <a:sym typeface="Symbol" panose="05050102010706020507" pitchFamily="18" charset="2"/>
                  </a:rPr>
                  <a:t>velocità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dell’onda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nel</a:t>
                </a:r>
                <a:r>
                  <a:rPr lang="en-GB" dirty="0">
                    <a:sym typeface="Symbol" panose="05050102010706020507" pitchFamily="18" charset="2"/>
                  </a:rPr>
                  <a:t> mezzo, v = </a:t>
                </a:r>
                <a:r>
                  <a:rPr lang="en-GB" dirty="0" err="1">
                    <a:sym typeface="Symbol" panose="05050102010706020507" pitchFamily="18" charset="2"/>
                  </a:rPr>
                  <a:t>velocità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degli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ultrasuoni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nel</a:t>
                </a:r>
                <a:r>
                  <a:rPr lang="en-GB" dirty="0">
                    <a:sym typeface="Symbol" panose="05050102010706020507" pitchFamily="18" charset="2"/>
                  </a:rPr>
                  <a:t> mezzo</a:t>
                </a:r>
              </a:p>
              <a:p>
                <a:pPr>
                  <a:lnSpc>
                    <a:spcPct val="114000"/>
                  </a:lnSpc>
                </a:pPr>
                <a:r>
                  <a:rPr lang="en-GB" dirty="0">
                    <a:sym typeface="Symbol" panose="05050102010706020507" pitchFamily="18" charset="2"/>
                  </a:rPr>
                  <a:t>In </a:t>
                </a:r>
                <a:r>
                  <a:rPr lang="en-GB" dirty="0" err="1">
                    <a:sym typeface="Symbol" panose="05050102010706020507" pitchFamily="18" charset="2"/>
                  </a:rPr>
                  <a:t>diagnostica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l’effetto</a:t>
                </a:r>
                <a:r>
                  <a:rPr lang="en-GB" dirty="0">
                    <a:sym typeface="Symbol" panose="05050102010706020507" pitchFamily="18" charset="2"/>
                  </a:rPr>
                  <a:t> Doppler </a:t>
                </a:r>
                <a:r>
                  <a:rPr lang="en-GB" dirty="0" err="1">
                    <a:sym typeface="Symbol" panose="05050102010706020507" pitchFamily="18" charset="2"/>
                  </a:rPr>
                  <a:t>viene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utilizzato</a:t>
                </a:r>
                <a:r>
                  <a:rPr lang="en-GB" dirty="0">
                    <a:sym typeface="Symbol" panose="05050102010706020507" pitchFamily="18" charset="2"/>
                  </a:rPr>
                  <a:t> per </a:t>
                </a:r>
                <a:r>
                  <a:rPr lang="en-GB" dirty="0" err="1">
                    <a:sym typeface="Symbol" panose="05050102010706020507" pitchFamily="18" charset="2"/>
                  </a:rPr>
                  <a:t>calcolare</a:t>
                </a:r>
                <a:r>
                  <a:rPr lang="en-GB" dirty="0">
                    <a:sym typeface="Symbol" panose="05050102010706020507" pitchFamily="18" charset="2"/>
                  </a:rPr>
                  <a:t> la </a:t>
                </a:r>
                <a:r>
                  <a:rPr lang="en-GB" dirty="0" err="1">
                    <a:sym typeface="Symbol" panose="05050102010706020507" pitchFamily="18" charset="2"/>
                  </a:rPr>
                  <a:t>velocità</a:t>
                </a:r>
                <a:r>
                  <a:rPr lang="en-GB" dirty="0">
                    <a:sym typeface="Symbol" panose="05050102010706020507" pitchFamily="18" charset="2"/>
                  </a:rPr>
                  <a:t> del </a:t>
                </a:r>
                <a:r>
                  <a:rPr lang="en-GB" dirty="0" err="1">
                    <a:sym typeface="Symbol" panose="05050102010706020507" pitchFamily="18" charset="2"/>
                  </a:rPr>
                  <a:t>sangue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nei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vasi</a:t>
                </a:r>
                <a:r>
                  <a:rPr lang="en-GB" dirty="0">
                    <a:sym typeface="Symbol" panose="05050102010706020507" pitchFamily="18" charset="2"/>
                  </a:rPr>
                  <a:t>; se il </a:t>
                </a:r>
                <a:r>
                  <a:rPr lang="en-GB" dirty="0" err="1">
                    <a:sym typeface="Symbol" panose="05050102010706020507" pitchFamily="18" charset="2"/>
                  </a:rPr>
                  <a:t>segnale</a:t>
                </a:r>
                <a:r>
                  <a:rPr lang="en-GB" dirty="0">
                    <a:sym typeface="Symbol" panose="05050102010706020507" pitchFamily="18" charset="2"/>
                  </a:rPr>
                  <a:t> Doppler </a:t>
                </a:r>
                <a:r>
                  <a:rPr lang="en-GB" dirty="0" err="1">
                    <a:sym typeface="Symbol" panose="05050102010706020507" pitchFamily="18" charset="2"/>
                  </a:rPr>
                  <a:t>viene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convertito</a:t>
                </a:r>
                <a:r>
                  <a:rPr lang="en-GB" dirty="0">
                    <a:sym typeface="Symbol" panose="05050102010706020507" pitchFamily="18" charset="2"/>
                  </a:rPr>
                  <a:t> in un </a:t>
                </a:r>
                <a:r>
                  <a:rPr lang="en-GB" dirty="0" err="1">
                    <a:sym typeface="Symbol" panose="05050102010706020507" pitchFamily="18" charset="2"/>
                  </a:rPr>
                  <a:t>segnale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elettrico</a:t>
                </a:r>
                <a:r>
                  <a:rPr lang="en-GB" dirty="0">
                    <a:sym typeface="Symbol" panose="05050102010706020507" pitchFamily="18" charset="2"/>
                  </a:rPr>
                  <a:t> ed </a:t>
                </a:r>
                <a:r>
                  <a:rPr lang="en-GB" dirty="0" err="1">
                    <a:sym typeface="Symbol" panose="05050102010706020507" pitchFamily="18" charset="2"/>
                  </a:rPr>
                  <a:t>applicato</a:t>
                </a:r>
                <a:r>
                  <a:rPr lang="en-GB" dirty="0">
                    <a:sym typeface="Symbol" panose="05050102010706020507" pitchFamily="18" charset="2"/>
                  </a:rPr>
                  <a:t> ad un </a:t>
                </a:r>
                <a:r>
                  <a:rPr lang="en-GB" dirty="0" err="1">
                    <a:sym typeface="Symbol" panose="05050102010706020507" pitchFamily="18" charset="2"/>
                  </a:rPr>
                  <a:t>altoparlante</a:t>
                </a:r>
                <a:r>
                  <a:rPr lang="en-GB" dirty="0">
                    <a:sym typeface="Symbol" panose="05050102010706020507" pitchFamily="18" charset="2"/>
                  </a:rPr>
                  <a:t>, </a:t>
                </a:r>
                <a:r>
                  <a:rPr lang="en-GB" dirty="0" err="1">
                    <a:sym typeface="Symbol" panose="05050102010706020507" pitchFamily="18" charset="2"/>
                  </a:rPr>
                  <a:t>si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udirà</a:t>
                </a:r>
                <a:r>
                  <a:rPr lang="en-GB" dirty="0">
                    <a:sym typeface="Symbol" panose="05050102010706020507" pitchFamily="18" charset="2"/>
                  </a:rPr>
                  <a:t> un </a:t>
                </a:r>
                <a:r>
                  <a:rPr lang="en-GB" dirty="0" err="1">
                    <a:sym typeface="Symbol" panose="05050102010706020507" pitchFamily="18" charset="2"/>
                  </a:rPr>
                  <a:t>suon</a:t>
                </a:r>
                <a:r>
                  <a:rPr lang="en-GB" dirty="0">
                    <a:sym typeface="Symbol" panose="05050102010706020507" pitchFamily="18" charset="2"/>
                  </a:rPr>
                  <a:t> la cui </a:t>
                </a:r>
                <a:r>
                  <a:rPr lang="en-GB" dirty="0" err="1">
                    <a:sym typeface="Symbol" panose="05050102010706020507" pitchFamily="18" charset="2"/>
                  </a:rPr>
                  <a:t>frequenza</a:t>
                </a:r>
                <a:r>
                  <a:rPr lang="en-GB" dirty="0">
                    <a:sym typeface="Symbol" panose="05050102010706020507" pitchFamily="18" charset="2"/>
                  </a:rPr>
                  <a:t> è </a:t>
                </a:r>
                <a:r>
                  <a:rPr lang="en-GB" dirty="0" err="1">
                    <a:sym typeface="Symbol" panose="05050102010706020507" pitchFamily="18" charset="2"/>
                  </a:rPr>
                  <a:t>direttamente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proporzionale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alla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velocità</a:t>
                </a:r>
                <a:r>
                  <a:rPr lang="en-GB" dirty="0">
                    <a:sym typeface="Symbol" panose="05050102010706020507" pitchFamily="18" charset="2"/>
                  </a:rPr>
                  <a:t> del </a:t>
                </a:r>
                <a:r>
                  <a:rPr lang="en-GB" dirty="0" err="1">
                    <a:sym typeface="Symbol" panose="05050102010706020507" pitchFamily="18" charset="2"/>
                  </a:rPr>
                  <a:t>sangue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nel</a:t>
                </a:r>
                <a:r>
                  <a:rPr lang="en-GB" dirty="0">
                    <a:sym typeface="Symbol" panose="05050102010706020507" pitchFamily="18" charset="2"/>
                  </a:rPr>
                  <a:t> </a:t>
                </a:r>
                <a:r>
                  <a:rPr lang="en-GB" dirty="0" err="1">
                    <a:sym typeface="Symbol" panose="05050102010706020507" pitchFamily="18" charset="2"/>
                  </a:rPr>
                  <a:t>vaso</a:t>
                </a:r>
                <a:r>
                  <a:rPr lang="en-GB" dirty="0">
                    <a:sym typeface="Symbol" panose="05050102010706020507" pitchFamily="18" charset="2"/>
                  </a:rPr>
                  <a:t> (</a:t>
                </a:r>
                <a:r>
                  <a:rPr lang="en-GB" dirty="0" err="1">
                    <a:sym typeface="Symbol" panose="05050102010706020507" pitchFamily="18" charset="2"/>
                  </a:rPr>
                  <a:t>suono</a:t>
                </a:r>
                <a:r>
                  <a:rPr lang="en-GB" dirty="0">
                    <a:sym typeface="Symbol" panose="05050102010706020507" pitchFamily="18" charset="2"/>
                  </a:rPr>
                  <a:t> pulsatile).</a:t>
                </a:r>
                <a:endParaRPr lang="en-GB" dirty="0"/>
              </a:p>
            </p:txBody>
          </p:sp>
        </mc:Choice>
        <mc:Fallback xmlns="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EB00F347-5BA0-4DD8-97D9-994F101AFD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81" y="1412777"/>
                <a:ext cx="11464637" cy="5046959"/>
              </a:xfrm>
              <a:prstGeom prst="rect">
                <a:avLst/>
              </a:prstGeom>
              <a:blipFill>
                <a:blip r:embed="rId2"/>
                <a:stretch>
                  <a:fillRect l="-479" t="-604" b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45D5C1F2-1582-47C8-82D4-C0AB6D3A14B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9" t="15741" r="11940" b="71389"/>
          <a:stretch/>
        </p:blipFill>
        <p:spPr bwMode="auto">
          <a:xfrm>
            <a:off x="7682348" y="3596022"/>
            <a:ext cx="4052451" cy="1502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C637FECA-F4C0-484F-8C8A-66F35260683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39186" r="55710" b="45449"/>
          <a:stretch/>
        </p:blipFill>
        <p:spPr bwMode="auto">
          <a:xfrm>
            <a:off x="584109" y="3665295"/>
            <a:ext cx="3974036" cy="1433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4536053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/>
          <p:nvPr/>
        </p:nvSpPr>
        <p:spPr>
          <a:xfrm>
            <a:off x="1693128" y="231731"/>
            <a:ext cx="8796657" cy="6482385"/>
          </a:xfrm>
          <a:prstGeom prst="rect">
            <a:avLst/>
          </a:prstGeom>
          <a:solidFill>
            <a:srgbClr val="FFFFFF"/>
          </a:solidFill>
          <a:ln w="50800" cap="flat" cmpd="sng">
            <a:solidFill>
              <a:srgbClr val="FF003B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61645" dir="2700000" algn="ctr" rotWithShape="0">
              <a:srgbClr val="55CDFF"/>
            </a:outerShdw>
          </a:effectLst>
        </p:spPr>
        <p:txBody>
          <a:bodyPr spcFirstLastPara="1" wrap="square" lIns="87225" tIns="43601" rIns="87225" bIns="43601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29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3704485" y="213722"/>
            <a:ext cx="5450958" cy="448314"/>
          </a:xfrm>
          <a:prstGeom prst="roundRect">
            <a:avLst>
              <a:gd name="adj" fmla="val 24384"/>
            </a:avLst>
          </a:prstGeom>
          <a:solidFill>
            <a:srgbClr val="FFFF00"/>
          </a:solidFill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dist="161645" dir="2700000" algn="ctr" rotWithShape="0">
              <a:srgbClr val="55CDFF"/>
            </a:outerShdw>
          </a:effectLst>
        </p:spPr>
        <p:txBody>
          <a:bodyPr spcFirstLastPara="1" wrap="square" lIns="87225" tIns="43601" rIns="87225" bIns="43601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29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3891534" y="150536"/>
            <a:ext cx="5076859" cy="58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75" tIns="25736" rIns="18175" bIns="25736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SzPts val="3000"/>
            </a:pPr>
            <a:r>
              <a:rPr lang="en-GB" sz="2862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ECOGRAFIA  </a:t>
            </a:r>
            <a:r>
              <a:rPr lang="en-GB" sz="2862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</a:t>
            </a:r>
            <a:r>
              <a:rPr lang="en-GB" sz="2862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-DOPPLER </a:t>
            </a:r>
            <a:endParaRPr sz="1717" dirty="0"/>
          </a:p>
          <a:p>
            <a:pPr>
              <a:lnSpc>
                <a:spcPct val="120000"/>
              </a:lnSpc>
              <a:buClr>
                <a:schemeClr val="dk1"/>
              </a:buClr>
              <a:buSzPts val="3000"/>
            </a:pPr>
            <a:endParaRPr sz="2862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25" tIns="43601" rIns="87225" bIns="43601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29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25" tIns="43601" rIns="87225" bIns="43601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29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9385659" y="5658456"/>
            <a:ext cx="1078378" cy="107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25" tIns="43601" rIns="87225" bIns="43601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29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10294404" y="6542968"/>
            <a:ext cx="169633" cy="157516"/>
          </a:xfrm>
          <a:prstGeom prst="ellipse">
            <a:avLst/>
          </a:prstGeom>
          <a:solidFill>
            <a:srgbClr val="AAAAAA"/>
          </a:solidFill>
          <a:ln w="50800" cap="flat" cmpd="sng">
            <a:solidFill>
              <a:srgbClr val="717171"/>
            </a:solidFill>
            <a:prstDash val="solid"/>
            <a:round/>
            <a:headEnd type="none" w="sm" len="sm"/>
            <a:tailEnd type="none" w="sm" len="sm"/>
          </a:ln>
          <a:effectLst>
            <a:outerShdw dist="161645" dir="2700000" algn="ctr" rotWithShape="0">
              <a:srgbClr val="000000"/>
            </a:outerShdw>
          </a:effectLst>
        </p:spPr>
        <p:txBody>
          <a:bodyPr spcFirstLastPara="1" wrap="square" lIns="87225" tIns="43601" rIns="87225" bIns="43601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29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p2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6" t="46775" r="53978" b="3373"/>
          <a:stretch/>
        </p:blipFill>
        <p:spPr>
          <a:xfrm>
            <a:off x="1908500" y="3118166"/>
            <a:ext cx="4187500" cy="340234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 txBox="1"/>
          <p:nvPr/>
        </p:nvSpPr>
        <p:spPr>
          <a:xfrm>
            <a:off x="1812779" y="877395"/>
            <a:ext cx="8474558" cy="1893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25" tIns="43601" rIns="87225" bIns="43601" anchor="t" anchorCtr="0">
            <a:spAutoFit/>
          </a:bodyPr>
          <a:lstStyle/>
          <a:p>
            <a:r>
              <a:rPr lang="en-GB" sz="14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 vuole ottenere una </a:t>
            </a:r>
            <a:r>
              <a:rPr lang="en-GB" sz="1431">
                <a:solidFill>
                  <a:srgbClr val="66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misura di velocità locale </a:t>
            </a:r>
            <a:r>
              <a:rPr lang="en-GB" sz="14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si memorizza il </a:t>
            </a:r>
            <a:r>
              <a:rPr lang="en-GB" sz="1431">
                <a:solidFill>
                  <a:srgbClr val="66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segnale di eco e si calcolano le velocità (</a:t>
            </a:r>
            <a:r>
              <a:rPr lang="en-GB" sz="1527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Δf = f</a:t>
            </a:r>
            <a:r>
              <a:rPr lang="en-GB" sz="1527" baseline="-25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en-GB" sz="1527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f</a:t>
            </a:r>
            <a:r>
              <a:rPr lang="en-GB" sz="1527" baseline="-25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rilevata</a:t>
            </a:r>
            <a:r>
              <a:rPr lang="en-GB" sz="1527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∝ v</a:t>
            </a:r>
            <a:r>
              <a:rPr lang="en-GB" sz="1527" baseline="-25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nel vaso</a:t>
            </a:r>
            <a:r>
              <a:rPr lang="en-GB" sz="1431">
                <a:solidFill>
                  <a:srgbClr val="66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GB" sz="14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Con i computer di oggi l’analisi del segnale è in tempo reale ; dal trasduttore </a:t>
            </a:r>
            <a:r>
              <a:rPr lang="en-GB" sz="1431">
                <a:solidFill>
                  <a:srgbClr val="66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 ottiene quindi la velocità istantanea punto per punto </a:t>
            </a:r>
            <a:r>
              <a:rPr lang="en-GB" sz="14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(all’interno del campo di osservazione rappresentato con l’ecografia).</a:t>
            </a:r>
            <a:endParaRPr sz="1717"/>
          </a:p>
          <a:p>
            <a:r>
              <a:rPr lang="en-GB" sz="1431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 velocità calcolate sono nella direzione dell’asse del trasduttore </a:t>
            </a:r>
            <a:r>
              <a:rPr lang="en-GB" sz="14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GB" sz="1431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LIMITE !!</a:t>
            </a:r>
            <a:r>
              <a:rPr lang="en-GB" sz="14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   Per rappresentare la </a:t>
            </a:r>
            <a:r>
              <a:rPr lang="en-GB" sz="1431" b="1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distribuzione delle velocità (nel settore osservato), si utlizza una codifica in colore</a:t>
            </a:r>
            <a:r>
              <a:rPr lang="en-GB" sz="14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che associa varie tonalità di </a:t>
            </a:r>
            <a:r>
              <a:rPr lang="en-GB" sz="143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rosso ai diversi valori di velocità in avvicinamento </a:t>
            </a:r>
            <a:r>
              <a:rPr lang="en-GB" sz="14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varie tonalità di </a:t>
            </a:r>
            <a:r>
              <a:rPr lang="en-GB" sz="143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blu ai diversi valori di velocità in allontanamento</a:t>
            </a:r>
            <a:r>
              <a:rPr lang="en-GB" sz="143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GB" sz="1527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2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6096000" y="2933137"/>
            <a:ext cx="4319571" cy="1732606"/>
          </a:xfrm>
          <a:prstGeom prst="rect">
            <a:avLst/>
          </a:prstGeom>
          <a:solidFill>
            <a:srgbClr val="BBFFBB"/>
          </a:solidFill>
          <a:ln>
            <a:noFill/>
          </a:ln>
        </p:spPr>
        <p:txBody>
          <a:bodyPr spcFirstLastPara="1" wrap="square" lIns="87225" tIns="43601" rIns="87225" bIns="43601" anchor="t" anchorCtr="0">
            <a:spAutoFit/>
          </a:bodyPr>
          <a:lstStyle/>
          <a:p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Doppler è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indicato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 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 studio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delle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strutture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vascolari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Infatti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grazie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colorazione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effettuata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mediante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calcolatore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può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studiare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il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movimento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la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direzione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flusso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sanguigno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La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metodica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rivoluzionato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diagnostica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malattie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vascolari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cardiache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la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possibilità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rilevare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monitorare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nel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tempo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stenosi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arteriose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venose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aneurismi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trombosi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venose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profonde e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insufficienza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venosa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cronica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336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" name="Google Shape;121;p2" descr="Immagine che contiene schermo, nero, computer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6143" y="4606305"/>
            <a:ext cx="3105770" cy="2189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"/>
          <p:cNvSpPr/>
          <p:nvPr/>
        </p:nvSpPr>
        <p:spPr>
          <a:xfrm>
            <a:off x="1693128" y="62690"/>
            <a:ext cx="8796657" cy="6651426"/>
          </a:xfrm>
          <a:prstGeom prst="rect">
            <a:avLst/>
          </a:prstGeom>
          <a:solidFill>
            <a:srgbClr val="FFFFFF"/>
          </a:solidFill>
          <a:ln w="50800" cap="flat" cmpd="sng">
            <a:solidFill>
              <a:srgbClr val="FF003B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61645" dir="2700000" algn="ctr" rotWithShape="0">
              <a:srgbClr val="55CDFF"/>
            </a:outerShdw>
          </a:effectLst>
        </p:spPr>
        <p:txBody>
          <a:bodyPr spcFirstLastPara="1" wrap="square" lIns="87225" tIns="43601" rIns="87225" bIns="43601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29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3072907" y="195973"/>
            <a:ext cx="5441872" cy="448314"/>
          </a:xfrm>
          <a:prstGeom prst="roundRect">
            <a:avLst>
              <a:gd name="adj" fmla="val 24384"/>
            </a:avLst>
          </a:prstGeom>
          <a:solidFill>
            <a:srgbClr val="FFFF00"/>
          </a:solidFill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dist="161645" dir="2700000" algn="ctr" rotWithShape="0">
              <a:srgbClr val="55CDFF"/>
            </a:outerShdw>
          </a:effectLst>
        </p:spPr>
        <p:txBody>
          <a:bodyPr spcFirstLastPara="1" wrap="square" lIns="87225" tIns="43601" rIns="87225" bIns="43601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29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3192557" y="160683"/>
            <a:ext cx="5780172" cy="58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75" tIns="25736" rIns="18175" bIns="25736" anchor="t" anchorCtr="0">
            <a:no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buSzPts val="3000"/>
            </a:pPr>
            <a:r>
              <a:rPr lang="en-GB" sz="2862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ECOGRAFIA  (</a:t>
            </a:r>
            <a:r>
              <a:rPr lang="en-GB" sz="2862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</a:t>
            </a:r>
            <a:r>
              <a:rPr lang="en-GB" sz="2862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)DOPPLER</a:t>
            </a:r>
            <a:endParaRPr sz="1717" dirty="0"/>
          </a:p>
        </p:txBody>
      </p:sp>
      <p:sp>
        <p:nvSpPr>
          <p:cNvPr id="129" name="Google Shape;129;p3"/>
          <p:cNvSpPr/>
          <p:nvPr/>
        </p:nvSpPr>
        <p:spPr>
          <a:xfrm>
            <a:off x="1812779" y="266565"/>
            <a:ext cx="1260127" cy="1187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25" tIns="43601" rIns="87225" bIns="43601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29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9155444" y="230215"/>
            <a:ext cx="1260127" cy="1187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25" tIns="43601" rIns="87225" bIns="43601" anchor="ctr" anchorCtr="0">
            <a:noAutofit/>
          </a:bodyPr>
          <a:lstStyle/>
          <a:p>
            <a:pPr>
              <a:buClr>
                <a:schemeClr val="dk1"/>
              </a:buClr>
              <a:buSzPts val="2400"/>
            </a:pPr>
            <a:endParaRPr sz="229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1841967" y="749692"/>
            <a:ext cx="4098756" cy="5741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25" tIns="43601" rIns="87225" bIns="43601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336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Immagine</a:t>
            </a:r>
            <a:r>
              <a:rPr lang="en-GB" sz="1336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ecografica</a:t>
            </a:r>
            <a:endParaRPr sz="1717" dirty="0"/>
          </a:p>
          <a:p>
            <a:pPr>
              <a:lnSpc>
                <a:spcPct val="110000"/>
              </a:lnSpc>
            </a:pP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L’immagine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ecografica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bianco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nero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sarà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quindi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sormontata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immagine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colori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esprime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distribuzione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velocità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istantanee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Le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valutazioni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sono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ripetute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scansione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dopo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scansione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nella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presentazione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dinamica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possono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osservare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sia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movimenti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delle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strutture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sia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cambiamenti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locali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di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velocità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sangue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717" dirty="0"/>
          </a:p>
          <a:p>
            <a:pPr>
              <a:lnSpc>
                <a:spcPct val="110000"/>
              </a:lnSpc>
            </a:pPr>
            <a:r>
              <a:rPr lang="en-GB" sz="133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LIMITE 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la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misura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velocità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è sempre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nella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direzione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</a:t>
            </a:r>
            <a:r>
              <a:rPr lang="en-GB" sz="1336" dirty="0" err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trasduttore</a:t>
            </a:r>
            <a:r>
              <a:rPr lang="en-GB" sz="1336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quindi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l’operatore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individuare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il piano di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scansione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ottimale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!</a:t>
            </a:r>
            <a:endParaRPr sz="1717" dirty="0"/>
          </a:p>
          <a:p>
            <a:pPr>
              <a:lnSpc>
                <a:spcPct val="110000"/>
              </a:lnSpc>
            </a:pPr>
            <a:endParaRPr sz="1336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10000"/>
              </a:lnSpc>
            </a:pPr>
            <a:r>
              <a:rPr lang="en-GB" sz="1336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Effetto</a:t>
            </a:r>
            <a:r>
              <a:rPr lang="en-GB" sz="1336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Doppler in breve</a:t>
            </a:r>
            <a:endParaRPr sz="1717" dirty="0"/>
          </a:p>
          <a:p>
            <a:pPr marL="272634" indent="-272634">
              <a:lnSpc>
                <a:spcPct val="110000"/>
              </a:lnSpc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Variazione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frequenza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osservatore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moto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relativo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rispetto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sorgente</a:t>
            </a:r>
            <a:endParaRPr sz="1717" dirty="0"/>
          </a:p>
          <a:p>
            <a:pPr marL="272634" indent="-272634">
              <a:lnSpc>
                <a:spcPct val="110000"/>
              </a:lnSpc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frequenza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percepita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+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alta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osservatore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avvicina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sorgente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più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bassa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allontana</a:t>
            </a:r>
            <a:endParaRPr sz="1717" dirty="0"/>
          </a:p>
          <a:p>
            <a:pPr marL="272634" indent="-272634">
              <a:lnSpc>
                <a:spcPct val="110000"/>
              </a:lnSpc>
              <a:buClr>
                <a:srgbClr val="C00000"/>
              </a:buClr>
              <a:buSzPts val="1400"/>
              <a:buFont typeface="Times New Roman"/>
              <a:buChar char="-"/>
            </a:pPr>
            <a:r>
              <a:rPr lang="en-GB" sz="1336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Δf</a:t>
            </a:r>
            <a:r>
              <a:rPr lang="en-GB" sz="133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∝ v</a:t>
            </a:r>
            <a:r>
              <a:rPr lang="en-GB" sz="1336" b="1" baseline="-25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</a:t>
            </a:r>
            <a:r>
              <a:rPr lang="en-GB" sz="133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en-GB" sz="1336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lang="en-GB" sz="1336" b="1" baseline="-250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GB" sz="133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717" dirty="0"/>
          </a:p>
          <a:p>
            <a:pPr marL="272634" indent="-272634">
              <a:lnSpc>
                <a:spcPct val="110000"/>
              </a:lnSpc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Oggetto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sangue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globuli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rossi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piastrine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🡪</a:t>
            </a:r>
            <a:endParaRPr sz="1336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110000"/>
              </a:lnSpc>
            </a:pP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come visto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precedentemente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Δf</a:t>
            </a:r>
            <a:r>
              <a:rPr lang="en-GB" sz="1336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è doppia</a:t>
            </a:r>
            <a:endParaRPr sz="1717" dirty="0"/>
          </a:p>
          <a:p>
            <a:pPr marL="272634" indent="-272634">
              <a:lnSpc>
                <a:spcPct val="110000"/>
              </a:lnSpc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velocità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sangue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dell’ordine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m/s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Δf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~ kHz :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segnali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audio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cioè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puo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’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ascoltare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il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segnale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Doppler</a:t>
            </a:r>
            <a:endParaRPr sz="1717" dirty="0"/>
          </a:p>
          <a:p>
            <a:pPr marL="272634" indent="-272634">
              <a:lnSpc>
                <a:spcPct val="110000"/>
              </a:lnSpc>
              <a:buClr>
                <a:srgbClr val="C00000"/>
              </a:buClr>
              <a:buSzPts val="1400"/>
              <a:buFont typeface="Times New Roman"/>
              <a:buChar char="-"/>
            </a:pP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Suono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acuto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🡪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velocità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elevate,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suono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grave 🡪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velocità</a:t>
            </a:r>
            <a:r>
              <a:rPr lang="en-GB" sz="1336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bassa</a:t>
            </a:r>
            <a:endParaRPr sz="1336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2" name="Google Shape;13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1185" y="2741998"/>
            <a:ext cx="4454385" cy="334078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 txBox="1"/>
          <p:nvPr/>
        </p:nvSpPr>
        <p:spPr>
          <a:xfrm>
            <a:off x="5961185" y="927198"/>
            <a:ext cx="4265732" cy="144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225" tIns="43601" rIns="87225" bIns="43601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336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Evoluzione</a:t>
            </a:r>
            <a:r>
              <a:rPr lang="en-GB" sz="1336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tecnologica</a:t>
            </a:r>
            <a:endParaRPr sz="1717" dirty="0"/>
          </a:p>
          <a:p>
            <a:pPr>
              <a:lnSpc>
                <a:spcPct val="110000"/>
              </a:lnSpc>
            </a:pP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Aumento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potenzialità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calcolatori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fondamentale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prelievo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segnale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regolazione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Gain, TGC, etc),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sia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per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memorizzazione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analisi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(Fast Fourier Transform). </a:t>
            </a:r>
            <a:endParaRPr sz="1717" dirty="0"/>
          </a:p>
          <a:p>
            <a:pPr>
              <a:lnSpc>
                <a:spcPct val="110000"/>
              </a:lnSpc>
            </a:pP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Contrindicazione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«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Abbellimento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delle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immagini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solo </a:t>
            </a:r>
            <a:r>
              <a:rPr lang="en-GB" sz="1336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artificiale</a:t>
            </a:r>
            <a:r>
              <a:rPr lang="en-GB" sz="1336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717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6CDFDC5-1F04-47FA-BA6D-2309A0FAD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49" y="131769"/>
            <a:ext cx="11145328" cy="6567201"/>
          </a:xfrm>
          <a:prstGeom prst="rect">
            <a:avLst/>
          </a:prstGeom>
          <a:solidFill>
            <a:srgbClr val="FFFFFF"/>
          </a:solidFill>
          <a:ln w="50800">
            <a:solidFill>
              <a:srgbClr val="FF0000"/>
            </a:solidFill>
            <a:miter lim="800000"/>
            <a:headEnd/>
            <a:tailEnd/>
          </a:ln>
          <a:effectLst>
            <a:outerShdw blurRad="63500" dist="161645" dir="2700000" algn="ctr" rotWithShape="0">
              <a:srgbClr val="AAAAAA">
                <a:alpha val="50000"/>
              </a:srgbClr>
            </a:outerShdw>
          </a:effectLst>
        </p:spPr>
        <p:txBody>
          <a:bodyPr wrap="none" lIns="87215" tIns="43608" rIns="87215" bIns="43608" anchor="ctr"/>
          <a:lstStyle/>
          <a:p>
            <a:pPr>
              <a:defRPr/>
            </a:pPr>
            <a:endParaRPr lang="en-US" sz="1717">
              <a:latin typeface="Times New Roman" charset="0"/>
              <a:ea typeface="ＭＳ Ｐゴシック" charset="0"/>
            </a:endParaRPr>
          </a:p>
        </p:txBody>
      </p:sp>
      <p:sp>
        <p:nvSpPr>
          <p:cNvPr id="9219" name="Line 3">
            <a:extLst>
              <a:ext uri="{FF2B5EF4-FFF2-40B4-BE49-F238E27FC236}">
                <a16:creationId xmlns:a16="http://schemas.microsoft.com/office/drawing/2014/main" id="{ABA40644-F742-4E33-A874-55A89AF8E8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5429" y="763346"/>
            <a:ext cx="0" cy="2423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61645" dir="2700000" algn="ctr" rotWithShape="0">
              <a:srgbClr val="0000FF">
                <a:alpha val="50000"/>
              </a:srgbClr>
            </a:outerShdw>
          </a:effectLst>
        </p:spPr>
        <p:txBody>
          <a:bodyPr lIns="87215" tIns="43608" rIns="87215" bIns="43608"/>
          <a:lstStyle/>
          <a:p>
            <a:pPr>
              <a:defRPr/>
            </a:pPr>
            <a:endParaRPr lang="en-US" sz="1717">
              <a:latin typeface="Times New Roman" charset="0"/>
              <a:ea typeface="ＭＳ Ｐゴシック" charset="0"/>
            </a:endParaRP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77735D2-F071-49A4-870A-F1083D290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438" y="720938"/>
            <a:ext cx="278682" cy="169633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blurRad="63500" dist="161645" dir="2700000" algn="ctr" rotWithShape="0">
              <a:srgbClr val="FFFFFF">
                <a:alpha val="50000"/>
              </a:srgbClr>
            </a:outerShdw>
          </a:effectLst>
        </p:spPr>
        <p:txBody>
          <a:bodyPr wrap="none" lIns="87215" tIns="43608" rIns="87215" bIns="43608" anchor="ctr"/>
          <a:lstStyle/>
          <a:p>
            <a:pPr>
              <a:defRPr/>
            </a:pPr>
            <a:endParaRPr lang="en-US" sz="1717">
              <a:latin typeface="Times New Roman" charset="0"/>
              <a:ea typeface="ＭＳ Ｐゴシック" charset="0"/>
            </a:endParaRP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7348B1BA-7CB0-4113-BB06-77EFDD7B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313" y="266566"/>
            <a:ext cx="993562" cy="100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269B04A0-49ED-433B-8DAE-F99DC9B05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6242" y="205983"/>
            <a:ext cx="993562" cy="100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7352" name="Rectangle 8">
            <a:extLst>
              <a:ext uri="{FF2B5EF4-FFF2-40B4-BE49-F238E27FC236}">
                <a16:creationId xmlns:a16="http://schemas.microsoft.com/office/drawing/2014/main" id="{BA069292-063D-4E5E-B461-247037CB9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062" y="36350"/>
            <a:ext cx="2035590" cy="2907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1336"/>
              </a:lnSpc>
            </a:pPr>
            <a:r>
              <a:rPr lang="it-IT" altLang="it-IT" sz="1050" b="1">
                <a:solidFill>
                  <a:srgbClr val="000000"/>
                </a:solidFill>
              </a:rPr>
              <a:t>FENOMENI  ONDULATORI</a:t>
            </a:r>
          </a:p>
        </p:txBody>
      </p:sp>
      <p:sp>
        <p:nvSpPr>
          <p:cNvPr id="57355" name="AutoShape 13">
            <a:extLst>
              <a:ext uri="{FF2B5EF4-FFF2-40B4-BE49-F238E27FC236}">
                <a16:creationId xmlns:a16="http://schemas.microsoft.com/office/drawing/2014/main" id="{1CB11B5C-6966-46BB-AEC5-97AEFA392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090" y="349589"/>
            <a:ext cx="6383937" cy="496781"/>
          </a:xfrm>
          <a:prstGeom prst="roundRect">
            <a:avLst>
              <a:gd name="adj" fmla="val 24435"/>
            </a:avLst>
          </a:prstGeom>
          <a:solidFill>
            <a:srgbClr val="FFFF00"/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7356" name="Rectangle 14">
            <a:extLst>
              <a:ext uri="{FF2B5EF4-FFF2-40B4-BE49-F238E27FC236}">
                <a16:creationId xmlns:a16="http://schemas.microsoft.com/office/drawing/2014/main" id="{DF7C9EF4-DDFE-4294-A0A5-EFC1DC407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804" y="339265"/>
            <a:ext cx="5391890" cy="58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 dirty="0">
                <a:solidFill>
                  <a:srgbClr val="000000"/>
                </a:solidFill>
                <a:latin typeface="Comic Sans MS" panose="030F0702030302020204" pitchFamily="66" charset="0"/>
              </a:rPr>
              <a:t>Onde trasversali e longitudinali</a:t>
            </a:r>
          </a:p>
        </p:txBody>
      </p:sp>
      <p:sp>
        <p:nvSpPr>
          <p:cNvPr id="57359" name="Rectangle 17">
            <a:extLst>
              <a:ext uri="{FF2B5EF4-FFF2-40B4-BE49-F238E27FC236}">
                <a16:creationId xmlns:a16="http://schemas.microsoft.com/office/drawing/2014/main" id="{B9916F9E-0887-48E8-A973-EA272909F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345" y="1357060"/>
            <a:ext cx="327148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000000"/>
                </a:solidFill>
              </a:rPr>
              <a:t>onde  trasversali: </a:t>
            </a:r>
          </a:p>
          <a:p>
            <a:pPr>
              <a:lnSpc>
                <a:spcPts val="3435"/>
              </a:lnSpc>
            </a:pPr>
            <a:r>
              <a:rPr lang="it-IT" altLang="it-IT" sz="2290" b="1">
                <a:solidFill>
                  <a:srgbClr val="000000"/>
                </a:solidFill>
              </a:rPr>
              <a:t>la vibrazione è perpendicolare alla propagazione</a:t>
            </a:r>
            <a:r>
              <a:rPr lang="it-IT" altLang="it-IT" sz="2862" b="1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57360" name="Group 24">
            <a:extLst>
              <a:ext uri="{FF2B5EF4-FFF2-40B4-BE49-F238E27FC236}">
                <a16:creationId xmlns:a16="http://schemas.microsoft.com/office/drawing/2014/main" id="{3DF0D689-E6A9-4416-A23D-DF499ACE34CE}"/>
              </a:ext>
            </a:extLst>
          </p:cNvPr>
          <p:cNvGrpSpPr>
            <a:grpSpLocks/>
          </p:cNvGrpSpPr>
          <p:nvPr/>
        </p:nvGrpSpPr>
        <p:grpSpPr bwMode="auto">
          <a:xfrm>
            <a:off x="1837012" y="1514576"/>
            <a:ext cx="212041" cy="199924"/>
            <a:chOff x="192" y="1000"/>
            <a:chExt cx="140" cy="132"/>
          </a:xfrm>
        </p:grpSpPr>
        <p:sp>
          <p:nvSpPr>
            <p:cNvPr id="57412" name="Rectangle 19">
              <a:extLst>
                <a:ext uri="{FF2B5EF4-FFF2-40B4-BE49-F238E27FC236}">
                  <a16:creationId xmlns:a16="http://schemas.microsoft.com/office/drawing/2014/main" id="{AE1FF4AD-E63C-43A6-81B4-C13CE61A8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" y="1004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it-IT" sz="2290"/>
            </a:p>
          </p:txBody>
        </p:sp>
        <p:sp>
          <p:nvSpPr>
            <p:cNvPr id="9236" name="Rectangle 20">
              <a:extLst>
                <a:ext uri="{FF2B5EF4-FFF2-40B4-BE49-F238E27FC236}">
                  <a16:creationId xmlns:a16="http://schemas.microsoft.com/office/drawing/2014/main" id="{C7E6D5B4-871C-4EF7-811D-40562E518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" y="1028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161645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717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14" name="Rectangle 21">
              <a:extLst>
                <a:ext uri="{FF2B5EF4-FFF2-40B4-BE49-F238E27FC236}">
                  <a16:creationId xmlns:a16="http://schemas.microsoft.com/office/drawing/2014/main" id="{EB7B768B-A8E9-4195-B43E-8485F0BEB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" y="1028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it-IT" sz="2290"/>
            </a:p>
          </p:txBody>
        </p:sp>
        <p:sp>
          <p:nvSpPr>
            <p:cNvPr id="57415" name="Freeform 22">
              <a:extLst>
                <a:ext uri="{FF2B5EF4-FFF2-40B4-BE49-F238E27FC236}">
                  <a16:creationId xmlns:a16="http://schemas.microsoft.com/office/drawing/2014/main" id="{83131E88-052A-4452-8020-6B732ECA2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" y="1112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57416" name="Freeform 23">
              <a:extLst>
                <a:ext uri="{FF2B5EF4-FFF2-40B4-BE49-F238E27FC236}">
                  <a16:creationId xmlns:a16="http://schemas.microsoft.com/office/drawing/2014/main" id="{EA3EACD9-1EFC-4CB2-A763-23D53FB1C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" y="1000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57361" name="Line 25">
            <a:extLst>
              <a:ext uri="{FF2B5EF4-FFF2-40B4-BE49-F238E27FC236}">
                <a16:creationId xmlns:a16="http://schemas.microsoft.com/office/drawing/2014/main" id="{494BC859-9841-4809-A4D1-11C263B89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7546" y="1623625"/>
            <a:ext cx="2217339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grpSp>
        <p:nvGrpSpPr>
          <p:cNvPr id="57362" name="Group 31">
            <a:extLst>
              <a:ext uri="{FF2B5EF4-FFF2-40B4-BE49-F238E27FC236}">
                <a16:creationId xmlns:a16="http://schemas.microsoft.com/office/drawing/2014/main" id="{150618E6-F3E3-4763-9AC2-B2CADD7AC27D}"/>
              </a:ext>
            </a:extLst>
          </p:cNvPr>
          <p:cNvGrpSpPr>
            <a:grpSpLocks/>
          </p:cNvGrpSpPr>
          <p:nvPr/>
        </p:nvGrpSpPr>
        <p:grpSpPr bwMode="auto">
          <a:xfrm>
            <a:off x="5762794" y="2350622"/>
            <a:ext cx="3418398" cy="898144"/>
            <a:chOff x="2784" y="1552"/>
            <a:chExt cx="2257" cy="593"/>
          </a:xfrm>
        </p:grpSpPr>
        <p:sp>
          <p:nvSpPr>
            <p:cNvPr id="57409" name="Freeform 28">
              <a:extLst>
                <a:ext uri="{FF2B5EF4-FFF2-40B4-BE49-F238E27FC236}">
                  <a16:creationId xmlns:a16="http://schemas.microsoft.com/office/drawing/2014/main" id="{EF62E3D3-C4B4-481F-BD16-00BC8BFFC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1552"/>
              <a:ext cx="993" cy="577"/>
            </a:xfrm>
            <a:custGeom>
              <a:avLst/>
              <a:gdLst>
                <a:gd name="T0" fmla="*/ 0 w 993"/>
                <a:gd name="T1" fmla="*/ 0 h 577"/>
                <a:gd name="T2" fmla="*/ 24 w 993"/>
                <a:gd name="T3" fmla="*/ 0 h 577"/>
                <a:gd name="T4" fmla="*/ 56 w 993"/>
                <a:gd name="T5" fmla="*/ 24 h 577"/>
                <a:gd name="T6" fmla="*/ 96 w 993"/>
                <a:gd name="T7" fmla="*/ 56 h 577"/>
                <a:gd name="T8" fmla="*/ 120 w 993"/>
                <a:gd name="T9" fmla="*/ 88 h 577"/>
                <a:gd name="T10" fmla="*/ 160 w 993"/>
                <a:gd name="T11" fmla="*/ 152 h 577"/>
                <a:gd name="T12" fmla="*/ 216 w 993"/>
                <a:gd name="T13" fmla="*/ 240 h 577"/>
                <a:gd name="T14" fmla="*/ 248 w 993"/>
                <a:gd name="T15" fmla="*/ 312 h 577"/>
                <a:gd name="T16" fmla="*/ 312 w 993"/>
                <a:gd name="T17" fmla="*/ 408 h 577"/>
                <a:gd name="T18" fmla="*/ 352 w 993"/>
                <a:gd name="T19" fmla="*/ 480 h 577"/>
                <a:gd name="T20" fmla="*/ 392 w 993"/>
                <a:gd name="T21" fmla="*/ 528 h 577"/>
                <a:gd name="T22" fmla="*/ 432 w 993"/>
                <a:gd name="T23" fmla="*/ 560 h 577"/>
                <a:gd name="T24" fmla="*/ 472 w 993"/>
                <a:gd name="T25" fmla="*/ 576 h 577"/>
                <a:gd name="T26" fmla="*/ 488 w 993"/>
                <a:gd name="T27" fmla="*/ 576 h 577"/>
                <a:gd name="T28" fmla="*/ 520 w 993"/>
                <a:gd name="T29" fmla="*/ 576 h 577"/>
                <a:gd name="T30" fmla="*/ 568 w 993"/>
                <a:gd name="T31" fmla="*/ 536 h 577"/>
                <a:gd name="T32" fmla="*/ 600 w 993"/>
                <a:gd name="T33" fmla="*/ 496 h 577"/>
                <a:gd name="T34" fmla="*/ 648 w 993"/>
                <a:gd name="T35" fmla="*/ 440 h 577"/>
                <a:gd name="T36" fmla="*/ 704 w 993"/>
                <a:gd name="T37" fmla="*/ 352 h 577"/>
                <a:gd name="T38" fmla="*/ 776 w 993"/>
                <a:gd name="T39" fmla="*/ 240 h 577"/>
                <a:gd name="T40" fmla="*/ 824 w 993"/>
                <a:gd name="T41" fmla="*/ 152 h 577"/>
                <a:gd name="T42" fmla="*/ 864 w 993"/>
                <a:gd name="T43" fmla="*/ 104 h 577"/>
                <a:gd name="T44" fmla="*/ 904 w 993"/>
                <a:gd name="T45" fmla="*/ 56 h 577"/>
                <a:gd name="T46" fmla="*/ 936 w 993"/>
                <a:gd name="T47" fmla="*/ 32 h 577"/>
                <a:gd name="T48" fmla="*/ 968 w 993"/>
                <a:gd name="T49" fmla="*/ 16 h 577"/>
                <a:gd name="T50" fmla="*/ 992 w 993"/>
                <a:gd name="T51" fmla="*/ 8 h 5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93"/>
                <a:gd name="T79" fmla="*/ 0 h 577"/>
                <a:gd name="T80" fmla="*/ 993 w 993"/>
                <a:gd name="T81" fmla="*/ 577 h 57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93" h="577">
                  <a:moveTo>
                    <a:pt x="0" y="0"/>
                  </a:moveTo>
                  <a:lnTo>
                    <a:pt x="24" y="0"/>
                  </a:lnTo>
                  <a:lnTo>
                    <a:pt x="56" y="24"/>
                  </a:lnTo>
                  <a:lnTo>
                    <a:pt x="96" y="56"/>
                  </a:lnTo>
                  <a:lnTo>
                    <a:pt x="120" y="88"/>
                  </a:lnTo>
                  <a:lnTo>
                    <a:pt x="160" y="152"/>
                  </a:lnTo>
                  <a:lnTo>
                    <a:pt x="216" y="240"/>
                  </a:lnTo>
                  <a:lnTo>
                    <a:pt x="248" y="312"/>
                  </a:lnTo>
                  <a:lnTo>
                    <a:pt x="312" y="408"/>
                  </a:lnTo>
                  <a:lnTo>
                    <a:pt x="352" y="480"/>
                  </a:lnTo>
                  <a:lnTo>
                    <a:pt x="392" y="528"/>
                  </a:lnTo>
                  <a:lnTo>
                    <a:pt x="432" y="560"/>
                  </a:lnTo>
                  <a:lnTo>
                    <a:pt x="472" y="576"/>
                  </a:lnTo>
                  <a:lnTo>
                    <a:pt x="488" y="576"/>
                  </a:lnTo>
                  <a:lnTo>
                    <a:pt x="520" y="576"/>
                  </a:lnTo>
                  <a:lnTo>
                    <a:pt x="568" y="536"/>
                  </a:lnTo>
                  <a:lnTo>
                    <a:pt x="600" y="496"/>
                  </a:lnTo>
                  <a:lnTo>
                    <a:pt x="648" y="440"/>
                  </a:lnTo>
                  <a:lnTo>
                    <a:pt x="704" y="352"/>
                  </a:lnTo>
                  <a:lnTo>
                    <a:pt x="776" y="240"/>
                  </a:lnTo>
                  <a:lnTo>
                    <a:pt x="824" y="152"/>
                  </a:lnTo>
                  <a:lnTo>
                    <a:pt x="864" y="104"/>
                  </a:lnTo>
                  <a:lnTo>
                    <a:pt x="904" y="56"/>
                  </a:lnTo>
                  <a:lnTo>
                    <a:pt x="936" y="32"/>
                  </a:lnTo>
                  <a:lnTo>
                    <a:pt x="968" y="16"/>
                  </a:lnTo>
                  <a:lnTo>
                    <a:pt x="992" y="8"/>
                  </a:lnTo>
                </a:path>
              </a:pathLst>
            </a:custGeom>
            <a:noFill/>
            <a:ln w="50800" cap="rnd">
              <a:solidFill>
                <a:srgbClr val="D78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57410" name="Freeform 29">
              <a:extLst>
                <a:ext uri="{FF2B5EF4-FFF2-40B4-BE49-F238E27FC236}">
                  <a16:creationId xmlns:a16="http://schemas.microsoft.com/office/drawing/2014/main" id="{F7381D03-203B-41C1-97AB-1A91AF92C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" y="1560"/>
              <a:ext cx="1001" cy="585"/>
            </a:xfrm>
            <a:custGeom>
              <a:avLst/>
              <a:gdLst>
                <a:gd name="T0" fmla="*/ 0 w 1001"/>
                <a:gd name="T1" fmla="*/ 0 h 585"/>
                <a:gd name="T2" fmla="*/ 32 w 1001"/>
                <a:gd name="T3" fmla="*/ 8 h 585"/>
                <a:gd name="T4" fmla="*/ 72 w 1001"/>
                <a:gd name="T5" fmla="*/ 24 h 585"/>
                <a:gd name="T6" fmla="*/ 104 w 1001"/>
                <a:gd name="T7" fmla="*/ 56 h 585"/>
                <a:gd name="T8" fmla="*/ 136 w 1001"/>
                <a:gd name="T9" fmla="*/ 96 h 585"/>
                <a:gd name="T10" fmla="*/ 168 w 1001"/>
                <a:gd name="T11" fmla="*/ 152 h 585"/>
                <a:gd name="T12" fmla="*/ 224 w 1001"/>
                <a:gd name="T13" fmla="*/ 240 h 585"/>
                <a:gd name="T14" fmla="*/ 264 w 1001"/>
                <a:gd name="T15" fmla="*/ 312 h 585"/>
                <a:gd name="T16" fmla="*/ 320 w 1001"/>
                <a:gd name="T17" fmla="*/ 416 h 585"/>
                <a:gd name="T18" fmla="*/ 368 w 1001"/>
                <a:gd name="T19" fmla="*/ 480 h 585"/>
                <a:gd name="T20" fmla="*/ 400 w 1001"/>
                <a:gd name="T21" fmla="*/ 528 h 585"/>
                <a:gd name="T22" fmla="*/ 448 w 1001"/>
                <a:gd name="T23" fmla="*/ 568 h 585"/>
                <a:gd name="T24" fmla="*/ 480 w 1001"/>
                <a:gd name="T25" fmla="*/ 584 h 585"/>
                <a:gd name="T26" fmla="*/ 496 w 1001"/>
                <a:gd name="T27" fmla="*/ 584 h 585"/>
                <a:gd name="T28" fmla="*/ 536 w 1001"/>
                <a:gd name="T29" fmla="*/ 576 h 585"/>
                <a:gd name="T30" fmla="*/ 576 w 1001"/>
                <a:gd name="T31" fmla="*/ 536 h 585"/>
                <a:gd name="T32" fmla="*/ 616 w 1001"/>
                <a:gd name="T33" fmla="*/ 496 h 585"/>
                <a:gd name="T34" fmla="*/ 656 w 1001"/>
                <a:gd name="T35" fmla="*/ 448 h 585"/>
                <a:gd name="T36" fmla="*/ 720 w 1001"/>
                <a:gd name="T37" fmla="*/ 360 h 585"/>
                <a:gd name="T38" fmla="*/ 784 w 1001"/>
                <a:gd name="T39" fmla="*/ 248 h 585"/>
                <a:gd name="T40" fmla="*/ 832 w 1001"/>
                <a:gd name="T41" fmla="*/ 160 h 585"/>
                <a:gd name="T42" fmla="*/ 872 w 1001"/>
                <a:gd name="T43" fmla="*/ 104 h 585"/>
                <a:gd name="T44" fmla="*/ 912 w 1001"/>
                <a:gd name="T45" fmla="*/ 56 h 585"/>
                <a:gd name="T46" fmla="*/ 936 w 1001"/>
                <a:gd name="T47" fmla="*/ 32 h 585"/>
                <a:gd name="T48" fmla="*/ 976 w 1001"/>
                <a:gd name="T49" fmla="*/ 16 h 585"/>
                <a:gd name="T50" fmla="*/ 1000 w 1001"/>
                <a:gd name="T51" fmla="*/ 8 h 5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1"/>
                <a:gd name="T79" fmla="*/ 0 h 585"/>
                <a:gd name="T80" fmla="*/ 1001 w 1001"/>
                <a:gd name="T81" fmla="*/ 585 h 58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1" h="585">
                  <a:moveTo>
                    <a:pt x="0" y="0"/>
                  </a:moveTo>
                  <a:lnTo>
                    <a:pt x="32" y="8"/>
                  </a:lnTo>
                  <a:lnTo>
                    <a:pt x="72" y="24"/>
                  </a:lnTo>
                  <a:lnTo>
                    <a:pt x="104" y="56"/>
                  </a:lnTo>
                  <a:lnTo>
                    <a:pt x="136" y="96"/>
                  </a:lnTo>
                  <a:lnTo>
                    <a:pt x="168" y="152"/>
                  </a:lnTo>
                  <a:lnTo>
                    <a:pt x="224" y="240"/>
                  </a:lnTo>
                  <a:lnTo>
                    <a:pt x="264" y="312"/>
                  </a:lnTo>
                  <a:lnTo>
                    <a:pt x="320" y="416"/>
                  </a:lnTo>
                  <a:lnTo>
                    <a:pt x="368" y="480"/>
                  </a:lnTo>
                  <a:lnTo>
                    <a:pt x="400" y="528"/>
                  </a:lnTo>
                  <a:lnTo>
                    <a:pt x="448" y="568"/>
                  </a:lnTo>
                  <a:lnTo>
                    <a:pt x="480" y="584"/>
                  </a:lnTo>
                  <a:lnTo>
                    <a:pt x="496" y="584"/>
                  </a:lnTo>
                  <a:lnTo>
                    <a:pt x="536" y="576"/>
                  </a:lnTo>
                  <a:lnTo>
                    <a:pt x="576" y="536"/>
                  </a:lnTo>
                  <a:lnTo>
                    <a:pt x="616" y="496"/>
                  </a:lnTo>
                  <a:lnTo>
                    <a:pt x="656" y="448"/>
                  </a:lnTo>
                  <a:lnTo>
                    <a:pt x="720" y="360"/>
                  </a:lnTo>
                  <a:lnTo>
                    <a:pt x="784" y="248"/>
                  </a:lnTo>
                  <a:lnTo>
                    <a:pt x="832" y="160"/>
                  </a:lnTo>
                  <a:lnTo>
                    <a:pt x="872" y="104"/>
                  </a:lnTo>
                  <a:lnTo>
                    <a:pt x="912" y="56"/>
                  </a:lnTo>
                  <a:lnTo>
                    <a:pt x="936" y="32"/>
                  </a:lnTo>
                  <a:lnTo>
                    <a:pt x="976" y="16"/>
                  </a:lnTo>
                  <a:lnTo>
                    <a:pt x="1000" y="8"/>
                  </a:lnTo>
                </a:path>
              </a:pathLst>
            </a:custGeom>
            <a:noFill/>
            <a:ln w="50800" cap="rnd">
              <a:solidFill>
                <a:srgbClr val="D78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57411" name="Freeform 30">
              <a:extLst>
                <a:ext uri="{FF2B5EF4-FFF2-40B4-BE49-F238E27FC236}">
                  <a16:creationId xmlns:a16="http://schemas.microsoft.com/office/drawing/2014/main" id="{F3FC3EC3-226C-4232-87BC-1BA80FCCF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1552"/>
              <a:ext cx="249" cy="289"/>
            </a:xfrm>
            <a:custGeom>
              <a:avLst/>
              <a:gdLst>
                <a:gd name="T0" fmla="*/ 0 w 249"/>
                <a:gd name="T1" fmla="*/ 288 h 289"/>
                <a:gd name="T2" fmla="*/ 32 w 249"/>
                <a:gd name="T3" fmla="*/ 232 h 289"/>
                <a:gd name="T4" fmla="*/ 64 w 249"/>
                <a:gd name="T5" fmla="*/ 168 h 289"/>
                <a:gd name="T6" fmla="*/ 104 w 249"/>
                <a:gd name="T7" fmla="*/ 104 h 289"/>
                <a:gd name="T8" fmla="*/ 144 w 249"/>
                <a:gd name="T9" fmla="*/ 56 h 289"/>
                <a:gd name="T10" fmla="*/ 192 w 249"/>
                <a:gd name="T11" fmla="*/ 16 h 289"/>
                <a:gd name="T12" fmla="*/ 232 w 249"/>
                <a:gd name="T13" fmla="*/ 0 h 289"/>
                <a:gd name="T14" fmla="*/ 248 w 249"/>
                <a:gd name="T15" fmla="*/ 0 h 2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9"/>
                <a:gd name="T25" fmla="*/ 0 h 289"/>
                <a:gd name="T26" fmla="*/ 249 w 249"/>
                <a:gd name="T27" fmla="*/ 289 h 2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9" h="289">
                  <a:moveTo>
                    <a:pt x="0" y="288"/>
                  </a:moveTo>
                  <a:lnTo>
                    <a:pt x="32" y="232"/>
                  </a:lnTo>
                  <a:lnTo>
                    <a:pt x="64" y="168"/>
                  </a:lnTo>
                  <a:lnTo>
                    <a:pt x="104" y="104"/>
                  </a:lnTo>
                  <a:lnTo>
                    <a:pt x="144" y="56"/>
                  </a:lnTo>
                  <a:lnTo>
                    <a:pt x="192" y="16"/>
                  </a:lnTo>
                  <a:lnTo>
                    <a:pt x="232" y="0"/>
                  </a:lnTo>
                  <a:lnTo>
                    <a:pt x="248" y="0"/>
                  </a:lnTo>
                </a:path>
              </a:pathLst>
            </a:custGeom>
            <a:noFill/>
            <a:ln w="50800" cap="rnd">
              <a:solidFill>
                <a:srgbClr val="D78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grpSp>
        <p:nvGrpSpPr>
          <p:cNvPr id="57363" name="Group 35">
            <a:extLst>
              <a:ext uri="{FF2B5EF4-FFF2-40B4-BE49-F238E27FC236}">
                <a16:creationId xmlns:a16="http://schemas.microsoft.com/office/drawing/2014/main" id="{B4F8818F-4717-40DE-A86B-83C177D389C6}"/>
              </a:ext>
            </a:extLst>
          </p:cNvPr>
          <p:cNvGrpSpPr>
            <a:grpSpLocks/>
          </p:cNvGrpSpPr>
          <p:nvPr/>
        </p:nvGrpSpPr>
        <p:grpSpPr bwMode="auto">
          <a:xfrm>
            <a:off x="5532578" y="2350622"/>
            <a:ext cx="3418398" cy="898144"/>
            <a:chOff x="2632" y="1552"/>
            <a:chExt cx="2257" cy="593"/>
          </a:xfrm>
        </p:grpSpPr>
        <p:sp>
          <p:nvSpPr>
            <p:cNvPr id="57406" name="Freeform 32">
              <a:extLst>
                <a:ext uri="{FF2B5EF4-FFF2-40B4-BE49-F238E27FC236}">
                  <a16:creationId xmlns:a16="http://schemas.microsoft.com/office/drawing/2014/main" id="{8D60ABC7-57F2-4C25-A90B-39C6F41AE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1552"/>
              <a:ext cx="993" cy="577"/>
            </a:xfrm>
            <a:custGeom>
              <a:avLst/>
              <a:gdLst>
                <a:gd name="T0" fmla="*/ 0 w 993"/>
                <a:gd name="T1" fmla="*/ 0 h 577"/>
                <a:gd name="T2" fmla="*/ 24 w 993"/>
                <a:gd name="T3" fmla="*/ 0 h 577"/>
                <a:gd name="T4" fmla="*/ 56 w 993"/>
                <a:gd name="T5" fmla="*/ 24 h 577"/>
                <a:gd name="T6" fmla="*/ 96 w 993"/>
                <a:gd name="T7" fmla="*/ 56 h 577"/>
                <a:gd name="T8" fmla="*/ 120 w 993"/>
                <a:gd name="T9" fmla="*/ 88 h 577"/>
                <a:gd name="T10" fmla="*/ 160 w 993"/>
                <a:gd name="T11" fmla="*/ 152 h 577"/>
                <a:gd name="T12" fmla="*/ 216 w 993"/>
                <a:gd name="T13" fmla="*/ 240 h 577"/>
                <a:gd name="T14" fmla="*/ 248 w 993"/>
                <a:gd name="T15" fmla="*/ 312 h 577"/>
                <a:gd name="T16" fmla="*/ 312 w 993"/>
                <a:gd name="T17" fmla="*/ 408 h 577"/>
                <a:gd name="T18" fmla="*/ 352 w 993"/>
                <a:gd name="T19" fmla="*/ 480 h 577"/>
                <a:gd name="T20" fmla="*/ 392 w 993"/>
                <a:gd name="T21" fmla="*/ 528 h 577"/>
                <a:gd name="T22" fmla="*/ 432 w 993"/>
                <a:gd name="T23" fmla="*/ 560 h 577"/>
                <a:gd name="T24" fmla="*/ 472 w 993"/>
                <a:gd name="T25" fmla="*/ 576 h 577"/>
                <a:gd name="T26" fmla="*/ 488 w 993"/>
                <a:gd name="T27" fmla="*/ 576 h 577"/>
                <a:gd name="T28" fmla="*/ 520 w 993"/>
                <a:gd name="T29" fmla="*/ 576 h 577"/>
                <a:gd name="T30" fmla="*/ 568 w 993"/>
                <a:gd name="T31" fmla="*/ 536 h 577"/>
                <a:gd name="T32" fmla="*/ 600 w 993"/>
                <a:gd name="T33" fmla="*/ 496 h 577"/>
                <a:gd name="T34" fmla="*/ 648 w 993"/>
                <a:gd name="T35" fmla="*/ 440 h 577"/>
                <a:gd name="T36" fmla="*/ 704 w 993"/>
                <a:gd name="T37" fmla="*/ 352 h 577"/>
                <a:gd name="T38" fmla="*/ 776 w 993"/>
                <a:gd name="T39" fmla="*/ 240 h 577"/>
                <a:gd name="T40" fmla="*/ 824 w 993"/>
                <a:gd name="T41" fmla="*/ 152 h 577"/>
                <a:gd name="T42" fmla="*/ 864 w 993"/>
                <a:gd name="T43" fmla="*/ 104 h 577"/>
                <a:gd name="T44" fmla="*/ 904 w 993"/>
                <a:gd name="T45" fmla="*/ 56 h 577"/>
                <a:gd name="T46" fmla="*/ 936 w 993"/>
                <a:gd name="T47" fmla="*/ 32 h 577"/>
                <a:gd name="T48" fmla="*/ 968 w 993"/>
                <a:gd name="T49" fmla="*/ 16 h 577"/>
                <a:gd name="T50" fmla="*/ 992 w 993"/>
                <a:gd name="T51" fmla="*/ 8 h 5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93"/>
                <a:gd name="T79" fmla="*/ 0 h 577"/>
                <a:gd name="T80" fmla="*/ 993 w 993"/>
                <a:gd name="T81" fmla="*/ 577 h 57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93" h="577">
                  <a:moveTo>
                    <a:pt x="0" y="0"/>
                  </a:moveTo>
                  <a:lnTo>
                    <a:pt x="24" y="0"/>
                  </a:lnTo>
                  <a:lnTo>
                    <a:pt x="56" y="24"/>
                  </a:lnTo>
                  <a:lnTo>
                    <a:pt x="96" y="56"/>
                  </a:lnTo>
                  <a:lnTo>
                    <a:pt x="120" y="88"/>
                  </a:lnTo>
                  <a:lnTo>
                    <a:pt x="160" y="152"/>
                  </a:lnTo>
                  <a:lnTo>
                    <a:pt x="216" y="240"/>
                  </a:lnTo>
                  <a:lnTo>
                    <a:pt x="248" y="312"/>
                  </a:lnTo>
                  <a:lnTo>
                    <a:pt x="312" y="408"/>
                  </a:lnTo>
                  <a:lnTo>
                    <a:pt x="352" y="480"/>
                  </a:lnTo>
                  <a:lnTo>
                    <a:pt x="392" y="528"/>
                  </a:lnTo>
                  <a:lnTo>
                    <a:pt x="432" y="560"/>
                  </a:lnTo>
                  <a:lnTo>
                    <a:pt x="472" y="576"/>
                  </a:lnTo>
                  <a:lnTo>
                    <a:pt x="488" y="576"/>
                  </a:lnTo>
                  <a:lnTo>
                    <a:pt x="520" y="576"/>
                  </a:lnTo>
                  <a:lnTo>
                    <a:pt x="568" y="536"/>
                  </a:lnTo>
                  <a:lnTo>
                    <a:pt x="600" y="496"/>
                  </a:lnTo>
                  <a:lnTo>
                    <a:pt x="648" y="440"/>
                  </a:lnTo>
                  <a:lnTo>
                    <a:pt x="704" y="352"/>
                  </a:lnTo>
                  <a:lnTo>
                    <a:pt x="776" y="240"/>
                  </a:lnTo>
                  <a:lnTo>
                    <a:pt x="824" y="152"/>
                  </a:lnTo>
                  <a:lnTo>
                    <a:pt x="864" y="104"/>
                  </a:lnTo>
                  <a:lnTo>
                    <a:pt x="904" y="56"/>
                  </a:lnTo>
                  <a:lnTo>
                    <a:pt x="936" y="32"/>
                  </a:lnTo>
                  <a:lnTo>
                    <a:pt x="968" y="16"/>
                  </a:lnTo>
                  <a:lnTo>
                    <a:pt x="992" y="8"/>
                  </a:lnTo>
                </a:path>
              </a:pathLst>
            </a:custGeom>
            <a:noFill/>
            <a:ln w="50800" cap="rnd">
              <a:solidFill>
                <a:srgbClr val="D78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57407" name="Freeform 33">
              <a:extLst>
                <a:ext uri="{FF2B5EF4-FFF2-40B4-BE49-F238E27FC236}">
                  <a16:creationId xmlns:a16="http://schemas.microsoft.com/office/drawing/2014/main" id="{924954EC-B2BC-4F8B-B71F-8B76882B2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1560"/>
              <a:ext cx="1001" cy="585"/>
            </a:xfrm>
            <a:custGeom>
              <a:avLst/>
              <a:gdLst>
                <a:gd name="T0" fmla="*/ 0 w 1001"/>
                <a:gd name="T1" fmla="*/ 0 h 585"/>
                <a:gd name="T2" fmla="*/ 32 w 1001"/>
                <a:gd name="T3" fmla="*/ 8 h 585"/>
                <a:gd name="T4" fmla="*/ 72 w 1001"/>
                <a:gd name="T5" fmla="*/ 24 h 585"/>
                <a:gd name="T6" fmla="*/ 104 w 1001"/>
                <a:gd name="T7" fmla="*/ 56 h 585"/>
                <a:gd name="T8" fmla="*/ 136 w 1001"/>
                <a:gd name="T9" fmla="*/ 96 h 585"/>
                <a:gd name="T10" fmla="*/ 168 w 1001"/>
                <a:gd name="T11" fmla="*/ 152 h 585"/>
                <a:gd name="T12" fmla="*/ 224 w 1001"/>
                <a:gd name="T13" fmla="*/ 240 h 585"/>
                <a:gd name="T14" fmla="*/ 264 w 1001"/>
                <a:gd name="T15" fmla="*/ 312 h 585"/>
                <a:gd name="T16" fmla="*/ 320 w 1001"/>
                <a:gd name="T17" fmla="*/ 416 h 585"/>
                <a:gd name="T18" fmla="*/ 368 w 1001"/>
                <a:gd name="T19" fmla="*/ 480 h 585"/>
                <a:gd name="T20" fmla="*/ 400 w 1001"/>
                <a:gd name="T21" fmla="*/ 528 h 585"/>
                <a:gd name="T22" fmla="*/ 448 w 1001"/>
                <a:gd name="T23" fmla="*/ 568 h 585"/>
                <a:gd name="T24" fmla="*/ 480 w 1001"/>
                <a:gd name="T25" fmla="*/ 584 h 585"/>
                <a:gd name="T26" fmla="*/ 496 w 1001"/>
                <a:gd name="T27" fmla="*/ 584 h 585"/>
                <a:gd name="T28" fmla="*/ 536 w 1001"/>
                <a:gd name="T29" fmla="*/ 576 h 585"/>
                <a:gd name="T30" fmla="*/ 576 w 1001"/>
                <a:gd name="T31" fmla="*/ 536 h 585"/>
                <a:gd name="T32" fmla="*/ 616 w 1001"/>
                <a:gd name="T33" fmla="*/ 496 h 585"/>
                <a:gd name="T34" fmla="*/ 656 w 1001"/>
                <a:gd name="T35" fmla="*/ 448 h 585"/>
                <a:gd name="T36" fmla="*/ 720 w 1001"/>
                <a:gd name="T37" fmla="*/ 360 h 585"/>
                <a:gd name="T38" fmla="*/ 784 w 1001"/>
                <a:gd name="T39" fmla="*/ 248 h 585"/>
                <a:gd name="T40" fmla="*/ 832 w 1001"/>
                <a:gd name="T41" fmla="*/ 160 h 585"/>
                <a:gd name="T42" fmla="*/ 872 w 1001"/>
                <a:gd name="T43" fmla="*/ 104 h 585"/>
                <a:gd name="T44" fmla="*/ 912 w 1001"/>
                <a:gd name="T45" fmla="*/ 56 h 585"/>
                <a:gd name="T46" fmla="*/ 936 w 1001"/>
                <a:gd name="T47" fmla="*/ 32 h 585"/>
                <a:gd name="T48" fmla="*/ 976 w 1001"/>
                <a:gd name="T49" fmla="*/ 16 h 585"/>
                <a:gd name="T50" fmla="*/ 1000 w 1001"/>
                <a:gd name="T51" fmla="*/ 8 h 5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1"/>
                <a:gd name="T79" fmla="*/ 0 h 585"/>
                <a:gd name="T80" fmla="*/ 1001 w 1001"/>
                <a:gd name="T81" fmla="*/ 585 h 58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1" h="585">
                  <a:moveTo>
                    <a:pt x="0" y="0"/>
                  </a:moveTo>
                  <a:lnTo>
                    <a:pt x="32" y="8"/>
                  </a:lnTo>
                  <a:lnTo>
                    <a:pt x="72" y="24"/>
                  </a:lnTo>
                  <a:lnTo>
                    <a:pt x="104" y="56"/>
                  </a:lnTo>
                  <a:lnTo>
                    <a:pt x="136" y="96"/>
                  </a:lnTo>
                  <a:lnTo>
                    <a:pt x="168" y="152"/>
                  </a:lnTo>
                  <a:lnTo>
                    <a:pt x="224" y="240"/>
                  </a:lnTo>
                  <a:lnTo>
                    <a:pt x="264" y="312"/>
                  </a:lnTo>
                  <a:lnTo>
                    <a:pt x="320" y="416"/>
                  </a:lnTo>
                  <a:lnTo>
                    <a:pt x="368" y="480"/>
                  </a:lnTo>
                  <a:lnTo>
                    <a:pt x="400" y="528"/>
                  </a:lnTo>
                  <a:lnTo>
                    <a:pt x="448" y="568"/>
                  </a:lnTo>
                  <a:lnTo>
                    <a:pt x="480" y="584"/>
                  </a:lnTo>
                  <a:lnTo>
                    <a:pt x="496" y="584"/>
                  </a:lnTo>
                  <a:lnTo>
                    <a:pt x="536" y="576"/>
                  </a:lnTo>
                  <a:lnTo>
                    <a:pt x="576" y="536"/>
                  </a:lnTo>
                  <a:lnTo>
                    <a:pt x="616" y="496"/>
                  </a:lnTo>
                  <a:lnTo>
                    <a:pt x="656" y="448"/>
                  </a:lnTo>
                  <a:lnTo>
                    <a:pt x="720" y="360"/>
                  </a:lnTo>
                  <a:lnTo>
                    <a:pt x="784" y="248"/>
                  </a:lnTo>
                  <a:lnTo>
                    <a:pt x="832" y="160"/>
                  </a:lnTo>
                  <a:lnTo>
                    <a:pt x="872" y="104"/>
                  </a:lnTo>
                  <a:lnTo>
                    <a:pt x="912" y="56"/>
                  </a:lnTo>
                  <a:lnTo>
                    <a:pt x="936" y="32"/>
                  </a:lnTo>
                  <a:lnTo>
                    <a:pt x="976" y="16"/>
                  </a:lnTo>
                  <a:lnTo>
                    <a:pt x="1000" y="8"/>
                  </a:lnTo>
                </a:path>
              </a:pathLst>
            </a:custGeom>
            <a:noFill/>
            <a:ln w="50800" cap="rnd">
              <a:solidFill>
                <a:srgbClr val="D78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57408" name="Freeform 34">
              <a:extLst>
                <a:ext uri="{FF2B5EF4-FFF2-40B4-BE49-F238E27FC236}">
                  <a16:creationId xmlns:a16="http://schemas.microsoft.com/office/drawing/2014/main" id="{FDF265B8-6F94-4E83-8DD7-D5B2751F0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" y="1552"/>
              <a:ext cx="249" cy="289"/>
            </a:xfrm>
            <a:custGeom>
              <a:avLst/>
              <a:gdLst>
                <a:gd name="T0" fmla="*/ 0 w 249"/>
                <a:gd name="T1" fmla="*/ 288 h 289"/>
                <a:gd name="T2" fmla="*/ 32 w 249"/>
                <a:gd name="T3" fmla="*/ 232 h 289"/>
                <a:gd name="T4" fmla="*/ 64 w 249"/>
                <a:gd name="T5" fmla="*/ 168 h 289"/>
                <a:gd name="T6" fmla="*/ 104 w 249"/>
                <a:gd name="T7" fmla="*/ 104 h 289"/>
                <a:gd name="T8" fmla="*/ 144 w 249"/>
                <a:gd name="T9" fmla="*/ 56 h 289"/>
                <a:gd name="T10" fmla="*/ 192 w 249"/>
                <a:gd name="T11" fmla="*/ 16 h 289"/>
                <a:gd name="T12" fmla="*/ 232 w 249"/>
                <a:gd name="T13" fmla="*/ 0 h 289"/>
                <a:gd name="T14" fmla="*/ 248 w 249"/>
                <a:gd name="T15" fmla="*/ 0 h 2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9"/>
                <a:gd name="T25" fmla="*/ 0 h 289"/>
                <a:gd name="T26" fmla="*/ 249 w 249"/>
                <a:gd name="T27" fmla="*/ 289 h 2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9" h="289">
                  <a:moveTo>
                    <a:pt x="0" y="288"/>
                  </a:moveTo>
                  <a:lnTo>
                    <a:pt x="32" y="232"/>
                  </a:lnTo>
                  <a:lnTo>
                    <a:pt x="64" y="168"/>
                  </a:lnTo>
                  <a:lnTo>
                    <a:pt x="104" y="104"/>
                  </a:lnTo>
                  <a:lnTo>
                    <a:pt x="144" y="56"/>
                  </a:lnTo>
                  <a:lnTo>
                    <a:pt x="192" y="16"/>
                  </a:lnTo>
                  <a:lnTo>
                    <a:pt x="232" y="0"/>
                  </a:lnTo>
                  <a:lnTo>
                    <a:pt x="248" y="0"/>
                  </a:lnTo>
                </a:path>
              </a:pathLst>
            </a:custGeom>
            <a:noFill/>
            <a:ln w="50800" cap="rnd">
              <a:solidFill>
                <a:srgbClr val="D78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57364" name="Rectangle 37">
            <a:extLst>
              <a:ext uri="{FF2B5EF4-FFF2-40B4-BE49-F238E27FC236}">
                <a16:creationId xmlns:a16="http://schemas.microsoft.com/office/drawing/2014/main" id="{8E5F0619-5600-46E5-941C-4B41E4E75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362" y="2229456"/>
            <a:ext cx="5028392" cy="99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4D00FF"/>
                </a:solidFill>
              </a:rPr>
              <a:t>esempio :</a:t>
            </a:r>
          </a:p>
          <a:p>
            <a:pPr>
              <a:lnSpc>
                <a:spcPts val="3435"/>
              </a:lnSpc>
            </a:pPr>
            <a:r>
              <a:rPr lang="it-IT" altLang="it-IT" sz="2862">
                <a:solidFill>
                  <a:srgbClr val="4D00FF"/>
                </a:solidFill>
              </a:rPr>
              <a:t> onda lungo  una  corda</a:t>
            </a:r>
          </a:p>
        </p:txBody>
      </p:sp>
      <p:sp>
        <p:nvSpPr>
          <p:cNvPr id="57365" name="Line 38">
            <a:extLst>
              <a:ext uri="{FF2B5EF4-FFF2-40B4-BE49-F238E27FC236}">
                <a16:creationId xmlns:a16="http://schemas.microsoft.com/office/drawing/2014/main" id="{3E85EC82-93EC-45E1-9B16-4CF817C2F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5228" y="2665654"/>
            <a:ext cx="1248011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66" name="Line 40">
            <a:extLst>
              <a:ext uri="{FF2B5EF4-FFF2-40B4-BE49-F238E27FC236}">
                <a16:creationId xmlns:a16="http://schemas.microsoft.com/office/drawing/2014/main" id="{6EB42127-D7CE-4671-9572-6AF319F7F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3161" y="4277163"/>
            <a:ext cx="2217339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67" name="Rectangle 41">
            <a:extLst>
              <a:ext uri="{FF2B5EF4-FFF2-40B4-BE49-F238E27FC236}">
                <a16:creationId xmlns:a16="http://schemas.microsoft.com/office/drawing/2014/main" id="{D30E7877-74D9-4D3E-B4CC-3652BB708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345" y="3707682"/>
            <a:ext cx="3198784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000000"/>
                </a:solidFill>
              </a:rPr>
              <a:t>onde  longitudinali:</a:t>
            </a:r>
          </a:p>
          <a:p>
            <a:pPr>
              <a:lnSpc>
                <a:spcPts val="3435"/>
              </a:lnSpc>
            </a:pPr>
            <a:r>
              <a:rPr lang="it-IT" altLang="it-IT" sz="2290" b="1">
                <a:solidFill>
                  <a:srgbClr val="000000"/>
                </a:solidFill>
              </a:rPr>
              <a:t>la vibrazione ha la stessa direzione della propagazione</a:t>
            </a:r>
          </a:p>
        </p:txBody>
      </p:sp>
      <p:grpSp>
        <p:nvGrpSpPr>
          <p:cNvPr id="57368" name="Group 47">
            <a:extLst>
              <a:ext uri="{FF2B5EF4-FFF2-40B4-BE49-F238E27FC236}">
                <a16:creationId xmlns:a16="http://schemas.microsoft.com/office/drawing/2014/main" id="{8D54B2C5-A3BA-439E-8C69-A082D2F18BB3}"/>
              </a:ext>
            </a:extLst>
          </p:cNvPr>
          <p:cNvGrpSpPr>
            <a:grpSpLocks/>
          </p:cNvGrpSpPr>
          <p:nvPr/>
        </p:nvGrpSpPr>
        <p:grpSpPr bwMode="auto">
          <a:xfrm>
            <a:off x="1849129" y="3877315"/>
            <a:ext cx="212041" cy="199924"/>
            <a:chOff x="200" y="2560"/>
            <a:chExt cx="140" cy="132"/>
          </a:xfrm>
        </p:grpSpPr>
        <p:sp>
          <p:nvSpPr>
            <p:cNvPr id="57401" name="Rectangle 42">
              <a:extLst>
                <a:ext uri="{FF2B5EF4-FFF2-40B4-BE49-F238E27FC236}">
                  <a16:creationId xmlns:a16="http://schemas.microsoft.com/office/drawing/2014/main" id="{A5E11617-689B-45FA-BBED-82146BE78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2564"/>
              <a:ext cx="136" cy="128"/>
            </a:xfrm>
            <a:prstGeom prst="rect">
              <a:avLst/>
            </a:prstGeom>
            <a:solidFill>
              <a:srgbClr val="AAC4FF"/>
            </a:solidFill>
            <a:ln w="12700">
              <a:solidFill>
                <a:srgbClr val="AAC4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it-IT" sz="2290"/>
            </a:p>
          </p:txBody>
        </p:sp>
        <p:sp>
          <p:nvSpPr>
            <p:cNvPr id="9259" name="Rectangle 43">
              <a:extLst>
                <a:ext uri="{FF2B5EF4-FFF2-40B4-BE49-F238E27FC236}">
                  <a16:creationId xmlns:a16="http://schemas.microsoft.com/office/drawing/2014/main" id="{F091CFC8-DD58-47C5-98AB-849DE822F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2588"/>
              <a:ext cx="112" cy="10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  <a:effectLst>
              <a:outerShdw blurRad="63500" dist="161645" dir="2700000" algn="ctr" rotWithShape="0">
                <a:srgbClr val="FFFFF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717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03" name="Rectangle 44">
              <a:extLst>
                <a:ext uri="{FF2B5EF4-FFF2-40B4-BE49-F238E27FC236}">
                  <a16:creationId xmlns:a16="http://schemas.microsoft.com/office/drawing/2014/main" id="{74605962-853F-4B8E-8B6D-E5EABDEF9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2588"/>
              <a:ext cx="88" cy="80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558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endParaRPr lang="en-US" altLang="it-IT" sz="2290"/>
            </a:p>
          </p:txBody>
        </p:sp>
        <p:sp>
          <p:nvSpPr>
            <p:cNvPr id="57404" name="Freeform 45">
              <a:extLst>
                <a:ext uri="{FF2B5EF4-FFF2-40B4-BE49-F238E27FC236}">
                  <a16:creationId xmlns:a16="http://schemas.microsoft.com/office/drawing/2014/main" id="{622F369F-94EF-4AFB-A28A-6A65809DD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" y="2672"/>
              <a:ext cx="25" cy="17"/>
            </a:xfrm>
            <a:custGeom>
              <a:avLst/>
              <a:gdLst>
                <a:gd name="T0" fmla="*/ 24 w 25"/>
                <a:gd name="T1" fmla="*/ 0 h 17"/>
                <a:gd name="T2" fmla="*/ 0 w 25"/>
                <a:gd name="T3" fmla="*/ 16 h 17"/>
                <a:gd name="T4" fmla="*/ 24 w 25"/>
                <a:gd name="T5" fmla="*/ 16 h 17"/>
                <a:gd name="T6" fmla="*/ 24 w 2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17"/>
                <a:gd name="T14" fmla="*/ 25 w 2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17">
                  <a:moveTo>
                    <a:pt x="24" y="0"/>
                  </a:moveTo>
                  <a:lnTo>
                    <a:pt x="0" y="16"/>
                  </a:lnTo>
                  <a:lnTo>
                    <a:pt x="24" y="16"/>
                  </a:lnTo>
                  <a:lnTo>
                    <a:pt x="24" y="0"/>
                  </a:lnTo>
                </a:path>
              </a:pathLst>
            </a:custGeom>
            <a:solidFill>
              <a:srgbClr val="0000FF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  <p:sp>
          <p:nvSpPr>
            <p:cNvPr id="57405" name="Freeform 46">
              <a:extLst>
                <a:ext uri="{FF2B5EF4-FFF2-40B4-BE49-F238E27FC236}">
                  <a16:creationId xmlns:a16="http://schemas.microsoft.com/office/drawing/2014/main" id="{4C76BB7D-4AE9-4E5A-A7B9-EBD2554BA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" y="2560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0 h 25"/>
                <a:gd name="T4" fmla="*/ 16 w 17"/>
                <a:gd name="T5" fmla="*/ 24 h 25"/>
                <a:gd name="T6" fmla="*/ 0 w 17"/>
                <a:gd name="T7" fmla="*/ 24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5"/>
                <a:gd name="T14" fmla="*/ 17 w 1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5">
                  <a:moveTo>
                    <a:pt x="0" y="24"/>
                  </a:moveTo>
                  <a:lnTo>
                    <a:pt x="16" y="0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FF003B"/>
            </a:solidFill>
            <a:ln w="127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sz="1717"/>
            </a:p>
          </p:txBody>
        </p:sp>
      </p:grpSp>
      <p:sp>
        <p:nvSpPr>
          <p:cNvPr id="57369" name="Line 48">
            <a:extLst>
              <a:ext uri="{FF2B5EF4-FFF2-40B4-BE49-F238E27FC236}">
                <a16:creationId xmlns:a16="http://schemas.microsoft.com/office/drawing/2014/main" id="{61841836-CF5A-4A9B-B380-07D7186E7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0309" y="4046947"/>
            <a:ext cx="1235894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70" name="Line 51">
            <a:extLst>
              <a:ext uri="{FF2B5EF4-FFF2-40B4-BE49-F238E27FC236}">
                <a16:creationId xmlns:a16="http://schemas.microsoft.com/office/drawing/2014/main" id="{92E06B3E-14A2-47DA-B17E-E5726B563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5101" y="4955693"/>
            <a:ext cx="1235894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71" name="Oval 52">
            <a:extLst>
              <a:ext uri="{FF2B5EF4-FFF2-40B4-BE49-F238E27FC236}">
                <a16:creationId xmlns:a16="http://schemas.microsoft.com/office/drawing/2014/main" id="{4FEF26DC-DCAA-4430-94BD-E2C02EA2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9829" y="5161675"/>
            <a:ext cx="315032" cy="981445"/>
          </a:xfrm>
          <a:prstGeom prst="ellips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7372" name="Rectangle 53">
            <a:extLst>
              <a:ext uri="{FF2B5EF4-FFF2-40B4-BE49-F238E27FC236}">
                <a16:creationId xmlns:a16="http://schemas.microsoft.com/office/drawing/2014/main" id="{9BACD669-EAFA-4E79-BFBE-FD2143D1B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069" y="5161675"/>
            <a:ext cx="1587276" cy="981445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800000"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7373" name="Oval 54">
            <a:extLst>
              <a:ext uri="{FF2B5EF4-FFF2-40B4-BE49-F238E27FC236}">
                <a16:creationId xmlns:a16="http://schemas.microsoft.com/office/drawing/2014/main" id="{EBD577AE-AB35-441D-BE06-487CDC019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474" y="5155617"/>
            <a:ext cx="327148" cy="993562"/>
          </a:xfrm>
          <a:prstGeom prst="ellips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7374" name="Oval 55">
            <a:extLst>
              <a:ext uri="{FF2B5EF4-FFF2-40B4-BE49-F238E27FC236}">
                <a16:creationId xmlns:a16="http://schemas.microsoft.com/office/drawing/2014/main" id="{4D3B1234-C86C-4886-B9FB-1070A2CB2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6191" y="5155617"/>
            <a:ext cx="327148" cy="993562"/>
          </a:xfrm>
          <a:prstGeom prst="ellipse">
            <a:avLst/>
          </a:prstGeom>
          <a:pattFill prst="pct50">
            <a:fgClr>
              <a:srgbClr val="FF0000"/>
            </a:fgClr>
            <a:bgClr>
              <a:srgbClr val="FFFFFF"/>
            </a:bgClr>
          </a:patt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7375" name="Oval 56">
            <a:extLst>
              <a:ext uri="{FF2B5EF4-FFF2-40B4-BE49-F238E27FC236}">
                <a16:creationId xmlns:a16="http://schemas.microsoft.com/office/drawing/2014/main" id="{7D53159E-ABF0-4CAF-A366-0DFE5606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36" y="5161675"/>
            <a:ext cx="315032" cy="981445"/>
          </a:xfrm>
          <a:prstGeom prst="ellipse">
            <a:avLst/>
          </a:prstGeom>
          <a:pattFill prst="pct50">
            <a:fgClr>
              <a:srgbClr val="FF0000"/>
            </a:fgClr>
            <a:bgClr>
              <a:srgbClr val="FFFFFF"/>
            </a:bgClr>
          </a:pattFill>
          <a:ln w="50800">
            <a:solidFill>
              <a:srgbClr val="000000"/>
            </a:solidFill>
            <a:round/>
            <a:headEnd/>
            <a:tailEnd/>
          </a:ln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  <p:sp>
        <p:nvSpPr>
          <p:cNvPr id="57376" name="Line 57">
            <a:extLst>
              <a:ext uri="{FF2B5EF4-FFF2-40B4-BE49-F238E27FC236}">
                <a16:creationId xmlns:a16="http://schemas.microsoft.com/office/drawing/2014/main" id="{79DE9954-AE5E-47FD-BACA-ED42B6090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7345" y="5198025"/>
            <a:ext cx="0" cy="908746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77" name="Line 58">
            <a:extLst>
              <a:ext uri="{FF2B5EF4-FFF2-40B4-BE49-F238E27FC236}">
                <a16:creationId xmlns:a16="http://schemas.microsoft.com/office/drawing/2014/main" id="{DB39685B-DF1C-41BF-B61C-D2F1F81B3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2832" y="5294958"/>
            <a:ext cx="54524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78" name="Line 59">
            <a:extLst>
              <a:ext uri="{FF2B5EF4-FFF2-40B4-BE49-F238E27FC236}">
                <a16:creationId xmlns:a16="http://schemas.microsoft.com/office/drawing/2014/main" id="{ACF234A9-E5F0-416A-844C-286B000618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9182" y="5404007"/>
            <a:ext cx="54524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79" name="Line 60">
            <a:extLst>
              <a:ext uri="{FF2B5EF4-FFF2-40B4-BE49-F238E27FC236}">
                <a16:creationId xmlns:a16="http://schemas.microsoft.com/office/drawing/2014/main" id="{6D692034-5291-4AF3-B20A-4B78622768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1299" y="5549406"/>
            <a:ext cx="54524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80" name="Line 61">
            <a:extLst>
              <a:ext uri="{FF2B5EF4-FFF2-40B4-BE49-F238E27FC236}">
                <a16:creationId xmlns:a16="http://schemas.microsoft.com/office/drawing/2014/main" id="{F56676F8-77BB-4079-B2DF-300B59677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1299" y="5682689"/>
            <a:ext cx="54524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81" name="Line 62">
            <a:extLst>
              <a:ext uri="{FF2B5EF4-FFF2-40B4-BE49-F238E27FC236}">
                <a16:creationId xmlns:a16="http://schemas.microsoft.com/office/drawing/2014/main" id="{9F74BDD6-43EB-405A-ABCD-BC25A5F1EE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1299" y="5815972"/>
            <a:ext cx="54524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82" name="Line 63">
            <a:extLst>
              <a:ext uri="{FF2B5EF4-FFF2-40B4-BE49-F238E27FC236}">
                <a16:creationId xmlns:a16="http://schemas.microsoft.com/office/drawing/2014/main" id="{BB95E9A2-C362-4856-93AB-3286ECC0A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4949" y="5949254"/>
            <a:ext cx="54524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83" name="Line 64">
            <a:extLst>
              <a:ext uri="{FF2B5EF4-FFF2-40B4-BE49-F238E27FC236}">
                <a16:creationId xmlns:a16="http://schemas.microsoft.com/office/drawing/2014/main" id="{CBBBBC2B-EAAE-4F6B-854F-C040DF7B4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2832" y="6058304"/>
            <a:ext cx="54524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84" name="Line 65">
            <a:extLst>
              <a:ext uri="{FF2B5EF4-FFF2-40B4-BE49-F238E27FC236}">
                <a16:creationId xmlns:a16="http://schemas.microsoft.com/office/drawing/2014/main" id="{59FB906E-CFD9-4AE7-B7BE-2FD920A502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6483" y="5198025"/>
            <a:ext cx="54524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85" name="Freeform 66">
            <a:extLst>
              <a:ext uri="{FF2B5EF4-FFF2-40B4-BE49-F238E27FC236}">
                <a16:creationId xmlns:a16="http://schemas.microsoft.com/office/drawing/2014/main" id="{7EEB98FC-9F6C-4954-891D-08EC81D7FD49}"/>
              </a:ext>
            </a:extLst>
          </p:cNvPr>
          <p:cNvSpPr>
            <a:spLocks/>
          </p:cNvSpPr>
          <p:nvPr/>
        </p:nvSpPr>
        <p:spPr bwMode="auto">
          <a:xfrm>
            <a:off x="6404974" y="5973488"/>
            <a:ext cx="304430" cy="304430"/>
          </a:xfrm>
          <a:custGeom>
            <a:avLst/>
            <a:gdLst>
              <a:gd name="T0" fmla="*/ 2147483647 w 201"/>
              <a:gd name="T1" fmla="*/ 0 h 201"/>
              <a:gd name="T2" fmla="*/ 2147483647 w 201"/>
              <a:gd name="T3" fmla="*/ 2147483647 h 201"/>
              <a:gd name="T4" fmla="*/ 0 w 201"/>
              <a:gd name="T5" fmla="*/ 2147483647 h 201"/>
              <a:gd name="T6" fmla="*/ 2147483647 w 201"/>
              <a:gd name="T7" fmla="*/ 2147483647 h 201"/>
              <a:gd name="T8" fmla="*/ 2147483647 w 201"/>
              <a:gd name="T9" fmla="*/ 0 h 2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1"/>
              <a:gd name="T16" fmla="*/ 0 h 201"/>
              <a:gd name="T17" fmla="*/ 201 w 201"/>
              <a:gd name="T18" fmla="*/ 201 h 2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1" h="201">
                <a:moveTo>
                  <a:pt x="160" y="0"/>
                </a:moveTo>
                <a:lnTo>
                  <a:pt x="200" y="72"/>
                </a:lnTo>
                <a:lnTo>
                  <a:pt x="0" y="200"/>
                </a:lnTo>
                <a:lnTo>
                  <a:pt x="32" y="72"/>
                </a:lnTo>
                <a:lnTo>
                  <a:pt x="160" y="0"/>
                </a:lnTo>
              </a:path>
            </a:pathLst>
          </a:custGeom>
          <a:pattFill prst="pct50">
            <a:fgClr>
              <a:srgbClr val="000000"/>
            </a:fgClr>
            <a:bgClr>
              <a:srgbClr val="FFFFFF"/>
            </a:bgClr>
          </a:patt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86" name="Freeform 67">
            <a:extLst>
              <a:ext uri="{FF2B5EF4-FFF2-40B4-BE49-F238E27FC236}">
                <a16:creationId xmlns:a16="http://schemas.microsoft.com/office/drawing/2014/main" id="{5A334427-9239-4EAC-B0B0-E4E6BB8A5434}"/>
              </a:ext>
            </a:extLst>
          </p:cNvPr>
          <p:cNvSpPr>
            <a:spLocks/>
          </p:cNvSpPr>
          <p:nvPr/>
        </p:nvSpPr>
        <p:spPr bwMode="auto">
          <a:xfrm>
            <a:off x="6562489" y="6143120"/>
            <a:ext cx="316547" cy="510413"/>
          </a:xfrm>
          <a:custGeom>
            <a:avLst/>
            <a:gdLst>
              <a:gd name="T0" fmla="*/ 2147483647 w 209"/>
              <a:gd name="T1" fmla="*/ 0 h 337"/>
              <a:gd name="T2" fmla="*/ 2147483647 w 209"/>
              <a:gd name="T3" fmla="*/ 2147483647 h 337"/>
              <a:gd name="T4" fmla="*/ 2147483647 w 209"/>
              <a:gd name="T5" fmla="*/ 2147483647 h 337"/>
              <a:gd name="T6" fmla="*/ 0 w 209"/>
              <a:gd name="T7" fmla="*/ 2147483647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209"/>
              <a:gd name="T13" fmla="*/ 0 h 337"/>
              <a:gd name="T14" fmla="*/ 209 w 209"/>
              <a:gd name="T15" fmla="*/ 337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9" h="337">
                <a:moveTo>
                  <a:pt x="32" y="0"/>
                </a:moveTo>
                <a:lnTo>
                  <a:pt x="208" y="312"/>
                </a:lnTo>
                <a:lnTo>
                  <a:pt x="160" y="336"/>
                </a:lnTo>
                <a:lnTo>
                  <a:pt x="0" y="32"/>
                </a:lnTo>
              </a:path>
            </a:pathLst>
          </a:custGeom>
          <a:solidFill>
            <a:srgbClr val="B3712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87" name="Line 68">
            <a:extLst>
              <a:ext uri="{FF2B5EF4-FFF2-40B4-BE49-F238E27FC236}">
                <a16:creationId xmlns:a16="http://schemas.microsoft.com/office/drawing/2014/main" id="{0384DC1F-64CC-4184-828F-126DF48CC9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47306" y="5840205"/>
            <a:ext cx="448314" cy="218099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88" name="Line 69">
            <a:extLst>
              <a:ext uri="{FF2B5EF4-FFF2-40B4-BE49-F238E27FC236}">
                <a16:creationId xmlns:a16="http://schemas.microsoft.com/office/drawing/2014/main" id="{E33DFEC6-6FB2-415C-A005-34BA188F6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0652" y="5210141"/>
            <a:ext cx="290799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89" name="Line 70">
            <a:extLst>
              <a:ext uri="{FF2B5EF4-FFF2-40B4-BE49-F238E27FC236}">
                <a16:creationId xmlns:a16="http://schemas.microsoft.com/office/drawing/2014/main" id="{3C9A74B5-6C6B-4A25-884D-3E4F417B5A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9118" y="5319191"/>
            <a:ext cx="290799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90" name="Line 71">
            <a:extLst>
              <a:ext uri="{FF2B5EF4-FFF2-40B4-BE49-F238E27FC236}">
                <a16:creationId xmlns:a16="http://schemas.microsoft.com/office/drawing/2014/main" id="{FABADC23-B828-4BBE-8469-5C25F33D6B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5468" y="5440357"/>
            <a:ext cx="290799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91" name="Line 72">
            <a:extLst>
              <a:ext uri="{FF2B5EF4-FFF2-40B4-BE49-F238E27FC236}">
                <a16:creationId xmlns:a16="http://schemas.microsoft.com/office/drawing/2014/main" id="{11D6C762-15CB-48F8-ADA8-5835E62B3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5468" y="5561523"/>
            <a:ext cx="290799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92" name="Line 73">
            <a:extLst>
              <a:ext uri="{FF2B5EF4-FFF2-40B4-BE49-F238E27FC236}">
                <a16:creationId xmlns:a16="http://schemas.microsoft.com/office/drawing/2014/main" id="{3468504A-8E41-4570-B108-0006A51A4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9701" y="5682689"/>
            <a:ext cx="290799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93" name="Line 74">
            <a:extLst>
              <a:ext uri="{FF2B5EF4-FFF2-40B4-BE49-F238E27FC236}">
                <a16:creationId xmlns:a16="http://schemas.microsoft.com/office/drawing/2014/main" id="{97677E77-15E4-4647-9C8E-2DC16424A3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5468" y="5791739"/>
            <a:ext cx="290799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94" name="Line 75">
            <a:extLst>
              <a:ext uri="{FF2B5EF4-FFF2-40B4-BE49-F238E27FC236}">
                <a16:creationId xmlns:a16="http://schemas.microsoft.com/office/drawing/2014/main" id="{E0F40DE0-21CD-4437-9859-C3F18C5B0F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3351" y="5912905"/>
            <a:ext cx="290799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95" name="Line 76">
            <a:extLst>
              <a:ext uri="{FF2B5EF4-FFF2-40B4-BE49-F238E27FC236}">
                <a16:creationId xmlns:a16="http://schemas.microsoft.com/office/drawing/2014/main" id="{1BE40D5E-A525-4B9C-9528-8CEB2B042B2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9118" y="6021954"/>
            <a:ext cx="290799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96" name="Line 77">
            <a:extLst>
              <a:ext uri="{FF2B5EF4-FFF2-40B4-BE49-F238E27FC236}">
                <a16:creationId xmlns:a16="http://schemas.microsoft.com/office/drawing/2014/main" id="{763444CD-A6E5-416C-A824-16A0FA3BF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0652" y="6118887"/>
            <a:ext cx="290799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97" name="Line 78">
            <a:extLst>
              <a:ext uri="{FF2B5EF4-FFF2-40B4-BE49-F238E27FC236}">
                <a16:creationId xmlns:a16="http://schemas.microsoft.com/office/drawing/2014/main" id="{BFE08E7D-6B6A-4B7A-BDE2-A149883E9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8878" y="5646339"/>
            <a:ext cx="1029912" cy="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7215" tIns="43608" rIns="87215" bIns="43608"/>
          <a:lstStyle/>
          <a:p>
            <a:endParaRPr lang="en-GB" sz="1717"/>
          </a:p>
        </p:txBody>
      </p:sp>
      <p:sp>
        <p:nvSpPr>
          <p:cNvPr id="57398" name="Rectangle 79">
            <a:extLst>
              <a:ext uri="{FF2B5EF4-FFF2-40B4-BE49-F238E27FC236}">
                <a16:creationId xmlns:a16="http://schemas.microsoft.com/office/drawing/2014/main" id="{73E78907-118D-493B-8AD1-13704091F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362" y="4580078"/>
            <a:ext cx="5513057" cy="99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 b="1">
                <a:solidFill>
                  <a:srgbClr val="4D00FF"/>
                </a:solidFill>
              </a:rPr>
              <a:t>esempio :</a:t>
            </a:r>
            <a:r>
              <a:rPr lang="it-IT" altLang="it-IT" sz="2862">
                <a:solidFill>
                  <a:srgbClr val="4D00FF"/>
                </a:solidFill>
              </a:rPr>
              <a:t> </a:t>
            </a:r>
          </a:p>
          <a:p>
            <a:pPr>
              <a:lnSpc>
                <a:spcPts val="3435"/>
              </a:lnSpc>
            </a:pPr>
            <a:r>
              <a:rPr lang="it-IT" altLang="it-IT" sz="2862">
                <a:solidFill>
                  <a:srgbClr val="4D00FF"/>
                </a:solidFill>
              </a:rPr>
              <a:t>onda di percussione in un solido</a:t>
            </a:r>
          </a:p>
        </p:txBody>
      </p:sp>
      <p:sp>
        <p:nvSpPr>
          <p:cNvPr id="57399" name="Rectangle 80">
            <a:extLst>
              <a:ext uri="{FF2B5EF4-FFF2-40B4-BE49-F238E27FC236}">
                <a16:creationId xmlns:a16="http://schemas.microsoft.com/office/drawing/2014/main" id="{5F0817DE-3F81-4EDD-BDF5-DAEC137A4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811" y="5609989"/>
            <a:ext cx="3150318" cy="55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170" tIns="25743" rIns="18170" bIns="25743"/>
          <a:lstStyle>
            <a:lvl1pPr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0413"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tabLst>
                <a:tab pos="455613" algn="l"/>
                <a:tab pos="912813" algn="l"/>
                <a:tab pos="13700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3435"/>
              </a:lnSpc>
            </a:pPr>
            <a:r>
              <a:rPr lang="it-IT" altLang="it-IT" sz="2862">
                <a:solidFill>
                  <a:srgbClr val="4D00FF"/>
                </a:solidFill>
              </a:rPr>
              <a:t>(idem  in  aria)</a:t>
            </a:r>
          </a:p>
        </p:txBody>
      </p:sp>
      <p:sp>
        <p:nvSpPr>
          <p:cNvPr id="57400" name="Rectangle 81">
            <a:extLst>
              <a:ext uri="{FF2B5EF4-FFF2-40B4-BE49-F238E27FC236}">
                <a16:creationId xmlns:a16="http://schemas.microsoft.com/office/drawing/2014/main" id="{810C5E3F-19E6-4079-89E8-60C0656DB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923" y="5781137"/>
            <a:ext cx="1066261" cy="106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215" tIns="43608" rIns="87215" bIns="4360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it-IT" sz="2290"/>
          </a:p>
        </p:txBody>
      </p:sp>
    </p:spTree>
    <p:extLst>
      <p:ext uri="{BB962C8B-B14F-4D97-AF65-F5344CB8AC3E}">
        <p14:creationId xmlns:p14="http://schemas.microsoft.com/office/powerpoint/2010/main" val="200810315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D636B5-7AD4-41ED-F35D-0663AAF2F22D}"/>
              </a:ext>
            </a:extLst>
          </p:cNvPr>
          <p:cNvSpPr txBox="1"/>
          <p:nvPr/>
        </p:nvSpPr>
        <p:spPr>
          <a:xfrm>
            <a:off x="3350937" y="120843"/>
            <a:ext cx="4161717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Onde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stazionarie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CA02C-B1CB-0ECE-198A-1FBE677C1981}"/>
              </a:ext>
            </a:extLst>
          </p:cNvPr>
          <p:cNvSpPr txBox="1"/>
          <p:nvPr/>
        </p:nvSpPr>
        <p:spPr>
          <a:xfrm>
            <a:off x="185196" y="910776"/>
            <a:ext cx="2544149" cy="3293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300" dirty="0"/>
              <a:t>Un'</a:t>
            </a:r>
            <a:r>
              <a:rPr lang="it-IT" sz="1300" b="1" dirty="0"/>
              <a:t>onda stazionaria</a:t>
            </a:r>
            <a:r>
              <a:rPr lang="it-IT" sz="1300" dirty="0"/>
              <a:t> è una perturbazione periodica di un mezzo materiale, le cui oscillazioni sono limitate nello </a:t>
            </a:r>
            <a:r>
              <a:rPr lang="it-IT" sz="1300" dirty="0">
                <a:hlinkClick r:id="rId2" tooltip="Spazio (fisica)"/>
              </a:rPr>
              <a:t>spazio</a:t>
            </a:r>
            <a:r>
              <a:rPr lang="it-IT" sz="1300" dirty="0"/>
              <a:t>: in pratica non c'è propagazione lungo una certa direzione nello spazio, ma solo un'oscillazione nel tempo.  Pertanto, è soltanto il profilo dell'onda stazionaria a muoversi, oscillando "su e giù" in alcuni punti. I punti ove l'onda raggiunge ampiezza massima sono detti </a:t>
            </a:r>
            <a:r>
              <a:rPr lang="it-IT" sz="1300" i="1" dirty="0"/>
              <a:t>antinodi</a:t>
            </a:r>
            <a:r>
              <a:rPr lang="it-IT" sz="1300" dirty="0"/>
              <a:t> (o </a:t>
            </a:r>
            <a:r>
              <a:rPr lang="it-IT" sz="1300" i="1" dirty="0"/>
              <a:t>ventri</a:t>
            </a:r>
            <a:r>
              <a:rPr lang="it-IT" sz="1300" dirty="0"/>
              <a:t>), i punti che invece rimangono fissi </a:t>
            </a:r>
          </a:p>
          <a:p>
            <a:r>
              <a:rPr lang="it-IT" sz="1300" dirty="0"/>
              <a:t>(ove l'onda è sempre nulla) sono detti </a:t>
            </a:r>
            <a:r>
              <a:rPr lang="it-IT" sz="1300" i="1" dirty="0"/>
              <a:t>nodi</a:t>
            </a:r>
            <a:r>
              <a:rPr lang="it-IT" sz="1300" dirty="0"/>
              <a:t>.</a:t>
            </a:r>
            <a:r>
              <a:rPr lang="it-IT" sz="1300" baseline="30000" dirty="0">
                <a:hlinkClick r:id="rId3"/>
              </a:rPr>
              <a:t>[</a:t>
            </a:r>
            <a:endParaRPr lang="en-US" sz="1300" dirty="0"/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22218E7-5B28-8DCF-0471-E9A170B5BA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48" t="33333" r="39709" b="26061"/>
          <a:stretch/>
        </p:blipFill>
        <p:spPr>
          <a:xfrm>
            <a:off x="2798623" y="910776"/>
            <a:ext cx="5264728" cy="27811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FF7ECD-CBD0-1FB8-2B99-9546B4FE99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22" t="13535" r="38952" b="25859"/>
          <a:stretch/>
        </p:blipFill>
        <p:spPr>
          <a:xfrm>
            <a:off x="8077152" y="910776"/>
            <a:ext cx="4080209" cy="3158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BD342A0-9E63-9834-8AC1-7090E3893E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15" t="23233" r="39205" b="24242"/>
          <a:stretch/>
        </p:blipFill>
        <p:spPr>
          <a:xfrm>
            <a:off x="2867891" y="3726516"/>
            <a:ext cx="4475018" cy="306185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11" name="Picture 10" descr="A picture containing skiing, archery, lamp, line&#10;&#10;Description automatically generated">
            <a:extLst>
              <a:ext uri="{FF2B5EF4-FFF2-40B4-BE49-F238E27FC236}">
                <a16:creationId xmlns:a16="http://schemas.microsoft.com/office/drawing/2014/main" id="{9B47F9A8-7E21-F1DE-E08E-04740F632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455" y="4349917"/>
            <a:ext cx="4475018" cy="1491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4A7315-9346-2006-F194-D06B90D5DDE4}"/>
              </a:ext>
            </a:extLst>
          </p:cNvPr>
          <p:cNvSpPr txBox="1"/>
          <p:nvPr/>
        </p:nvSpPr>
        <p:spPr>
          <a:xfrm>
            <a:off x="7759843" y="6070708"/>
            <a:ext cx="3671455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300" dirty="0"/>
              <a:t>Un'onda stazionaria come interferenza di due onde contrarie della stessa frequenza.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2744813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ue Horizon">
  <a:themeElements>
    <a:clrScheme name="">
      <a:dk1>
        <a:srgbClr val="000000"/>
      </a:dk1>
      <a:lt1>
        <a:srgbClr val="CCEC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2F4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"/>
      </a:majorFont>
      <a:minorFont>
        <a:latin typeface="Times New Roman"/>
        <a:ea typeface="MS P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2700" dir="8100000" algn="ctr" rotWithShape="0">
            <a:srgbClr val="FFFFFF">
              <a:alpha val="75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  <a:ea typeface="MS Pゴシック" pitchFamily="-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2700" dir="8100000" algn="ctr" rotWithShape="0">
            <a:srgbClr val="FFFFFF">
              <a:alpha val="75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  <a:ea typeface="MS Pゴシック" pitchFamily="-92" charset="-128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CCECFF"/>
    </a:lt1>
    <a:dk2>
      <a:srgbClr val="000000"/>
    </a:dk2>
    <a:lt2>
      <a:srgbClr val="808080"/>
    </a:lt2>
    <a:accent1>
      <a:srgbClr val="99CCFF"/>
    </a:accent1>
    <a:accent2>
      <a:srgbClr val="CCCCFF"/>
    </a:accent2>
    <a:accent3>
      <a:srgbClr val="E2F4FF"/>
    </a:accent3>
    <a:accent4>
      <a:srgbClr val="000000"/>
    </a:accent4>
    <a:accent5>
      <a:srgbClr val="CAE2FF"/>
    </a:accent5>
    <a:accent6>
      <a:srgbClr val="B9B9E7"/>
    </a:accent6>
    <a:hlink>
      <a:srgbClr val="3333CC"/>
    </a:hlink>
    <a:folHlink>
      <a:srgbClr val="AF67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4968</Words>
  <Application>Microsoft Office PowerPoint</Application>
  <PresentationFormat>Widescreen</PresentationFormat>
  <Paragraphs>757</Paragraphs>
  <Slides>75</Slides>
  <Notes>35</Notes>
  <HiddenSlides>10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Arial</vt:lpstr>
      <vt:lpstr>Arial Narrow</vt:lpstr>
      <vt:lpstr>Book Antiqua</vt:lpstr>
      <vt:lpstr>Calibri</vt:lpstr>
      <vt:lpstr>Cambria Math</vt:lpstr>
      <vt:lpstr>Comic Sans MS</vt:lpstr>
      <vt:lpstr>GenMath</vt:lpstr>
      <vt:lpstr>Symbol</vt:lpstr>
      <vt:lpstr>Times New Roman</vt:lpstr>
      <vt:lpstr>Wingdings</vt:lpstr>
      <vt:lpstr>Blue Horizon</vt:lpstr>
      <vt:lpstr>Il fenomeno delle onde :  applicazioni in medicina e biomedicina Alessandro Lascialfari Dipartimento di Fisica, Università degli studi di Pavia, CNR, INSTM e Sezione INFN, Pavia (Italy)</vt:lpstr>
      <vt:lpstr>Some links of biomedical physics with other disciplines and basics/branches of Physics</vt:lpstr>
      <vt:lpstr>Topics (not exhaustive) on waves in medicine and biomedicine </vt:lpstr>
      <vt:lpstr>Alcuni concetti di base</vt:lpstr>
      <vt:lpstr>Concetti base 1 : Le onde meccaniche e le onde elettromagnetiche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Concetti base 2 : lo spettro delle onde elettromagnetiche</vt:lpstr>
      <vt:lpstr>Spettro delle onde elettromagnetiche (fenomeno ondulatorio)</vt:lpstr>
      <vt:lpstr>Concetti base 3  : effetto Doppler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Concetti base 4 :  il suono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Concetti base (avanzati) 5: analisi di Fourier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Marta Galvani</dc:creator>
  <cp:lastModifiedBy>Alessandro Lascialfari</cp:lastModifiedBy>
  <cp:revision>399</cp:revision>
  <dcterms:created xsi:type="dcterms:W3CDTF">2018-11-01T12:25:12Z</dcterms:created>
  <dcterms:modified xsi:type="dcterms:W3CDTF">2022-11-23T13:15:35Z</dcterms:modified>
</cp:coreProperties>
</file>