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59"/>
  </p:notesMasterIdLst>
  <p:handoutMasterIdLst>
    <p:handoutMasterId r:id="rId60"/>
  </p:handoutMasterIdLst>
  <p:sldIdLst>
    <p:sldId id="405" r:id="rId2"/>
    <p:sldId id="510" r:id="rId3"/>
    <p:sldId id="590" r:id="rId4"/>
    <p:sldId id="643" r:id="rId5"/>
    <p:sldId id="587" r:id="rId6"/>
    <p:sldId id="591" r:id="rId7"/>
    <p:sldId id="592" r:id="rId8"/>
    <p:sldId id="593" r:id="rId9"/>
    <p:sldId id="594" r:id="rId10"/>
    <p:sldId id="595" r:id="rId11"/>
    <p:sldId id="596" r:id="rId12"/>
    <p:sldId id="599" r:id="rId13"/>
    <p:sldId id="597" r:id="rId14"/>
    <p:sldId id="589" r:id="rId15"/>
    <p:sldId id="598" r:id="rId16"/>
    <p:sldId id="588" r:id="rId17"/>
    <p:sldId id="641" r:id="rId18"/>
    <p:sldId id="647" r:id="rId19"/>
    <p:sldId id="644" r:id="rId20"/>
    <p:sldId id="601" r:id="rId21"/>
    <p:sldId id="642" r:id="rId22"/>
    <p:sldId id="604" r:id="rId23"/>
    <p:sldId id="605" r:id="rId24"/>
    <p:sldId id="606" r:id="rId25"/>
    <p:sldId id="607" r:id="rId26"/>
    <p:sldId id="609" r:id="rId27"/>
    <p:sldId id="610" r:id="rId28"/>
    <p:sldId id="611" r:id="rId29"/>
    <p:sldId id="612" r:id="rId30"/>
    <p:sldId id="614" r:id="rId31"/>
    <p:sldId id="615" r:id="rId32"/>
    <p:sldId id="616" r:id="rId33"/>
    <p:sldId id="645" r:id="rId34"/>
    <p:sldId id="617" r:id="rId35"/>
    <p:sldId id="618" r:id="rId36"/>
    <p:sldId id="620" r:id="rId37"/>
    <p:sldId id="619" r:id="rId38"/>
    <p:sldId id="637" r:id="rId39"/>
    <p:sldId id="621" r:id="rId40"/>
    <p:sldId id="622" r:id="rId41"/>
    <p:sldId id="623" r:id="rId42"/>
    <p:sldId id="624" r:id="rId43"/>
    <p:sldId id="625" r:id="rId44"/>
    <p:sldId id="626" r:id="rId45"/>
    <p:sldId id="627" r:id="rId46"/>
    <p:sldId id="628" r:id="rId47"/>
    <p:sldId id="629" r:id="rId48"/>
    <p:sldId id="630" r:id="rId49"/>
    <p:sldId id="639" r:id="rId50"/>
    <p:sldId id="640" r:id="rId51"/>
    <p:sldId id="646" r:id="rId52"/>
    <p:sldId id="631" r:id="rId53"/>
    <p:sldId id="632" r:id="rId54"/>
    <p:sldId id="633" r:id="rId55"/>
    <p:sldId id="635" r:id="rId56"/>
    <p:sldId id="636" r:id="rId57"/>
    <p:sldId id="638" r:id="rId58"/>
  </p:sldIdLst>
  <p:sldSz cx="9144000" cy="6858000" type="screen4x3"/>
  <p:notesSz cx="6772275" cy="9902825"/>
  <p:defaultTextStyle>
    <a:defPPr>
      <a:defRPr lang="de-DE"/>
    </a:defPPr>
    <a:lvl1pPr algn="l" rtl="0" fontAlgn="base">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i="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i="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i="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i="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E48A7"/>
    <a:srgbClr val="F183DC"/>
    <a:srgbClr val="A2CEA7"/>
    <a:srgbClr val="DBF2FD"/>
    <a:srgbClr val="B5D9B9"/>
    <a:srgbClr val="68B071"/>
    <a:srgbClr val="CBDEF5"/>
    <a:srgbClr val="D018AF"/>
    <a:srgbClr val="F6B4E9"/>
    <a:srgbClr val="D018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8" autoAdjust="0"/>
    <p:restoredTop sz="86651" autoAdjust="0"/>
  </p:normalViewPr>
  <p:slideViewPr>
    <p:cSldViewPr>
      <p:cViewPr varScale="1">
        <p:scale>
          <a:sx n="101" d="100"/>
          <a:sy n="101" d="100"/>
        </p:scale>
        <p:origin x="126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954"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bwMode="auto">
          <a:xfrm>
            <a:off x="0" y="0"/>
            <a:ext cx="293528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latin typeface="Arial" charset="0"/>
                <a:ea typeface="ＭＳ Ｐゴシック" charset="-128"/>
              </a:defRPr>
            </a:lvl1pPr>
          </a:lstStyle>
          <a:p>
            <a:pPr>
              <a:defRPr/>
            </a:pPr>
            <a:endParaRPr lang="en-US"/>
          </a:p>
        </p:txBody>
      </p:sp>
      <p:sp>
        <p:nvSpPr>
          <p:cNvPr id="123907" name="Rectangle 3"/>
          <p:cNvSpPr>
            <a:spLocks noGrp="1" noChangeArrowheads="1"/>
          </p:cNvSpPr>
          <p:nvPr>
            <p:ph type="dt" sz="quarter" idx="1"/>
          </p:nvPr>
        </p:nvSpPr>
        <p:spPr bwMode="auto">
          <a:xfrm>
            <a:off x="3835400" y="0"/>
            <a:ext cx="293528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rial" charset="0"/>
                <a:ea typeface="ＭＳ Ｐゴシック" charset="-128"/>
              </a:defRPr>
            </a:lvl1pPr>
          </a:lstStyle>
          <a:p>
            <a:pPr>
              <a:defRPr/>
            </a:pPr>
            <a:endParaRPr lang="en-US"/>
          </a:p>
        </p:txBody>
      </p:sp>
      <p:sp>
        <p:nvSpPr>
          <p:cNvPr id="123908" name="Rectangle 4"/>
          <p:cNvSpPr>
            <a:spLocks noGrp="1" noChangeArrowheads="1"/>
          </p:cNvSpPr>
          <p:nvPr>
            <p:ph type="ftr" sz="quarter" idx="2"/>
          </p:nvPr>
        </p:nvSpPr>
        <p:spPr bwMode="auto">
          <a:xfrm>
            <a:off x="0" y="9405938"/>
            <a:ext cx="2935288"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latin typeface="Arial" charset="0"/>
                <a:ea typeface="ＭＳ Ｐゴシック" charset="-128"/>
              </a:defRPr>
            </a:lvl1pPr>
          </a:lstStyle>
          <a:p>
            <a:pPr>
              <a:defRPr/>
            </a:pPr>
            <a:r>
              <a:rPr lang="de-DE"/>
              <a:t>Markus.Hohenwarter@sbg.ac.at, 2004 - www.geogebra.at</a:t>
            </a:r>
          </a:p>
        </p:txBody>
      </p:sp>
      <p:sp>
        <p:nvSpPr>
          <p:cNvPr id="123909" name="Rectangle 5"/>
          <p:cNvSpPr>
            <a:spLocks noGrp="1" noChangeArrowheads="1"/>
          </p:cNvSpPr>
          <p:nvPr>
            <p:ph type="sldNum" sz="quarter" idx="3"/>
          </p:nvPr>
        </p:nvSpPr>
        <p:spPr bwMode="auto">
          <a:xfrm>
            <a:off x="3835400" y="9405938"/>
            <a:ext cx="2935288"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lvl1pPr>
          </a:lstStyle>
          <a:p>
            <a:fld id="{73188F65-1797-46BF-A29C-4DA65B10B60C}" type="slidenum">
              <a:rPr lang="de-DE" altLang="en-US"/>
              <a:pPr/>
              <a:t>‹#›</a:t>
            </a:fld>
            <a:endParaRPr lang="de-DE" altLang="en-US"/>
          </a:p>
        </p:txBody>
      </p:sp>
    </p:spTree>
    <p:extLst>
      <p:ext uri="{BB962C8B-B14F-4D97-AF65-F5344CB8AC3E}">
        <p14:creationId xmlns:p14="http://schemas.microsoft.com/office/powerpoint/2010/main" val="37406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293528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latin typeface="Arial" charset="0"/>
                <a:ea typeface="ＭＳ Ｐゴシック" charset="-128"/>
              </a:defRPr>
            </a:lvl1pPr>
          </a:lstStyle>
          <a:p>
            <a:pPr>
              <a:defRPr/>
            </a:pPr>
            <a:endParaRPr lang="en-US"/>
          </a:p>
        </p:txBody>
      </p:sp>
      <p:sp>
        <p:nvSpPr>
          <p:cNvPr id="129027" name="Rectangle 3"/>
          <p:cNvSpPr>
            <a:spLocks noGrp="1" noChangeArrowheads="1"/>
          </p:cNvSpPr>
          <p:nvPr>
            <p:ph type="dt" idx="1"/>
          </p:nvPr>
        </p:nvSpPr>
        <p:spPr bwMode="auto">
          <a:xfrm>
            <a:off x="3835400" y="0"/>
            <a:ext cx="293528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rial" charset="0"/>
                <a:ea typeface="ＭＳ Ｐゴシック" charset="-128"/>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909638" y="742950"/>
            <a:ext cx="4953000" cy="3714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9" name="Rectangle 5"/>
          <p:cNvSpPr>
            <a:spLocks noGrp="1" noChangeArrowheads="1"/>
          </p:cNvSpPr>
          <p:nvPr>
            <p:ph type="body" sz="quarter" idx="3"/>
          </p:nvPr>
        </p:nvSpPr>
        <p:spPr bwMode="auto">
          <a:xfrm>
            <a:off x="677863" y="4703763"/>
            <a:ext cx="5418137" cy="44561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29030" name="Rectangle 6"/>
          <p:cNvSpPr>
            <a:spLocks noGrp="1" noChangeArrowheads="1"/>
          </p:cNvSpPr>
          <p:nvPr>
            <p:ph type="ftr" sz="quarter" idx="4"/>
          </p:nvPr>
        </p:nvSpPr>
        <p:spPr bwMode="auto">
          <a:xfrm>
            <a:off x="0" y="9405938"/>
            <a:ext cx="2935288"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latin typeface="Arial" charset="0"/>
                <a:ea typeface="ＭＳ Ｐゴシック" charset="-128"/>
              </a:defRPr>
            </a:lvl1pPr>
          </a:lstStyle>
          <a:p>
            <a:pPr>
              <a:defRPr/>
            </a:pPr>
            <a:r>
              <a:rPr lang="de-DE"/>
              <a:t>Markus.Hohenwarter@sbg.ac.at, 2004 - www.geogebra.at</a:t>
            </a:r>
          </a:p>
        </p:txBody>
      </p:sp>
      <p:sp>
        <p:nvSpPr>
          <p:cNvPr id="129031" name="Rectangle 7"/>
          <p:cNvSpPr>
            <a:spLocks noGrp="1" noChangeArrowheads="1"/>
          </p:cNvSpPr>
          <p:nvPr>
            <p:ph type="sldNum" sz="quarter" idx="5"/>
          </p:nvPr>
        </p:nvSpPr>
        <p:spPr bwMode="auto">
          <a:xfrm>
            <a:off x="3835400" y="9405938"/>
            <a:ext cx="2935288"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lvl1pPr>
          </a:lstStyle>
          <a:p>
            <a:fld id="{A61D132A-D597-4211-A944-E47857113790}" type="slidenum">
              <a:rPr lang="de-DE" altLang="en-US"/>
              <a:pPr/>
              <a:t>‹#›</a:t>
            </a:fld>
            <a:endParaRPr lang="de-DE" altLang="en-US"/>
          </a:p>
        </p:txBody>
      </p:sp>
    </p:spTree>
    <p:extLst>
      <p:ext uri="{BB962C8B-B14F-4D97-AF65-F5344CB8AC3E}">
        <p14:creationId xmlns:p14="http://schemas.microsoft.com/office/powerpoint/2010/main" val="6940864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909638" y="742950"/>
            <a:ext cx="4953000" cy="3714750"/>
          </a:xfrm>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AT"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854504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A61D132A-D597-4211-A944-E47857113790}" type="slidenum">
              <a:rPr lang="de-DE" altLang="en-US" smtClean="0"/>
              <a:pPr/>
              <a:t>11</a:t>
            </a:fld>
            <a:endParaRPr lang="de-DE" altLang="en-US"/>
          </a:p>
        </p:txBody>
      </p:sp>
    </p:spTree>
    <p:extLst>
      <p:ext uri="{BB962C8B-B14F-4D97-AF65-F5344CB8AC3E}">
        <p14:creationId xmlns:p14="http://schemas.microsoft.com/office/powerpoint/2010/main" val="1065780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A61D132A-D597-4211-A944-E47857113790}" type="slidenum">
              <a:rPr lang="de-DE" altLang="en-US" smtClean="0"/>
              <a:pPr/>
              <a:t>12</a:t>
            </a:fld>
            <a:endParaRPr lang="de-DE" altLang="en-US"/>
          </a:p>
        </p:txBody>
      </p:sp>
    </p:spTree>
    <p:extLst>
      <p:ext uri="{BB962C8B-B14F-4D97-AF65-F5344CB8AC3E}">
        <p14:creationId xmlns:p14="http://schemas.microsoft.com/office/powerpoint/2010/main" val="4217399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Il modo di procedere di Kirchhoff è stato chiamato "experimenting theory", cioè rendere la teoria sperimentale, non solo per il fatto di basarsi interamente su un esperimento mentale, ma perchè</a:t>
            </a:r>
            <a:r>
              <a:rPr lang="it-IT" baseline="0" dirty="0" smtClean="0"/>
              <a:t> la narrazione procede proprio come se si fosse in un laboratorio con gli oggetti descritti (inclusi quelli "impossibili") e si procedesse ad effettuare un esperimento dopo l'altro.</a:t>
            </a:r>
            <a:endParaRPr lang="it-IT" dirty="0"/>
          </a:p>
        </p:txBody>
      </p:sp>
      <p:sp>
        <p:nvSpPr>
          <p:cNvPr id="4" name="Slide Number Placeholder 3"/>
          <p:cNvSpPr>
            <a:spLocks noGrp="1"/>
          </p:cNvSpPr>
          <p:nvPr>
            <p:ph type="sldNum" sz="quarter" idx="10"/>
          </p:nvPr>
        </p:nvSpPr>
        <p:spPr/>
        <p:txBody>
          <a:bodyPr/>
          <a:lstStyle/>
          <a:p>
            <a:fld id="{A61D132A-D597-4211-A944-E47857113790}" type="slidenum">
              <a:rPr lang="de-DE" altLang="en-US" smtClean="0"/>
              <a:pPr/>
              <a:t>13</a:t>
            </a:fld>
            <a:endParaRPr lang="de-DE" altLang="en-US"/>
          </a:p>
        </p:txBody>
      </p:sp>
    </p:spTree>
    <p:extLst>
      <p:ext uri="{BB962C8B-B14F-4D97-AF65-F5344CB8AC3E}">
        <p14:creationId xmlns:p14="http://schemas.microsoft.com/office/powerpoint/2010/main" val="1303743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A61D132A-D597-4211-A944-E47857113790}" type="slidenum">
              <a:rPr lang="de-DE" altLang="en-US" smtClean="0"/>
              <a:pPr/>
              <a:t>14</a:t>
            </a:fld>
            <a:endParaRPr lang="de-DE" altLang="en-US"/>
          </a:p>
        </p:txBody>
      </p:sp>
    </p:spTree>
    <p:extLst>
      <p:ext uri="{BB962C8B-B14F-4D97-AF65-F5344CB8AC3E}">
        <p14:creationId xmlns:p14="http://schemas.microsoft.com/office/powerpoint/2010/main" val="1258406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A61D132A-D597-4211-A944-E47857113790}" type="slidenum">
              <a:rPr lang="de-DE" altLang="en-US" smtClean="0"/>
              <a:pPr/>
              <a:t>15</a:t>
            </a:fld>
            <a:endParaRPr lang="de-DE" altLang="en-US"/>
          </a:p>
        </p:txBody>
      </p:sp>
    </p:spTree>
    <p:extLst>
      <p:ext uri="{BB962C8B-B14F-4D97-AF65-F5344CB8AC3E}">
        <p14:creationId xmlns:p14="http://schemas.microsoft.com/office/powerpoint/2010/main" val="2975675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A61D132A-D597-4211-A944-E47857113790}" type="slidenum">
              <a:rPr lang="de-DE" altLang="en-US" smtClean="0"/>
              <a:pPr/>
              <a:t>16</a:t>
            </a:fld>
            <a:endParaRPr lang="de-DE" altLang="en-US"/>
          </a:p>
        </p:txBody>
      </p:sp>
    </p:spTree>
    <p:extLst>
      <p:ext uri="{BB962C8B-B14F-4D97-AF65-F5344CB8AC3E}">
        <p14:creationId xmlns:p14="http://schemas.microsoft.com/office/powerpoint/2010/main" val="3647859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A61D132A-D597-4211-A944-E47857113790}" type="slidenum">
              <a:rPr lang="de-DE" altLang="en-US" smtClean="0"/>
              <a:pPr/>
              <a:t>17</a:t>
            </a:fld>
            <a:endParaRPr lang="de-DE" altLang="en-US"/>
          </a:p>
        </p:txBody>
      </p:sp>
    </p:spTree>
    <p:extLst>
      <p:ext uri="{BB962C8B-B14F-4D97-AF65-F5344CB8AC3E}">
        <p14:creationId xmlns:p14="http://schemas.microsoft.com/office/powerpoint/2010/main" val="3846408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A61D132A-D597-4211-A944-E47857113790}" type="slidenum">
              <a:rPr lang="de-DE" altLang="en-US" smtClean="0"/>
              <a:pPr/>
              <a:t>20</a:t>
            </a:fld>
            <a:endParaRPr lang="de-DE" altLang="en-US"/>
          </a:p>
        </p:txBody>
      </p:sp>
    </p:spTree>
    <p:extLst>
      <p:ext uri="{BB962C8B-B14F-4D97-AF65-F5344CB8AC3E}">
        <p14:creationId xmlns:p14="http://schemas.microsoft.com/office/powerpoint/2010/main" val="815806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A61D132A-D597-4211-A944-E47857113790}" type="slidenum">
              <a:rPr lang="de-DE" altLang="en-US" smtClean="0"/>
              <a:pPr/>
              <a:t>21</a:t>
            </a:fld>
            <a:endParaRPr lang="de-DE" altLang="en-US"/>
          </a:p>
        </p:txBody>
      </p:sp>
    </p:spTree>
    <p:extLst>
      <p:ext uri="{BB962C8B-B14F-4D97-AF65-F5344CB8AC3E}">
        <p14:creationId xmlns:p14="http://schemas.microsoft.com/office/powerpoint/2010/main" val="936854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A61D132A-D597-4211-A944-E47857113790}" type="slidenum">
              <a:rPr lang="de-DE" altLang="en-US" smtClean="0"/>
              <a:pPr/>
              <a:t>22</a:t>
            </a:fld>
            <a:endParaRPr lang="de-DE" altLang="en-US"/>
          </a:p>
        </p:txBody>
      </p:sp>
    </p:spTree>
    <p:extLst>
      <p:ext uri="{BB962C8B-B14F-4D97-AF65-F5344CB8AC3E}">
        <p14:creationId xmlns:p14="http://schemas.microsoft.com/office/powerpoint/2010/main" val="407162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A61D132A-D597-4211-A944-E47857113790}" type="slidenum">
              <a:rPr lang="de-DE" altLang="en-US" smtClean="0"/>
              <a:pPr/>
              <a:t>2</a:t>
            </a:fld>
            <a:endParaRPr lang="de-DE" altLang="en-US"/>
          </a:p>
        </p:txBody>
      </p:sp>
    </p:spTree>
    <p:extLst>
      <p:ext uri="{BB962C8B-B14F-4D97-AF65-F5344CB8AC3E}">
        <p14:creationId xmlns:p14="http://schemas.microsoft.com/office/powerpoint/2010/main" val="618909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A61D132A-D597-4211-A944-E47857113790}" type="slidenum">
              <a:rPr lang="de-DE" altLang="en-US" smtClean="0"/>
              <a:pPr/>
              <a:t>23</a:t>
            </a:fld>
            <a:endParaRPr lang="de-DE" altLang="en-US"/>
          </a:p>
        </p:txBody>
      </p:sp>
    </p:spTree>
    <p:extLst>
      <p:ext uri="{BB962C8B-B14F-4D97-AF65-F5344CB8AC3E}">
        <p14:creationId xmlns:p14="http://schemas.microsoft.com/office/powerpoint/2010/main" val="623857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A61D132A-D597-4211-A944-E47857113790}" type="slidenum">
              <a:rPr lang="de-DE" altLang="en-US" smtClean="0"/>
              <a:pPr/>
              <a:t>24</a:t>
            </a:fld>
            <a:endParaRPr lang="de-DE" altLang="en-US"/>
          </a:p>
        </p:txBody>
      </p:sp>
    </p:spTree>
    <p:extLst>
      <p:ext uri="{BB962C8B-B14F-4D97-AF65-F5344CB8AC3E}">
        <p14:creationId xmlns:p14="http://schemas.microsoft.com/office/powerpoint/2010/main" val="3669111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A61D132A-D597-4211-A944-E47857113790}" type="slidenum">
              <a:rPr lang="de-DE" altLang="en-US" smtClean="0"/>
              <a:pPr/>
              <a:t>25</a:t>
            </a:fld>
            <a:endParaRPr lang="de-DE" altLang="en-US"/>
          </a:p>
        </p:txBody>
      </p:sp>
    </p:spTree>
    <p:extLst>
      <p:ext uri="{BB962C8B-B14F-4D97-AF65-F5344CB8AC3E}">
        <p14:creationId xmlns:p14="http://schemas.microsoft.com/office/powerpoint/2010/main" val="4123783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A61D132A-D597-4211-A944-E47857113790}" type="slidenum">
              <a:rPr lang="de-DE" altLang="en-US" smtClean="0"/>
              <a:pPr/>
              <a:t>26</a:t>
            </a:fld>
            <a:endParaRPr lang="de-DE" altLang="en-US"/>
          </a:p>
        </p:txBody>
      </p:sp>
    </p:spTree>
    <p:extLst>
      <p:ext uri="{BB962C8B-B14F-4D97-AF65-F5344CB8AC3E}">
        <p14:creationId xmlns:p14="http://schemas.microsoft.com/office/powerpoint/2010/main" val="1017800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A61D132A-D597-4211-A944-E47857113790}" type="slidenum">
              <a:rPr lang="de-DE" altLang="en-US" smtClean="0"/>
              <a:pPr/>
              <a:t>27</a:t>
            </a:fld>
            <a:endParaRPr lang="de-DE" altLang="en-US"/>
          </a:p>
        </p:txBody>
      </p:sp>
    </p:spTree>
    <p:extLst>
      <p:ext uri="{BB962C8B-B14F-4D97-AF65-F5344CB8AC3E}">
        <p14:creationId xmlns:p14="http://schemas.microsoft.com/office/powerpoint/2010/main" val="2650448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La lettura di continuità è quella sostenuta da Kuhn, che argomenta efficacemente come la "rivoluzione quantistica" fosse ben lontana dal pensiero</a:t>
            </a:r>
            <a:r>
              <a:rPr lang="it-IT" baseline="0" dirty="0" smtClean="0"/>
              <a:t> di Planck, che addirittura nutriva dubbi circa l'ipotesi atomica, e pensava che ci si sarebbe ricondotti ad immaginare la Natura come un continuo.</a:t>
            </a:r>
            <a:endParaRPr lang="it-IT" dirty="0"/>
          </a:p>
        </p:txBody>
      </p:sp>
      <p:sp>
        <p:nvSpPr>
          <p:cNvPr id="4" name="Slide Number Placeholder 3"/>
          <p:cNvSpPr>
            <a:spLocks noGrp="1"/>
          </p:cNvSpPr>
          <p:nvPr>
            <p:ph type="sldNum" sz="quarter" idx="10"/>
          </p:nvPr>
        </p:nvSpPr>
        <p:spPr/>
        <p:txBody>
          <a:bodyPr/>
          <a:lstStyle/>
          <a:p>
            <a:fld id="{A61D132A-D597-4211-A944-E47857113790}" type="slidenum">
              <a:rPr lang="de-DE" altLang="en-US" smtClean="0"/>
              <a:pPr/>
              <a:t>28</a:t>
            </a:fld>
            <a:endParaRPr lang="de-DE" altLang="en-US"/>
          </a:p>
        </p:txBody>
      </p:sp>
    </p:spTree>
    <p:extLst>
      <p:ext uri="{BB962C8B-B14F-4D97-AF65-F5344CB8AC3E}">
        <p14:creationId xmlns:p14="http://schemas.microsoft.com/office/powerpoint/2010/main" val="1666386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A61D132A-D597-4211-A944-E47857113790}" type="slidenum">
              <a:rPr lang="de-DE" altLang="en-US" smtClean="0"/>
              <a:pPr/>
              <a:t>29</a:t>
            </a:fld>
            <a:endParaRPr lang="de-DE" altLang="en-US"/>
          </a:p>
        </p:txBody>
      </p:sp>
    </p:spTree>
    <p:extLst>
      <p:ext uri="{BB962C8B-B14F-4D97-AF65-F5344CB8AC3E}">
        <p14:creationId xmlns:p14="http://schemas.microsoft.com/office/powerpoint/2010/main" val="2009047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A61D132A-D597-4211-A944-E47857113790}" type="slidenum">
              <a:rPr lang="de-DE" altLang="en-US" smtClean="0"/>
              <a:pPr/>
              <a:t>30</a:t>
            </a:fld>
            <a:endParaRPr lang="de-DE" altLang="en-US"/>
          </a:p>
        </p:txBody>
      </p:sp>
    </p:spTree>
    <p:extLst>
      <p:ext uri="{BB962C8B-B14F-4D97-AF65-F5344CB8AC3E}">
        <p14:creationId xmlns:p14="http://schemas.microsoft.com/office/powerpoint/2010/main" val="39225486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A61D132A-D597-4211-A944-E47857113790}" type="slidenum">
              <a:rPr lang="de-DE" altLang="en-US" smtClean="0"/>
              <a:pPr/>
              <a:t>31</a:t>
            </a:fld>
            <a:endParaRPr lang="de-DE" altLang="en-US"/>
          </a:p>
        </p:txBody>
      </p:sp>
    </p:spTree>
    <p:extLst>
      <p:ext uri="{BB962C8B-B14F-4D97-AF65-F5344CB8AC3E}">
        <p14:creationId xmlns:p14="http://schemas.microsoft.com/office/powerpoint/2010/main" val="762411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A61D132A-D597-4211-A944-E47857113790}" type="slidenum">
              <a:rPr lang="de-DE" altLang="en-US" smtClean="0"/>
              <a:pPr/>
              <a:t>32</a:t>
            </a:fld>
            <a:endParaRPr lang="de-DE" altLang="en-US"/>
          </a:p>
        </p:txBody>
      </p:sp>
    </p:spTree>
    <p:extLst>
      <p:ext uri="{BB962C8B-B14F-4D97-AF65-F5344CB8AC3E}">
        <p14:creationId xmlns:p14="http://schemas.microsoft.com/office/powerpoint/2010/main" val="3774824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A61D132A-D597-4211-A944-E47857113790}" type="slidenum">
              <a:rPr lang="de-DE" altLang="en-US" smtClean="0"/>
              <a:pPr/>
              <a:t>3</a:t>
            </a:fld>
            <a:endParaRPr lang="de-DE" altLang="en-US"/>
          </a:p>
        </p:txBody>
      </p:sp>
    </p:spTree>
    <p:extLst>
      <p:ext uri="{BB962C8B-B14F-4D97-AF65-F5344CB8AC3E}">
        <p14:creationId xmlns:p14="http://schemas.microsoft.com/office/powerpoint/2010/main" val="28027686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A61D132A-D597-4211-A944-E47857113790}" type="slidenum">
              <a:rPr lang="de-DE" altLang="en-US" smtClean="0"/>
              <a:pPr/>
              <a:t>39</a:t>
            </a:fld>
            <a:endParaRPr lang="de-DE" altLang="en-US"/>
          </a:p>
        </p:txBody>
      </p:sp>
    </p:spTree>
    <p:extLst>
      <p:ext uri="{BB962C8B-B14F-4D97-AF65-F5344CB8AC3E}">
        <p14:creationId xmlns:p14="http://schemas.microsoft.com/office/powerpoint/2010/main" val="13311736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A61D132A-D597-4211-A944-E47857113790}" type="slidenum">
              <a:rPr lang="de-DE" altLang="en-US" smtClean="0"/>
              <a:pPr/>
              <a:t>40</a:t>
            </a:fld>
            <a:endParaRPr lang="de-DE" altLang="en-US"/>
          </a:p>
        </p:txBody>
      </p:sp>
    </p:spTree>
    <p:extLst>
      <p:ext uri="{BB962C8B-B14F-4D97-AF65-F5344CB8AC3E}">
        <p14:creationId xmlns:p14="http://schemas.microsoft.com/office/powerpoint/2010/main" val="33578681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A61D132A-D597-4211-A944-E47857113790}" type="slidenum">
              <a:rPr lang="de-DE" altLang="en-US" smtClean="0"/>
              <a:pPr/>
              <a:t>41</a:t>
            </a:fld>
            <a:endParaRPr lang="de-DE" altLang="en-US"/>
          </a:p>
        </p:txBody>
      </p:sp>
    </p:spTree>
    <p:extLst>
      <p:ext uri="{BB962C8B-B14F-4D97-AF65-F5344CB8AC3E}">
        <p14:creationId xmlns:p14="http://schemas.microsoft.com/office/powerpoint/2010/main" val="23387379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A61D132A-D597-4211-A944-E47857113790}" type="slidenum">
              <a:rPr lang="de-DE" altLang="en-US" smtClean="0"/>
              <a:pPr/>
              <a:t>42</a:t>
            </a:fld>
            <a:endParaRPr lang="de-DE" altLang="en-US"/>
          </a:p>
        </p:txBody>
      </p:sp>
    </p:spTree>
    <p:extLst>
      <p:ext uri="{BB962C8B-B14F-4D97-AF65-F5344CB8AC3E}">
        <p14:creationId xmlns:p14="http://schemas.microsoft.com/office/powerpoint/2010/main" val="8026466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A61D132A-D597-4211-A944-E47857113790}" type="slidenum">
              <a:rPr lang="de-DE" altLang="en-US" smtClean="0"/>
              <a:pPr/>
              <a:t>43</a:t>
            </a:fld>
            <a:endParaRPr lang="de-DE" altLang="en-US"/>
          </a:p>
        </p:txBody>
      </p:sp>
    </p:spTree>
    <p:extLst>
      <p:ext uri="{BB962C8B-B14F-4D97-AF65-F5344CB8AC3E}">
        <p14:creationId xmlns:p14="http://schemas.microsoft.com/office/powerpoint/2010/main" val="42827747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A61D132A-D597-4211-A944-E47857113790}" type="slidenum">
              <a:rPr lang="de-DE" altLang="en-US" smtClean="0"/>
              <a:pPr/>
              <a:t>44</a:t>
            </a:fld>
            <a:endParaRPr lang="de-DE" altLang="en-US"/>
          </a:p>
        </p:txBody>
      </p:sp>
    </p:spTree>
    <p:extLst>
      <p:ext uri="{BB962C8B-B14F-4D97-AF65-F5344CB8AC3E}">
        <p14:creationId xmlns:p14="http://schemas.microsoft.com/office/powerpoint/2010/main" val="14006832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A61D132A-D597-4211-A944-E47857113790}" type="slidenum">
              <a:rPr lang="de-DE" altLang="en-US" smtClean="0"/>
              <a:pPr/>
              <a:t>45</a:t>
            </a:fld>
            <a:endParaRPr lang="de-DE" altLang="en-US"/>
          </a:p>
        </p:txBody>
      </p:sp>
    </p:spTree>
    <p:extLst>
      <p:ext uri="{BB962C8B-B14F-4D97-AF65-F5344CB8AC3E}">
        <p14:creationId xmlns:p14="http://schemas.microsoft.com/office/powerpoint/2010/main" val="10926342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Va notato anche come Millikan fosse anche, almeno fino al 1916, sostenitore dell'esistenza dell'etere, il che aprirebbe un altro discorso sul ruolo con il quale l'esperimento di Michelson-Morley del 1887 è presentato nei libri di testo.</a:t>
            </a:r>
          </a:p>
          <a:p>
            <a:endParaRPr lang="it-IT" dirty="0"/>
          </a:p>
        </p:txBody>
      </p:sp>
      <p:sp>
        <p:nvSpPr>
          <p:cNvPr id="4" name="Slide Number Placeholder 3"/>
          <p:cNvSpPr>
            <a:spLocks noGrp="1"/>
          </p:cNvSpPr>
          <p:nvPr>
            <p:ph type="sldNum" sz="quarter" idx="10"/>
          </p:nvPr>
        </p:nvSpPr>
        <p:spPr/>
        <p:txBody>
          <a:bodyPr/>
          <a:lstStyle/>
          <a:p>
            <a:fld id="{A61D132A-D597-4211-A944-E47857113790}" type="slidenum">
              <a:rPr lang="de-DE" altLang="en-US" smtClean="0"/>
              <a:pPr/>
              <a:t>46</a:t>
            </a:fld>
            <a:endParaRPr lang="de-DE" altLang="en-US"/>
          </a:p>
        </p:txBody>
      </p:sp>
    </p:spTree>
    <p:extLst>
      <p:ext uri="{BB962C8B-B14F-4D97-AF65-F5344CB8AC3E}">
        <p14:creationId xmlns:p14="http://schemas.microsoft.com/office/powerpoint/2010/main" val="18104592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A61D132A-D597-4211-A944-E47857113790}" type="slidenum">
              <a:rPr lang="de-DE" altLang="en-US" smtClean="0"/>
              <a:pPr/>
              <a:t>47</a:t>
            </a:fld>
            <a:endParaRPr lang="de-DE" altLang="en-US"/>
          </a:p>
        </p:txBody>
      </p:sp>
    </p:spTree>
    <p:extLst>
      <p:ext uri="{BB962C8B-B14F-4D97-AF65-F5344CB8AC3E}">
        <p14:creationId xmlns:p14="http://schemas.microsoft.com/office/powerpoint/2010/main" val="1515008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A61D132A-D597-4211-A944-E47857113790}" type="slidenum">
              <a:rPr lang="de-DE" altLang="en-US" smtClean="0"/>
              <a:pPr/>
              <a:t>48</a:t>
            </a:fld>
            <a:endParaRPr lang="de-DE" altLang="en-US"/>
          </a:p>
        </p:txBody>
      </p:sp>
    </p:spTree>
    <p:extLst>
      <p:ext uri="{BB962C8B-B14F-4D97-AF65-F5344CB8AC3E}">
        <p14:creationId xmlns:p14="http://schemas.microsoft.com/office/powerpoint/2010/main" val="1744100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La dimostrazione di Hilbert, che è di natura assiomatica, potrebbe costituire un valido esempio atto a mostrare</a:t>
            </a:r>
            <a:r>
              <a:rPr lang="it-IT" baseline="0" dirty="0" smtClean="0"/>
              <a:t> le differenze tra il modo di procedere della matematica e quello della fisica</a:t>
            </a:r>
            <a:endParaRPr lang="it-IT" dirty="0"/>
          </a:p>
        </p:txBody>
      </p:sp>
      <p:sp>
        <p:nvSpPr>
          <p:cNvPr id="4" name="Slide Number Placeholder 3"/>
          <p:cNvSpPr>
            <a:spLocks noGrp="1"/>
          </p:cNvSpPr>
          <p:nvPr>
            <p:ph type="sldNum" sz="quarter" idx="10"/>
          </p:nvPr>
        </p:nvSpPr>
        <p:spPr/>
        <p:txBody>
          <a:bodyPr/>
          <a:lstStyle/>
          <a:p>
            <a:fld id="{A61D132A-D597-4211-A944-E47857113790}" type="slidenum">
              <a:rPr lang="de-DE" altLang="en-US" smtClean="0"/>
              <a:pPr/>
              <a:t>5</a:t>
            </a:fld>
            <a:endParaRPr lang="de-DE" altLang="en-US"/>
          </a:p>
        </p:txBody>
      </p:sp>
    </p:spTree>
    <p:extLst>
      <p:ext uri="{BB962C8B-B14F-4D97-AF65-F5344CB8AC3E}">
        <p14:creationId xmlns:p14="http://schemas.microsoft.com/office/powerpoint/2010/main" val="29585317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Amaldi è solito utilizzare</a:t>
            </a:r>
            <a:r>
              <a:rPr lang="it-IT" baseline="0" dirty="0" smtClean="0"/>
              <a:t> affermazioni apodittiche, mentre Romeni discute con qualche consapevolezza e chiarezza il dibattito storico.</a:t>
            </a:r>
            <a:endParaRPr lang="it-IT" dirty="0"/>
          </a:p>
        </p:txBody>
      </p:sp>
      <p:sp>
        <p:nvSpPr>
          <p:cNvPr id="4" name="Slide Number Placeholder 3"/>
          <p:cNvSpPr>
            <a:spLocks noGrp="1"/>
          </p:cNvSpPr>
          <p:nvPr>
            <p:ph type="sldNum" sz="quarter" idx="10"/>
          </p:nvPr>
        </p:nvSpPr>
        <p:spPr/>
        <p:txBody>
          <a:bodyPr/>
          <a:lstStyle/>
          <a:p>
            <a:fld id="{A61D132A-D597-4211-A944-E47857113790}" type="slidenum">
              <a:rPr lang="de-DE" altLang="en-US" smtClean="0"/>
              <a:pPr/>
              <a:t>49</a:t>
            </a:fld>
            <a:endParaRPr lang="de-DE" altLang="en-US"/>
          </a:p>
        </p:txBody>
      </p:sp>
    </p:spTree>
    <p:extLst>
      <p:ext uri="{BB962C8B-B14F-4D97-AF65-F5344CB8AC3E}">
        <p14:creationId xmlns:p14="http://schemas.microsoft.com/office/powerpoint/2010/main" val="1951504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Cutnell-Johnson non nomina</a:t>
            </a:r>
            <a:r>
              <a:rPr lang="it-IT" baseline="0" dirty="0" smtClean="0"/>
              <a:t> nemmeno l'esperimento di Millikan sull'effetto fotoelettrico, fermandosi a quello di Lenard, mentre Romeni lo analizza per esteso.</a:t>
            </a:r>
          </a:p>
        </p:txBody>
      </p:sp>
      <p:sp>
        <p:nvSpPr>
          <p:cNvPr id="4" name="Slide Number Placeholder 3"/>
          <p:cNvSpPr>
            <a:spLocks noGrp="1"/>
          </p:cNvSpPr>
          <p:nvPr>
            <p:ph type="sldNum" sz="quarter" idx="10"/>
          </p:nvPr>
        </p:nvSpPr>
        <p:spPr/>
        <p:txBody>
          <a:bodyPr/>
          <a:lstStyle/>
          <a:p>
            <a:fld id="{A61D132A-D597-4211-A944-E47857113790}" type="slidenum">
              <a:rPr lang="de-DE" altLang="en-US" smtClean="0"/>
              <a:pPr/>
              <a:t>50</a:t>
            </a:fld>
            <a:endParaRPr lang="de-DE" altLang="en-US"/>
          </a:p>
        </p:txBody>
      </p:sp>
    </p:spTree>
    <p:extLst>
      <p:ext uri="{BB962C8B-B14F-4D97-AF65-F5344CB8AC3E}">
        <p14:creationId xmlns:p14="http://schemas.microsoft.com/office/powerpoint/2010/main" val="14160972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A61D132A-D597-4211-A944-E47857113790}" type="slidenum">
              <a:rPr lang="de-DE" altLang="en-US" smtClean="0"/>
              <a:pPr/>
              <a:t>52</a:t>
            </a:fld>
            <a:endParaRPr lang="de-DE" altLang="en-US"/>
          </a:p>
        </p:txBody>
      </p:sp>
    </p:spTree>
    <p:extLst>
      <p:ext uri="{BB962C8B-B14F-4D97-AF65-F5344CB8AC3E}">
        <p14:creationId xmlns:p14="http://schemas.microsoft.com/office/powerpoint/2010/main" val="3984966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A61D132A-D597-4211-A944-E47857113790}" type="slidenum">
              <a:rPr lang="de-DE" altLang="en-US" smtClean="0"/>
              <a:pPr/>
              <a:t>53</a:t>
            </a:fld>
            <a:endParaRPr lang="de-DE" altLang="en-US"/>
          </a:p>
        </p:txBody>
      </p:sp>
    </p:spTree>
    <p:extLst>
      <p:ext uri="{BB962C8B-B14F-4D97-AF65-F5344CB8AC3E}">
        <p14:creationId xmlns:p14="http://schemas.microsoft.com/office/powerpoint/2010/main" val="10998486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A61D132A-D597-4211-A944-E47857113790}" type="slidenum">
              <a:rPr lang="de-DE" altLang="en-US" smtClean="0"/>
              <a:pPr/>
              <a:t>54</a:t>
            </a:fld>
            <a:endParaRPr lang="de-DE" altLang="en-US"/>
          </a:p>
        </p:txBody>
      </p:sp>
    </p:spTree>
    <p:extLst>
      <p:ext uri="{BB962C8B-B14F-4D97-AF65-F5344CB8AC3E}">
        <p14:creationId xmlns:p14="http://schemas.microsoft.com/office/powerpoint/2010/main" val="14524352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A61D132A-D597-4211-A944-E47857113790}" type="slidenum">
              <a:rPr lang="de-DE" altLang="en-US" smtClean="0"/>
              <a:pPr/>
              <a:t>55</a:t>
            </a:fld>
            <a:endParaRPr lang="de-DE" altLang="en-US"/>
          </a:p>
        </p:txBody>
      </p:sp>
    </p:spTree>
    <p:extLst>
      <p:ext uri="{BB962C8B-B14F-4D97-AF65-F5344CB8AC3E}">
        <p14:creationId xmlns:p14="http://schemas.microsoft.com/office/powerpoint/2010/main" val="805983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A61D132A-D597-4211-A944-E47857113790}" type="slidenum">
              <a:rPr lang="de-DE" altLang="en-US" smtClean="0"/>
              <a:pPr/>
              <a:t>56</a:t>
            </a:fld>
            <a:endParaRPr lang="de-DE" altLang="en-US"/>
          </a:p>
        </p:txBody>
      </p:sp>
    </p:spTree>
    <p:extLst>
      <p:ext uri="{BB962C8B-B14F-4D97-AF65-F5344CB8AC3E}">
        <p14:creationId xmlns:p14="http://schemas.microsoft.com/office/powerpoint/2010/main" val="18409661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A61D132A-D597-4211-A944-E47857113790}" type="slidenum">
              <a:rPr lang="de-DE" altLang="en-US" smtClean="0"/>
              <a:pPr/>
              <a:t>57</a:t>
            </a:fld>
            <a:endParaRPr lang="de-DE" altLang="en-US"/>
          </a:p>
        </p:txBody>
      </p:sp>
    </p:spTree>
    <p:extLst>
      <p:ext uri="{BB962C8B-B14F-4D97-AF65-F5344CB8AC3E}">
        <p14:creationId xmlns:p14="http://schemas.microsoft.com/office/powerpoint/2010/main" val="1833376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Durante gran parte del suo lavoro, Planck</a:t>
            </a:r>
            <a:r>
              <a:rPr lang="it-IT" baseline="0" dirty="0" smtClean="0"/>
              <a:t> diede la legge di radiazione di Kirchhoff per dimostrata, e ritornò a riflettere sulla dimostrazione di questo "prerequisito" solo nel 1906. Una discussione di 22 pagine della legge e delle sue dimostrazioni sarà poi riportata nel libro "la teoria della radiazione del calore" del 1906. </a:t>
            </a:r>
            <a:endParaRPr lang="it-IT" dirty="0"/>
          </a:p>
        </p:txBody>
      </p:sp>
      <p:sp>
        <p:nvSpPr>
          <p:cNvPr id="4" name="Slide Number Placeholder 3"/>
          <p:cNvSpPr>
            <a:spLocks noGrp="1"/>
          </p:cNvSpPr>
          <p:nvPr>
            <p:ph type="sldNum" sz="quarter" idx="10"/>
          </p:nvPr>
        </p:nvSpPr>
        <p:spPr/>
        <p:txBody>
          <a:bodyPr/>
          <a:lstStyle/>
          <a:p>
            <a:fld id="{A61D132A-D597-4211-A944-E47857113790}" type="slidenum">
              <a:rPr lang="de-DE" altLang="en-US" smtClean="0"/>
              <a:pPr/>
              <a:t>6</a:t>
            </a:fld>
            <a:endParaRPr lang="de-DE" altLang="en-US"/>
          </a:p>
        </p:txBody>
      </p:sp>
    </p:spTree>
    <p:extLst>
      <p:ext uri="{BB962C8B-B14F-4D97-AF65-F5344CB8AC3E}">
        <p14:creationId xmlns:p14="http://schemas.microsoft.com/office/powerpoint/2010/main" val="3594801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mtClean="0"/>
              <a:t>Questo modo di procedere di Kirchhoff ha portato alcuni storici a catalogare il problema, e il modo di ragionare dello scienziato come "proto-quantistico"</a:t>
            </a:r>
            <a:endParaRPr lang="it-IT"/>
          </a:p>
        </p:txBody>
      </p:sp>
      <p:sp>
        <p:nvSpPr>
          <p:cNvPr id="4" name="Slide Number Placeholder 3"/>
          <p:cNvSpPr>
            <a:spLocks noGrp="1"/>
          </p:cNvSpPr>
          <p:nvPr>
            <p:ph type="sldNum" sz="quarter" idx="10"/>
          </p:nvPr>
        </p:nvSpPr>
        <p:spPr/>
        <p:txBody>
          <a:bodyPr/>
          <a:lstStyle/>
          <a:p>
            <a:fld id="{A61D132A-D597-4211-A944-E47857113790}" type="slidenum">
              <a:rPr lang="de-DE" altLang="en-US" smtClean="0"/>
              <a:pPr/>
              <a:t>7</a:t>
            </a:fld>
            <a:endParaRPr lang="de-DE" altLang="en-US"/>
          </a:p>
        </p:txBody>
      </p:sp>
    </p:spTree>
    <p:extLst>
      <p:ext uri="{BB962C8B-B14F-4D97-AF65-F5344CB8AC3E}">
        <p14:creationId xmlns:p14="http://schemas.microsoft.com/office/powerpoint/2010/main" val="3951453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A61D132A-D597-4211-A944-E47857113790}" type="slidenum">
              <a:rPr lang="de-DE" altLang="en-US" smtClean="0"/>
              <a:pPr/>
              <a:t>8</a:t>
            </a:fld>
            <a:endParaRPr lang="de-DE" altLang="en-US"/>
          </a:p>
        </p:txBody>
      </p:sp>
    </p:spTree>
    <p:extLst>
      <p:ext uri="{BB962C8B-B14F-4D97-AF65-F5344CB8AC3E}">
        <p14:creationId xmlns:p14="http://schemas.microsoft.com/office/powerpoint/2010/main" val="858708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A61D132A-D597-4211-A944-E47857113790}" type="slidenum">
              <a:rPr lang="de-DE" altLang="en-US" smtClean="0"/>
              <a:pPr/>
              <a:t>9</a:t>
            </a:fld>
            <a:endParaRPr lang="de-DE" altLang="en-US"/>
          </a:p>
        </p:txBody>
      </p:sp>
    </p:spTree>
    <p:extLst>
      <p:ext uri="{BB962C8B-B14F-4D97-AF65-F5344CB8AC3E}">
        <p14:creationId xmlns:p14="http://schemas.microsoft.com/office/powerpoint/2010/main" val="902964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E qui uno può vedere che l'idealizzazione del corpo nero come cavità viene proprio</a:t>
            </a:r>
            <a:r>
              <a:rPr lang="it-IT" baseline="0" dirty="0" smtClean="0"/>
              <a:t> dall'estensione dell'esperimento mentale utilizzato nella dimostrazione del 1859. Gradualmente, dal punto di vista sperimentale lo studio di radiazione ottenuta da cavità rimpiazzò lo studio degli spettri di emissione di sostanze generiche.</a:t>
            </a:r>
            <a:endParaRPr lang="it-IT" dirty="0"/>
          </a:p>
        </p:txBody>
      </p:sp>
      <p:sp>
        <p:nvSpPr>
          <p:cNvPr id="4" name="Slide Number Placeholder 3"/>
          <p:cNvSpPr>
            <a:spLocks noGrp="1"/>
          </p:cNvSpPr>
          <p:nvPr>
            <p:ph type="sldNum" sz="quarter" idx="10"/>
          </p:nvPr>
        </p:nvSpPr>
        <p:spPr/>
        <p:txBody>
          <a:bodyPr/>
          <a:lstStyle/>
          <a:p>
            <a:fld id="{A61D132A-D597-4211-A944-E47857113790}" type="slidenum">
              <a:rPr lang="de-DE" altLang="en-US" smtClean="0"/>
              <a:pPr/>
              <a:t>10</a:t>
            </a:fld>
            <a:endParaRPr lang="de-DE" altLang="en-US"/>
          </a:p>
        </p:txBody>
      </p:sp>
    </p:spTree>
    <p:extLst>
      <p:ext uri="{BB962C8B-B14F-4D97-AF65-F5344CB8AC3E}">
        <p14:creationId xmlns:p14="http://schemas.microsoft.com/office/powerpoint/2010/main" val="40586232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hidden">
          <a:xfrm>
            <a:off x="0" y="0"/>
            <a:ext cx="3505200" cy="6858000"/>
          </a:xfrm>
          <a:prstGeom prst="rect">
            <a:avLst/>
          </a:prstGeom>
          <a:gradFill rotWithShape="1">
            <a:gsLst>
              <a:gs pos="0">
                <a:srgbClr val="B5D9B9"/>
              </a:gs>
              <a:gs pos="100000">
                <a:schemeClr val="bg1"/>
              </a:gs>
              <a:gs pos="34000">
                <a:srgbClr val="DBF2FD"/>
              </a:gs>
            </a:gsLst>
            <a:lin ang="0" scaled="1"/>
          </a:gradFill>
          <a:ln>
            <a:noFill/>
          </a:ln>
        </p:spPr>
        <p:txBody>
          <a:bodyPr wrap="none" anchor="ctr"/>
          <a:lstStyle>
            <a:lvl1pPr eaLnBrk="0" hangingPunct="0">
              <a:defRPr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de-AT" altLang="en-US" sz="2400" i="0">
              <a:latin typeface="Times New Roman" panose="02020603050405020304" pitchFamily="18" charset="0"/>
            </a:endParaRPr>
          </a:p>
        </p:txBody>
      </p:sp>
      <p:sp>
        <p:nvSpPr>
          <p:cNvPr id="6" name="Rectangle 2"/>
          <p:cNvSpPr>
            <a:spLocks noGrp="1" noChangeArrowheads="1"/>
          </p:cNvSpPr>
          <p:nvPr>
            <p:ph type="ftr" sz="quarter" idx="3"/>
          </p:nvPr>
        </p:nvSpPr>
        <p:spPr>
          <a:xfrm>
            <a:off x="4932040" y="6273495"/>
            <a:ext cx="3116270" cy="387280"/>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XXXIX Corso di aggiornamento in Fisica – 19 Ottobre 2016</a:t>
            </a:r>
            <a:endParaRPr lang="en-US" dirty="0"/>
          </a:p>
        </p:txBody>
      </p:sp>
      <p:pic>
        <p:nvPicPr>
          <p:cNvPr id="7" name="Picture 6"/>
          <p:cNvPicPr>
            <a:picLocks noChangeAspect="1"/>
          </p:cNvPicPr>
          <p:nvPr userDrawn="1"/>
        </p:nvPicPr>
        <p:blipFill>
          <a:blip r:embed="rId2"/>
          <a:stretch>
            <a:fillRect/>
          </a:stretch>
        </p:blipFill>
        <p:spPr>
          <a:xfrm>
            <a:off x="3505200" y="6241783"/>
            <a:ext cx="1283856" cy="450703"/>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8424" y="6205196"/>
            <a:ext cx="514350" cy="523875"/>
          </a:xfrm>
          <a:prstGeom prst="rect">
            <a:avLst/>
          </a:prstGeom>
        </p:spPr>
      </p:pic>
    </p:spTree>
    <p:extLst>
      <p:ext uri="{BB962C8B-B14F-4D97-AF65-F5344CB8AC3E}">
        <p14:creationId xmlns:p14="http://schemas.microsoft.com/office/powerpoint/2010/main" val="28163138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8424" y="6083223"/>
            <a:ext cx="514350" cy="523875"/>
          </a:xfrm>
          <a:prstGeom prst="rect">
            <a:avLst/>
          </a:prstGeom>
        </p:spPr>
      </p:pic>
      <p:sp>
        <p:nvSpPr>
          <p:cNvPr id="10" name="Rectangle 2"/>
          <p:cNvSpPr>
            <a:spLocks noGrp="1" noChangeArrowheads="1"/>
          </p:cNvSpPr>
          <p:nvPr>
            <p:ph type="ftr" sz="quarter" idx="3"/>
          </p:nvPr>
        </p:nvSpPr>
        <p:spPr>
          <a:xfrm>
            <a:off x="457200" y="6345577"/>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XXXIX Corso di aggiornamento in Fisica – 19 Ottobre 2016</a:t>
            </a:r>
            <a:endParaRPr lang="en-US" dirty="0"/>
          </a:p>
        </p:txBody>
      </p:sp>
    </p:spTree>
    <p:extLst>
      <p:ext uri="{BB962C8B-B14F-4D97-AF65-F5344CB8AC3E}">
        <p14:creationId xmlns:p14="http://schemas.microsoft.com/office/powerpoint/2010/main" val="3938870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6615"/>
            <a:ext cx="2057400" cy="50307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36615"/>
            <a:ext cx="6019800" cy="50307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2"/>
          <p:cNvSpPr txBox="1">
            <a:spLocks noChangeArrowheads="1"/>
          </p:cNvSpPr>
          <p:nvPr userDrawn="1"/>
        </p:nvSpPr>
        <p:spPr>
          <a:xfrm>
            <a:off x="384896" y="6201544"/>
            <a:ext cx="3116270" cy="504056"/>
          </a:xfrm>
          <a:prstGeom prst="rect">
            <a:avLst/>
          </a:prstGeom>
          <a:ln/>
        </p:spPr>
        <p:txBody>
          <a:bodyPr/>
          <a:lstStyle>
            <a:defPPr>
              <a:defRPr lang="de-DE"/>
            </a:defPPr>
            <a:lvl1pPr algn="l" rtl="0" fontAlgn="base">
              <a:spcBef>
                <a:spcPct val="0"/>
              </a:spcBef>
              <a:spcAft>
                <a:spcPct val="0"/>
              </a:spcAft>
              <a:defRPr sz="1200" i="0" kern="1200" baseline="0">
                <a:solidFill>
                  <a:schemeClr val="tx1"/>
                </a:solidFill>
                <a:latin typeface="Ebrima" panose="02000000000000000000" pitchFamily="2" charset="0"/>
                <a:ea typeface="Ebrima" panose="02000000000000000000" pitchFamily="2" charset="0"/>
                <a:cs typeface="Ebrima" panose="02000000000000000000" pitchFamily="2" charset="0"/>
              </a:defRPr>
            </a:lvl1pPr>
            <a:lvl2pPr marL="457200" algn="l" rtl="0" fontAlgn="base">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i="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i="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i="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i="1"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dirty="0" smtClean="0"/>
              <a:t>AIF Pavia - </a:t>
            </a:r>
            <a:r>
              <a:rPr lang="it-IT" dirty="0" smtClean="0"/>
              <a:t>XXXIX Corso di aggiornamento in Fisica – 19 Ottobre 2016</a:t>
            </a:r>
            <a:endParaRPr lang="en-US" dirty="0"/>
          </a:p>
        </p:txBody>
      </p:sp>
    </p:spTree>
    <p:extLst>
      <p:ext uri="{BB962C8B-B14F-4D97-AF65-F5344CB8AC3E}">
        <p14:creationId xmlns:p14="http://schemas.microsoft.com/office/powerpoint/2010/main" val="1264754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6615"/>
            <a:ext cx="8229600" cy="992187"/>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2"/>
          <p:cNvSpPr txBox="1">
            <a:spLocks noChangeArrowheads="1"/>
          </p:cNvSpPr>
          <p:nvPr userDrawn="1"/>
        </p:nvSpPr>
        <p:spPr>
          <a:xfrm>
            <a:off x="457200" y="6165304"/>
            <a:ext cx="3116270" cy="504056"/>
          </a:xfrm>
          <a:prstGeom prst="rect">
            <a:avLst/>
          </a:prstGeom>
          <a:ln/>
        </p:spPr>
        <p:txBody>
          <a:bodyPr/>
          <a:lstStyle>
            <a:defPPr>
              <a:defRPr lang="de-DE"/>
            </a:defPPr>
            <a:lvl1pPr algn="l" rtl="0" fontAlgn="base">
              <a:spcBef>
                <a:spcPct val="0"/>
              </a:spcBef>
              <a:spcAft>
                <a:spcPct val="0"/>
              </a:spcAft>
              <a:defRPr sz="1200" i="0" kern="1200" baseline="0">
                <a:solidFill>
                  <a:schemeClr val="tx1"/>
                </a:solidFill>
                <a:latin typeface="Ebrima" panose="02000000000000000000" pitchFamily="2" charset="0"/>
                <a:ea typeface="Ebrima" panose="02000000000000000000" pitchFamily="2" charset="0"/>
                <a:cs typeface="Ebrima" panose="02000000000000000000" pitchFamily="2" charset="0"/>
              </a:defRPr>
            </a:lvl1pPr>
            <a:lvl2pPr marL="457200" algn="l" rtl="0" fontAlgn="base">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i="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i="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i="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i="1"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dirty="0" smtClean="0"/>
              <a:t>AIF Pavia - </a:t>
            </a:r>
            <a:r>
              <a:rPr lang="it-IT" dirty="0" smtClean="0"/>
              <a:t>XXXIX Corso di aggiornamento in Fisica – 19 Ottobre 2016</a:t>
            </a:r>
            <a:endParaRPr lang="en-US" dirty="0"/>
          </a:p>
        </p:txBody>
      </p:sp>
    </p:spTree>
    <p:extLst>
      <p:ext uri="{BB962C8B-B14F-4D97-AF65-F5344CB8AC3E}">
        <p14:creationId xmlns:p14="http://schemas.microsoft.com/office/powerpoint/2010/main" val="31592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836615"/>
            <a:ext cx="8229600" cy="5030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2"/>
          <p:cNvSpPr>
            <a:spLocks noGrp="1" noChangeArrowheads="1"/>
          </p:cNvSpPr>
          <p:nvPr>
            <p:ph type="ftr" sz="quarter" idx="3"/>
          </p:nvPr>
        </p:nvSpPr>
        <p:spPr>
          <a:xfrm>
            <a:off x="457200" y="6237312"/>
            <a:ext cx="3116270" cy="504056"/>
          </a:xfrm>
          <a:prstGeom prst="rect">
            <a:avLst/>
          </a:prstGeom>
          <a:ln/>
        </p:spPr>
        <p:txBody>
          <a:bodyPr/>
          <a:lstStyle>
            <a:lvl1pPr>
              <a:defRPr sz="12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XXXIX Corso di aggiornamento in Fisica – 19 Ottobre 2016</a:t>
            </a:r>
            <a:endParaRPr lang="en-US" dirty="0"/>
          </a:p>
        </p:txBody>
      </p:sp>
    </p:spTree>
    <p:extLst>
      <p:ext uri="{BB962C8B-B14F-4D97-AF65-F5344CB8AC3E}">
        <p14:creationId xmlns:p14="http://schemas.microsoft.com/office/powerpoint/2010/main" val="1653280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ectangle 2"/>
          <p:cNvSpPr>
            <a:spLocks noGrp="1" noChangeArrowheads="1"/>
          </p:cNvSpPr>
          <p:nvPr>
            <p:ph type="ftr" sz="quarter" idx="3"/>
          </p:nvPr>
        </p:nvSpPr>
        <p:spPr>
          <a:xfrm>
            <a:off x="5570530" y="6363748"/>
            <a:ext cx="3116270" cy="271958"/>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lgn="r">
              <a:defRPr/>
            </a:pPr>
            <a:r>
              <a:rPr lang="it-IT" dirty="0" smtClean="0"/>
              <a:t>Padova, 20/01/2017</a:t>
            </a:r>
            <a:endParaRPr lang="en-US" dirty="0"/>
          </a:p>
        </p:txBody>
      </p:sp>
      <p:sp>
        <p:nvSpPr>
          <p:cNvPr id="6" name="Content Placeholder 2"/>
          <p:cNvSpPr>
            <a:spLocks noGrp="1"/>
          </p:cNvSpPr>
          <p:nvPr>
            <p:ph idx="1"/>
          </p:nvPr>
        </p:nvSpPr>
        <p:spPr>
          <a:xfrm>
            <a:off x="433608" y="1268760"/>
            <a:ext cx="8229600" cy="3886200"/>
          </a:xfrm>
          <a:prstGeom prst="rect">
            <a:avLst/>
          </a:prstGeom>
        </p:spPr>
        <p:txBody>
          <a:bodyPr/>
          <a:lstStyle>
            <a:lvl1pPr algn="just">
              <a:defRPr sz="2400">
                <a:latin typeface="Calibri" panose="020F0502020204030204" pitchFamily="34" charset="0"/>
                <a:cs typeface="Calibri" panose="020F0502020204030204" pitchFamily="34" charset="0"/>
              </a:defRPr>
            </a:lvl1pPr>
            <a:lvl2pPr algn="just">
              <a:defRPr sz="2000">
                <a:latin typeface="Calibri" panose="020F0502020204030204" pitchFamily="34" charset="0"/>
                <a:cs typeface="Calibri" panose="020F0502020204030204" pitchFamily="34" charset="0"/>
              </a:defRPr>
            </a:lvl2pPr>
            <a:lvl3pPr algn="just">
              <a:defRPr sz="1800">
                <a:latin typeface="Calibri" panose="020F0502020204030204" pitchFamily="34" charset="0"/>
                <a:cs typeface="Calibri" panose="020F0502020204030204" pitchFamily="34" charset="0"/>
              </a:defRPr>
            </a:lvl3pPr>
            <a:lvl4pPr algn="just">
              <a:defRPr sz="1600">
                <a:latin typeface="Calibri" panose="020F0502020204030204" pitchFamily="34" charset="0"/>
                <a:cs typeface="Calibri" panose="020F0502020204030204" pitchFamily="34" charset="0"/>
              </a:defRPr>
            </a:lvl4pPr>
            <a:lvl5pPr algn="just">
              <a:defRPr sz="14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683568" y="260648"/>
            <a:ext cx="7886700" cy="432048"/>
          </a:xfrm>
          <a:prstGeom prst="rect">
            <a:avLst/>
          </a:prstGeom>
        </p:spPr>
        <p:txBody>
          <a:bodyPr/>
          <a:lstStyle>
            <a:lvl1pPr>
              <a:defRPr sz="2400">
                <a:solidFill>
                  <a:schemeClr val="bg1"/>
                </a:solidFill>
                <a:latin typeface="Calibri" panose="020F0502020204030204" pitchFamily="34" charset="0"/>
                <a:cs typeface="Calibri" panose="020F0502020204030204" pitchFamily="34" charset="0"/>
              </a:defRPr>
            </a:lvl1pPr>
          </a:lstStyle>
          <a:p>
            <a:r>
              <a:rPr lang="en-US" dirty="0" smtClean="0"/>
              <a:t>Click to edit Master title style</a:t>
            </a:r>
            <a:endParaRPr lang="it-IT" dirty="0"/>
          </a:p>
        </p:txBody>
      </p:sp>
    </p:spTree>
    <p:extLst>
      <p:ext uri="{BB962C8B-B14F-4D97-AF65-F5344CB8AC3E}">
        <p14:creationId xmlns:p14="http://schemas.microsoft.com/office/powerpoint/2010/main" val="29768457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ftr" sz="quarter" idx="3"/>
          </p:nvPr>
        </p:nvSpPr>
        <p:spPr>
          <a:xfrm>
            <a:off x="457200" y="6345577"/>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XXXIX Corso di aggiornamento in Fisica – 19 Ottobre 2016</a:t>
            </a:r>
            <a:endParaRPr lang="en-US" dirty="0"/>
          </a:p>
        </p:txBody>
      </p:sp>
    </p:spTree>
    <p:extLst>
      <p:ext uri="{BB962C8B-B14F-4D97-AF65-F5344CB8AC3E}">
        <p14:creationId xmlns:p14="http://schemas.microsoft.com/office/powerpoint/2010/main" val="24131750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8" name="Rectangle 2"/>
          <p:cNvSpPr>
            <a:spLocks noGrp="1" noChangeArrowheads="1"/>
          </p:cNvSpPr>
          <p:nvPr>
            <p:ph type="ftr" sz="quarter" idx="3"/>
          </p:nvPr>
        </p:nvSpPr>
        <p:spPr>
          <a:xfrm>
            <a:off x="457200" y="6345577"/>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XXXIX Corso di aggiornamento in Fisica – 19 Ottobre 2016</a:t>
            </a:r>
            <a:endParaRPr lang="en-US" dirty="0"/>
          </a:p>
        </p:txBody>
      </p:sp>
    </p:spTree>
    <p:extLst>
      <p:ext uri="{BB962C8B-B14F-4D97-AF65-F5344CB8AC3E}">
        <p14:creationId xmlns:p14="http://schemas.microsoft.com/office/powerpoint/2010/main" val="27420388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2"/>
          <p:cNvSpPr>
            <a:spLocks noGrp="1" noChangeArrowheads="1"/>
          </p:cNvSpPr>
          <p:nvPr>
            <p:ph type="ftr" sz="quarter" idx="3"/>
          </p:nvPr>
        </p:nvSpPr>
        <p:spPr>
          <a:xfrm>
            <a:off x="457200" y="6345577"/>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XXXIX Corso di aggiornamento in Fisica – 19 Ottobre 2016</a:t>
            </a:r>
            <a:endParaRPr lang="en-US" dirty="0"/>
          </a:p>
        </p:txBody>
      </p:sp>
    </p:spTree>
    <p:extLst>
      <p:ext uri="{BB962C8B-B14F-4D97-AF65-F5344CB8AC3E}">
        <p14:creationId xmlns:p14="http://schemas.microsoft.com/office/powerpoint/2010/main" val="3770475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2"/>
          <p:cNvSpPr>
            <a:spLocks noGrp="1" noChangeArrowheads="1"/>
          </p:cNvSpPr>
          <p:nvPr>
            <p:ph type="ftr" sz="quarter" idx="10"/>
          </p:nvPr>
        </p:nvSpPr>
        <p:spPr>
          <a:xfrm>
            <a:off x="459532" y="6261869"/>
            <a:ext cx="3116270" cy="504056"/>
          </a:xfrm>
          <a:prstGeom prst="rect">
            <a:avLst/>
          </a:prstGeom>
          <a:ln/>
        </p:spPr>
        <p:txBody>
          <a:bodyPr/>
          <a:lstStyle>
            <a:lvl1pPr>
              <a:defRPr sz="12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XXXIX Corso di aggiornamento in Fisica – 19 Ottobre 2016</a:t>
            </a:r>
            <a:endParaRPr lang="en-US" dirty="0"/>
          </a:p>
        </p:txBody>
      </p:sp>
    </p:spTree>
    <p:extLst>
      <p:ext uri="{BB962C8B-B14F-4D97-AF65-F5344CB8AC3E}">
        <p14:creationId xmlns:p14="http://schemas.microsoft.com/office/powerpoint/2010/main" val="657409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Rectangle 2"/>
          <p:cNvSpPr>
            <a:spLocks noGrp="1" noChangeArrowheads="1"/>
          </p:cNvSpPr>
          <p:nvPr>
            <p:ph type="ftr" sz="quarter" idx="3"/>
          </p:nvPr>
        </p:nvSpPr>
        <p:spPr>
          <a:xfrm>
            <a:off x="457200" y="6237312"/>
            <a:ext cx="3116270" cy="504056"/>
          </a:xfrm>
          <a:prstGeom prst="rect">
            <a:avLst/>
          </a:prstGeom>
          <a:ln/>
        </p:spPr>
        <p:txBody>
          <a:bodyPr/>
          <a:lstStyle>
            <a:lvl1pPr>
              <a:defRPr sz="12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XXXIX Corso di aggiornamento in Fisica – 19 Ottobre 2016</a:t>
            </a:r>
            <a:endParaRPr lang="en-US" dirty="0"/>
          </a:p>
        </p:txBody>
      </p:sp>
    </p:spTree>
    <p:extLst>
      <p:ext uri="{BB962C8B-B14F-4D97-AF65-F5344CB8AC3E}">
        <p14:creationId xmlns:p14="http://schemas.microsoft.com/office/powerpoint/2010/main" val="900907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2"/>
          <p:cNvSpPr>
            <a:spLocks noGrp="1" noChangeArrowheads="1"/>
          </p:cNvSpPr>
          <p:nvPr>
            <p:ph type="ftr" sz="quarter" idx="3"/>
          </p:nvPr>
        </p:nvSpPr>
        <p:spPr>
          <a:xfrm>
            <a:off x="457200" y="6345577"/>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XXXX Corso di aggiornamento in Fisica – 11 Ottobre 2017</a:t>
            </a:r>
            <a:endParaRPr lang="en-US" dirty="0"/>
          </a:p>
        </p:txBody>
      </p:sp>
    </p:spTree>
    <p:extLst>
      <p:ext uri="{BB962C8B-B14F-4D97-AF65-F5344CB8AC3E}">
        <p14:creationId xmlns:p14="http://schemas.microsoft.com/office/powerpoint/2010/main" val="948091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2"/>
          <p:cNvSpPr>
            <a:spLocks noGrp="1" noChangeArrowheads="1"/>
          </p:cNvSpPr>
          <p:nvPr>
            <p:ph type="ftr" sz="quarter" idx="3"/>
          </p:nvPr>
        </p:nvSpPr>
        <p:spPr>
          <a:xfrm>
            <a:off x="457200" y="6345577"/>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XXXIX Corso di aggiornamento in Fisica – 19 Ottobre 2016</a:t>
            </a:r>
            <a:endParaRPr lang="en-US" dirty="0"/>
          </a:p>
        </p:txBody>
      </p:sp>
    </p:spTree>
    <p:extLst>
      <p:ext uri="{BB962C8B-B14F-4D97-AF65-F5344CB8AC3E}">
        <p14:creationId xmlns:p14="http://schemas.microsoft.com/office/powerpoint/2010/main" val="3435649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2"/>
          <p:cNvSpPr>
            <a:spLocks noGrp="1" noChangeArrowheads="1"/>
          </p:cNvSpPr>
          <p:nvPr>
            <p:ph type="ftr" sz="quarter" idx="3"/>
          </p:nvPr>
        </p:nvSpPr>
        <p:spPr>
          <a:xfrm>
            <a:off x="457200" y="6345577"/>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XXXIX Corso di aggiornamento in Fisica – 19 Ottobre 2016</a:t>
            </a:r>
            <a:endParaRPr lang="en-US" dirty="0"/>
          </a:p>
        </p:txBody>
      </p:sp>
    </p:spTree>
    <p:extLst>
      <p:ext uri="{BB962C8B-B14F-4D97-AF65-F5344CB8AC3E}">
        <p14:creationId xmlns:p14="http://schemas.microsoft.com/office/powerpoint/2010/main" val="138264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gif"/><Relationship Id="rId2" Type="http://schemas.openxmlformats.org/officeDocument/2006/relationships/slideLayout" Target="../slideLayouts/slideLayout2.xml"/><Relationship Id="rId16"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4"/>
          <p:cNvSpPr>
            <a:spLocks noChangeArrowheads="1"/>
          </p:cNvSpPr>
          <p:nvPr userDrawn="1"/>
        </p:nvSpPr>
        <p:spPr bwMode="hidden">
          <a:xfrm>
            <a:off x="321771" y="274640"/>
            <a:ext cx="8280400" cy="247650"/>
          </a:xfrm>
          <a:prstGeom prst="rect">
            <a:avLst/>
          </a:prstGeom>
          <a:gradFill flip="none" rotWithShape="1">
            <a:gsLst>
              <a:gs pos="0">
                <a:srgbClr val="A2CEA7"/>
              </a:gs>
              <a:gs pos="100000">
                <a:srgbClr val="D9E9FE"/>
              </a:gs>
            </a:gsLst>
            <a:lin ang="0" scaled="1"/>
            <a:tileRect/>
          </a:gradFill>
          <a:ln>
            <a:noFill/>
          </a:ln>
        </p:spPr>
        <p:txBody>
          <a:bodyPr wrap="none" anchor="ctr"/>
          <a:lstStyle>
            <a:lvl1pPr eaLnBrk="0" hangingPunct="0">
              <a:defRPr 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de-AT" altLang="en-US" sz="2400" i="0">
              <a:latin typeface="Times New Roman" panose="02020603050405020304" pitchFamily="18" charset="0"/>
            </a:endParaRPr>
          </a:p>
        </p:txBody>
      </p:sp>
      <p:sp>
        <p:nvSpPr>
          <p:cNvPr id="1029" name="Rectangle 14"/>
          <p:cNvSpPr>
            <a:spLocks noGrp="1" noChangeArrowheads="1"/>
          </p:cNvSpPr>
          <p:nvPr>
            <p:ph type="title"/>
          </p:nvPr>
        </p:nvSpPr>
        <p:spPr bwMode="auto">
          <a:xfrm>
            <a:off x="457200" y="836615"/>
            <a:ext cx="8229600"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dirty="0"/>
              <a:t>Titelasterformat durch Klicken beareiten</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dirty="0"/>
              <a:t>Textmasterformate durch Klicken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p>
        </p:txBody>
      </p:sp>
      <p:pic>
        <p:nvPicPr>
          <p:cNvPr id="9" name="Picture 8"/>
          <p:cNvPicPr>
            <a:picLocks noChangeAspect="1"/>
          </p:cNvPicPr>
          <p:nvPr userDrawn="1"/>
        </p:nvPicPr>
        <p:blipFill>
          <a:blip r:embed="rId16"/>
          <a:stretch>
            <a:fillRect/>
          </a:stretch>
        </p:blipFill>
        <p:spPr>
          <a:xfrm>
            <a:off x="3930072" y="6303850"/>
            <a:ext cx="1283856" cy="450703"/>
          </a:xfrm>
          <a:prstGeom prst="rect">
            <a:avLst/>
          </a:prstGeom>
        </p:spPr>
      </p:pic>
      <p:sp>
        <p:nvSpPr>
          <p:cNvPr id="7" name="Rectangle 2"/>
          <p:cNvSpPr>
            <a:spLocks noGrp="1" noChangeArrowheads="1"/>
          </p:cNvSpPr>
          <p:nvPr>
            <p:ph type="ftr" sz="quarter" idx="3"/>
          </p:nvPr>
        </p:nvSpPr>
        <p:spPr>
          <a:xfrm>
            <a:off x="457200" y="6333107"/>
            <a:ext cx="3116270" cy="392187"/>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p:pic>
        <p:nvPicPr>
          <p:cNvPr id="8" name="Picture 7"/>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8344996" y="6237312"/>
            <a:ext cx="514350" cy="523875"/>
          </a:xfrm>
          <a:prstGeom prst="rect">
            <a:avLst/>
          </a:prstGeom>
        </p:spPr>
      </p:pic>
    </p:spTree>
  </p:cSld>
  <p:clrMap bg1="lt1" tx1="dk1" bg2="lt2" tx2="dk2" accent1="accent1" accent2="accent2" accent3="accent3" accent4="accent4" accent5="accent5" accent6="accent6" hlink="hlink" folHlink="folHlink"/>
  <p:sldLayoutIdLst>
    <p:sldLayoutId id="2147484165"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 id="2147484163" r:id="rId12"/>
    <p:sldLayoutId id="2147484164" r:id="rId13"/>
    <p:sldLayoutId id="2147484166" r:id="rId14"/>
  </p:sldLayoutIdLst>
  <p:timing>
    <p:tnLst>
      <p:par>
        <p:cTn id="1" dur="indefinite" restart="never" nodeType="tmRoot"/>
      </p:par>
    </p:tnLst>
  </p:timing>
  <p:txStyles>
    <p:titleStyle>
      <a:lvl1pPr algn="l" rtl="0" eaLnBrk="0" fontAlgn="base" hangingPunct="0">
        <a:spcBef>
          <a:spcPct val="0"/>
        </a:spcBef>
        <a:spcAft>
          <a:spcPct val="0"/>
        </a:spcAft>
        <a:defRPr sz="2600" baseline="0">
          <a:solidFill>
            <a:schemeClr val="tx1"/>
          </a:solidFill>
          <a:latin typeface="Ebrima" panose="02000000000000000000" pitchFamily="2" charset="0"/>
          <a:ea typeface="Ebrima" panose="02000000000000000000" pitchFamily="2" charset="0"/>
          <a:cs typeface="Ebrima" panose="02000000000000000000" pitchFamily="2" charset="0"/>
        </a:defRPr>
      </a:lvl1pPr>
      <a:lvl2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baseline="0">
          <a:solidFill>
            <a:schemeClr val="tx1"/>
          </a:solidFill>
          <a:latin typeface="Ebrima" panose="02000000000000000000" pitchFamily="2" charset="0"/>
          <a:ea typeface="Ebrima" panose="02000000000000000000" pitchFamily="2" charset="0"/>
          <a:cs typeface="Ebrima" panose="02000000000000000000" pitchFamily="2" charset="0"/>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baseline="0">
          <a:solidFill>
            <a:schemeClr val="tx1"/>
          </a:solidFill>
          <a:latin typeface="Ebrima" panose="02000000000000000000" pitchFamily="2" charset="0"/>
          <a:ea typeface="Ebrima" panose="02000000000000000000" pitchFamily="2" charset="0"/>
          <a:cs typeface="Ebrima" panose="02000000000000000000" pitchFamily="2" charset="0"/>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baseline="0">
          <a:solidFill>
            <a:schemeClr val="tx1"/>
          </a:solidFill>
          <a:latin typeface="Ebrima" panose="02000000000000000000" pitchFamily="2" charset="0"/>
          <a:ea typeface="Ebrima" panose="02000000000000000000" pitchFamily="2" charset="0"/>
          <a:cs typeface="Ebrima" panose="02000000000000000000" pitchFamily="2" charset="0"/>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baseline="0">
          <a:solidFill>
            <a:schemeClr val="tx1"/>
          </a:solidFill>
          <a:latin typeface="Ebrima" panose="02000000000000000000" pitchFamily="2" charset="0"/>
          <a:ea typeface="Ebrima" panose="02000000000000000000" pitchFamily="2" charset="0"/>
          <a:cs typeface="Ebrima" panose="02000000000000000000" pitchFamily="2" charset="0"/>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baseline="0">
          <a:solidFill>
            <a:schemeClr val="tx1"/>
          </a:solidFill>
          <a:latin typeface="Ebrima" panose="02000000000000000000" pitchFamily="2" charset="0"/>
          <a:ea typeface="Ebrima" panose="02000000000000000000" pitchFamily="2" charset="0"/>
          <a:cs typeface="Ebrima" panose="02000000000000000000" pitchFamily="2" charset="0"/>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2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23.png"/><Relationship Id="rId4" Type="http://schemas.openxmlformats.org/officeDocument/2006/relationships/image" Target="../media/image122.png"/></Relationships>
</file>

<file path=ppt/slides/_rels/slide28.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12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2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4.xml"/><Relationship Id="rId4" Type="http://schemas.openxmlformats.org/officeDocument/2006/relationships/image" Target="../media/image23.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14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32.emf"/><Relationship Id="rId4" Type="http://schemas.openxmlformats.org/officeDocument/2006/relationships/image" Target="../media/image31.e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34.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150.png"/><Relationship Id="rId4" Type="http://schemas.openxmlformats.org/officeDocument/2006/relationships/image" Target="../media/image141.png"/></Relationships>
</file>

<file path=ppt/slides/_rels/slide53.xml.rels><?xml version="1.0" encoding="UTF-8" standalone="yes"?>
<Relationships xmlns="http://schemas.openxmlformats.org/package/2006/relationships"><Relationship Id="rId8" Type="http://schemas.openxmlformats.org/officeDocument/2006/relationships/image" Target="../media/image35.emf"/><Relationship Id="rId7" Type="http://schemas.openxmlformats.org/officeDocument/2006/relationships/image" Target="../media/image15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7" Type="http://schemas.openxmlformats.org/officeDocument/2006/relationships/image" Target="../media/image36.emf"/><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152.png"/></Relationships>
</file>

<file path=ppt/slides/_rels/slide5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1331640" y="692696"/>
            <a:ext cx="6840537" cy="2376264"/>
          </a:xfrm>
          <a:effectLst>
            <a:outerShdw blurRad="50800" dist="38100" dir="2700000" algn="tl" rotWithShape="0">
              <a:prstClr val="black">
                <a:alpha val="40000"/>
              </a:prstClr>
            </a:outerShdw>
          </a:effectLst>
        </p:spPr>
        <p:txBody>
          <a:bodyPr/>
          <a:lstStyle/>
          <a:p>
            <a:r>
              <a:rPr lang="it-IT" sz="4000" b="1" dirty="0" smtClean="0">
                <a:solidFill>
                  <a:srgbClr val="445670"/>
                </a:solidFill>
              </a:rPr>
              <a:t>Alcune considerazioni storico-didattiche su radiazione di corpo nero ed effetto fotoelettrico</a:t>
            </a:r>
            <a:endParaRPr lang="en-GB" sz="4000" b="1" dirty="0">
              <a:solidFill>
                <a:srgbClr val="445670"/>
              </a:solidFill>
              <a:latin typeface="Ebrima" panose="02000000000000000000" pitchFamily="2" charset="0"/>
              <a:ea typeface="Ebrima" panose="02000000000000000000" pitchFamily="2" charset="0"/>
              <a:cs typeface="Ebrima" panose="02000000000000000000" pitchFamily="2" charset="0"/>
            </a:endParaRPr>
          </a:p>
        </p:txBody>
      </p:sp>
      <p:sp>
        <p:nvSpPr>
          <p:cNvPr id="6" name="Rettangolo 11"/>
          <p:cNvSpPr/>
          <p:nvPr/>
        </p:nvSpPr>
        <p:spPr>
          <a:xfrm>
            <a:off x="1835696" y="3789040"/>
            <a:ext cx="5184576" cy="1047979"/>
          </a:xfrm>
          <a:prstGeom prst="rect">
            <a:avLst/>
          </a:prstGeom>
        </p:spPr>
        <p:txBody>
          <a:bodyPr wrap="square">
            <a:spAutoFit/>
          </a:bodyPr>
          <a:lstStyle/>
          <a:p>
            <a:pPr algn="ctr">
              <a:lnSpc>
                <a:spcPct val="115000"/>
              </a:lnSpc>
              <a:spcAft>
                <a:spcPts val="0"/>
              </a:spcAft>
            </a:pPr>
            <a:r>
              <a:rPr lang="it-IT" i="1" dirty="0">
                <a:latin typeface="Ebrima" panose="02000000000000000000" pitchFamily="2" charset="0"/>
                <a:ea typeface="Ebrima" panose="02000000000000000000" pitchFamily="2" charset="0"/>
                <a:cs typeface="Ebrima" panose="02000000000000000000" pitchFamily="2" charset="0"/>
              </a:rPr>
              <a:t>Massimiliano Malgieri, Università di Pavia</a:t>
            </a:r>
          </a:p>
          <a:p>
            <a:pPr algn="ctr">
              <a:lnSpc>
                <a:spcPct val="115000"/>
              </a:lnSpc>
              <a:spcAft>
                <a:spcPts val="0"/>
              </a:spcAft>
            </a:pPr>
            <a:endParaRPr lang="it-IT" i="1" dirty="0">
              <a:latin typeface="Ebrima" panose="02000000000000000000" pitchFamily="2" charset="0"/>
              <a:ea typeface="Ebrima" panose="02000000000000000000" pitchFamily="2" charset="0"/>
              <a:cs typeface="Ebrima" panose="02000000000000000000" pitchFamily="2" charset="0"/>
            </a:endParaRPr>
          </a:p>
          <a:p>
            <a:pPr algn="ctr">
              <a:lnSpc>
                <a:spcPct val="115000"/>
              </a:lnSpc>
              <a:spcAft>
                <a:spcPts val="0"/>
              </a:spcAft>
            </a:pPr>
            <a:r>
              <a:rPr lang="it-IT" i="1" dirty="0" smtClean="0">
                <a:latin typeface="Calibri" panose="020F0502020204030204" pitchFamily="34" charset="0"/>
                <a:ea typeface="Times New Roman" panose="02020603050405020304" pitchFamily="18" charset="0"/>
                <a:cs typeface="Times New Roman" panose="02020603050405020304" pitchFamily="18" charset="0"/>
              </a:rPr>
              <a:t> </a:t>
            </a:r>
            <a:endParaRPr lang="it-IT" i="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2"/>
          <p:cNvSpPr>
            <a:spLocks noGrp="1" noChangeArrowheads="1"/>
          </p:cNvSpPr>
          <p:nvPr>
            <p:ph type="ftr" sz="quarter" idx="3"/>
          </p:nvPr>
        </p:nvSpPr>
        <p:spPr>
          <a:xfrm>
            <a:off x="4953338" y="6237312"/>
            <a:ext cx="3116270" cy="577554"/>
          </a:xfrm>
          <a:prstGeom prst="rect">
            <a:avLst/>
          </a:prstGeom>
          <a:ln/>
        </p:spPr>
        <p:txBody>
          <a:bodyPr/>
          <a:lstStyle>
            <a:lvl1pPr>
              <a:defRPr sz="12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p:spTree>
  </p:cSld>
  <p:clrMapOvr>
    <a:masterClrMapping/>
  </p:clrMapOvr>
  <p:transition advTm="9952"/>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323528" y="332656"/>
            <a:ext cx="8229600" cy="144016"/>
          </a:xfrm>
        </p:spPr>
        <p:txBody>
          <a:bodyPr/>
          <a:lstStyle/>
          <a:p>
            <a:r>
              <a:rPr lang="it-IT" sz="1600" dirty="0" smtClean="0"/>
              <a:t>1. Il corpo nero prima di Planck: la legge della radiazione di Kirchhoff</a:t>
            </a:r>
            <a:endParaRPr lang="it-IT" sz="1600" dirty="0"/>
          </a:p>
        </p:txBody>
      </p:sp>
      <p:sp>
        <p:nvSpPr>
          <p:cNvPr id="5" name="Rectangle 2"/>
          <p:cNvSpPr>
            <a:spLocks noGrp="1" noChangeArrowheads="1"/>
          </p:cNvSpPr>
          <p:nvPr>
            <p:ph type="ftr" sz="quarter" idx="3"/>
          </p:nvPr>
        </p:nvSpPr>
        <p:spPr>
          <a:xfrm>
            <a:off x="467544" y="6309320"/>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p:sp>
        <p:nvSpPr>
          <p:cNvPr id="9" name="TextBox 8"/>
          <p:cNvSpPr txBox="1"/>
          <p:nvPr/>
        </p:nvSpPr>
        <p:spPr>
          <a:xfrm>
            <a:off x="251520" y="692696"/>
            <a:ext cx="8301608" cy="5078313"/>
          </a:xfrm>
          <a:prstGeom prst="rect">
            <a:avLst/>
          </a:prstGeom>
          <a:noFill/>
        </p:spPr>
        <p:txBody>
          <a:bodyPr wrap="square" rtlCol="0">
            <a:spAutoFit/>
          </a:bodyPr>
          <a:lstStyle/>
          <a:p>
            <a:pPr algn="just"/>
            <a:r>
              <a:rPr lang="it-IT" i="0" dirty="0" smtClean="0"/>
              <a:t>La legge viene espressa da Kirchhoff in due modi equivalenti:</a:t>
            </a:r>
          </a:p>
          <a:p>
            <a:pPr algn="just"/>
            <a:endParaRPr lang="it-IT" i="0" dirty="0"/>
          </a:p>
          <a:p>
            <a:pPr algn="just"/>
            <a:r>
              <a:rPr lang="it-IT" i="0" dirty="0" smtClean="0"/>
              <a:t>"... </a:t>
            </a:r>
            <a:r>
              <a:rPr lang="it-IT" dirty="0" smtClean="0"/>
              <a:t>per radiazioni di una data lunghezza d'onda, e ad una data temperatura, tutti i corpi hanno lo stesso rapporto tra i poteri di emissione e assorbimento</a:t>
            </a:r>
            <a:r>
              <a:rPr lang="it-IT" i="0" dirty="0" smtClean="0"/>
              <a:t>"</a:t>
            </a:r>
          </a:p>
          <a:p>
            <a:pPr algn="just"/>
            <a:endParaRPr lang="it-IT" i="0" dirty="0"/>
          </a:p>
          <a:p>
            <a:pPr algn="just"/>
            <a:r>
              <a:rPr lang="it-IT" dirty="0" smtClean="0"/>
              <a:t>"il rapporto e/a tra i poteri di emissione e assorbimento, comune a tutti i corpi, è una funzione della lughezza d'onda e della temperatura"</a:t>
            </a:r>
          </a:p>
          <a:p>
            <a:pPr algn="just"/>
            <a:endParaRPr lang="it-IT" dirty="0"/>
          </a:p>
          <a:p>
            <a:pPr algn="just"/>
            <a:r>
              <a:rPr lang="it-IT" i="0" dirty="0" smtClean="0"/>
              <a:t>Nel gennaio del 1860, Kirchhoff arriverà a identificare la radiazione racchiusa in una cavità a temperatura costante con la radiazione di corpo nero (</a:t>
            </a:r>
            <a:r>
              <a:rPr lang="it-IT" dirty="0" smtClean="0"/>
              <a:t>schwarzer Körper</a:t>
            </a:r>
            <a:r>
              <a:rPr lang="it-IT" i="0" dirty="0" smtClean="0"/>
              <a:t>).</a:t>
            </a:r>
          </a:p>
          <a:p>
            <a:pPr algn="just"/>
            <a:endParaRPr lang="it-IT" i="0" dirty="0"/>
          </a:p>
          <a:p>
            <a:pPr algn="just"/>
            <a:r>
              <a:rPr lang="it-IT" dirty="0" smtClean="0"/>
              <a:t>"Dato uno spazio delimitato da confini tenuti a temperatura costante, attraverso i quali nessuna radiazione può penetrare, allora ogni elemento di radiazione all'interno di questo spazio è costituito, rispetto alla qualità e all'intensità, come se provenisse da un corpo completamente nero alla stessa temperatura, e quindi indipendente dalla natura e forma dei corpi circostanti, ma dipendente solo dalla temperatura" </a:t>
            </a:r>
          </a:p>
        </p:txBody>
      </p:sp>
    </p:spTree>
    <p:extLst>
      <p:ext uri="{BB962C8B-B14F-4D97-AF65-F5344CB8AC3E}">
        <p14:creationId xmlns:p14="http://schemas.microsoft.com/office/powerpoint/2010/main" val="35389109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323528" y="332656"/>
            <a:ext cx="8229600" cy="144016"/>
          </a:xfrm>
        </p:spPr>
        <p:txBody>
          <a:bodyPr/>
          <a:lstStyle/>
          <a:p>
            <a:r>
              <a:rPr lang="it-IT" sz="1600" dirty="0" smtClean="0"/>
              <a:t>1. Il corpo nero prima di Planck: la legge della radiazione di Kirchhoff</a:t>
            </a:r>
            <a:endParaRPr lang="it-IT" sz="1600" dirty="0"/>
          </a:p>
        </p:txBody>
      </p:sp>
      <p:sp>
        <p:nvSpPr>
          <p:cNvPr id="5" name="Rectangle 2"/>
          <p:cNvSpPr>
            <a:spLocks noGrp="1" noChangeArrowheads="1"/>
          </p:cNvSpPr>
          <p:nvPr>
            <p:ph type="ftr" sz="quarter" idx="3"/>
          </p:nvPr>
        </p:nvSpPr>
        <p:spPr>
          <a:xfrm>
            <a:off x="467544" y="6309320"/>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p:sp>
        <p:nvSpPr>
          <p:cNvPr id="9" name="TextBox 8"/>
          <p:cNvSpPr txBox="1"/>
          <p:nvPr/>
        </p:nvSpPr>
        <p:spPr>
          <a:xfrm>
            <a:off x="251520" y="1010345"/>
            <a:ext cx="8301608" cy="2031325"/>
          </a:xfrm>
          <a:prstGeom prst="rect">
            <a:avLst/>
          </a:prstGeom>
          <a:noFill/>
        </p:spPr>
        <p:txBody>
          <a:bodyPr wrap="square" rtlCol="0">
            <a:spAutoFit/>
          </a:bodyPr>
          <a:lstStyle/>
          <a:p>
            <a:pPr algn="just"/>
            <a:r>
              <a:rPr lang="it-IT" i="0" dirty="0" smtClean="0"/>
              <a:t>Già nel 1860 Kirchhoff è insoddisfatto della sua dimostrazione del 1859, probabilmente perchè l'assunzione dell'esistenza di un corpo in grado di emettere di emettere ed assorbire radiazione di una sola lunghezza d'onda non gli appare interamente giustificata. Tuttavia nella nuova dimostrazione introduce un oggetto forse ancora più problematico, ossia un prisma in grado di separare le radiazioni di diverse lunghezze d'onda, senza assorbire alcuna radiazione (completamente "diatermico")</a:t>
            </a:r>
          </a:p>
        </p:txBody>
      </p:sp>
      <p:sp>
        <p:nvSpPr>
          <p:cNvPr id="6" name="TextBox 5"/>
          <p:cNvSpPr txBox="1"/>
          <p:nvPr/>
        </p:nvSpPr>
        <p:spPr>
          <a:xfrm>
            <a:off x="323528" y="3429000"/>
            <a:ext cx="8301608" cy="1754326"/>
          </a:xfrm>
          <a:prstGeom prst="rect">
            <a:avLst/>
          </a:prstGeom>
          <a:noFill/>
        </p:spPr>
        <p:txBody>
          <a:bodyPr wrap="square" rtlCol="0">
            <a:spAutoFit/>
          </a:bodyPr>
          <a:lstStyle/>
          <a:p>
            <a:pPr algn="just"/>
            <a:r>
              <a:rPr lang="it-IT" i="0" dirty="0" smtClean="0"/>
              <a:t>Non analizziamo la seconda dimostrazione nel dettaglio; la cosa più interessante è il modo in cui Kirchhoff procede. </a:t>
            </a:r>
            <a:r>
              <a:rPr lang="it-IT" i="0" dirty="0"/>
              <a:t>La </a:t>
            </a:r>
            <a:r>
              <a:rPr lang="it-IT" i="0" dirty="0" smtClean="0"/>
              <a:t>dimostrazione è </a:t>
            </a:r>
            <a:r>
              <a:rPr lang="it-IT" i="0" dirty="0"/>
              <a:t>una combinazione di situazioni immaginate con oggetti immaginari, ma l'argomento è fornito, passo dopo passo, come se si stesse </a:t>
            </a:r>
            <a:r>
              <a:rPr lang="it-IT" i="0" dirty="0" smtClean="0"/>
              <a:t>facendo un reale esperimento, composto di più fasi </a:t>
            </a:r>
            <a:endParaRPr lang="it-IT" i="0" dirty="0"/>
          </a:p>
          <a:p>
            <a:pPr algn="just"/>
            <a:endParaRPr lang="it-IT" i="0" dirty="0" smtClean="0"/>
          </a:p>
        </p:txBody>
      </p:sp>
    </p:spTree>
    <p:extLst>
      <p:ext uri="{BB962C8B-B14F-4D97-AF65-F5344CB8AC3E}">
        <p14:creationId xmlns:p14="http://schemas.microsoft.com/office/powerpoint/2010/main" val="1021222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323528" y="332656"/>
            <a:ext cx="8229600" cy="144016"/>
          </a:xfrm>
        </p:spPr>
        <p:txBody>
          <a:bodyPr/>
          <a:lstStyle/>
          <a:p>
            <a:r>
              <a:rPr lang="it-IT" sz="1600" dirty="0" smtClean="0"/>
              <a:t>1. Il corpo nero prima di Planck: la legge della radiazione di Kirchhoff</a:t>
            </a:r>
            <a:endParaRPr lang="it-IT" sz="1600" dirty="0"/>
          </a:p>
        </p:txBody>
      </p:sp>
      <p:sp>
        <p:nvSpPr>
          <p:cNvPr id="5" name="Rectangle 2"/>
          <p:cNvSpPr>
            <a:spLocks noGrp="1" noChangeArrowheads="1"/>
          </p:cNvSpPr>
          <p:nvPr>
            <p:ph type="ftr" sz="quarter" idx="3"/>
          </p:nvPr>
        </p:nvSpPr>
        <p:spPr>
          <a:xfrm>
            <a:off x="467544" y="6309320"/>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p:pic>
        <p:nvPicPr>
          <p:cNvPr id="3" name="Picture 2"/>
          <p:cNvPicPr>
            <a:picLocks noChangeAspect="1"/>
          </p:cNvPicPr>
          <p:nvPr/>
        </p:nvPicPr>
        <p:blipFill>
          <a:blip r:embed="rId3"/>
          <a:stretch>
            <a:fillRect/>
          </a:stretch>
        </p:blipFill>
        <p:spPr>
          <a:xfrm>
            <a:off x="6516215" y="1196752"/>
            <a:ext cx="2461376" cy="2993945"/>
          </a:xfrm>
          <a:prstGeom prst="rect">
            <a:avLst/>
          </a:prstGeom>
        </p:spPr>
      </p:pic>
      <p:sp>
        <p:nvSpPr>
          <p:cNvPr id="7" name="TextBox 6"/>
          <p:cNvSpPr txBox="1"/>
          <p:nvPr/>
        </p:nvSpPr>
        <p:spPr>
          <a:xfrm>
            <a:off x="301736" y="791123"/>
            <a:ext cx="6214479" cy="4247317"/>
          </a:xfrm>
          <a:prstGeom prst="rect">
            <a:avLst/>
          </a:prstGeom>
          <a:noFill/>
        </p:spPr>
        <p:txBody>
          <a:bodyPr wrap="square" rtlCol="0">
            <a:spAutoFit/>
          </a:bodyPr>
          <a:lstStyle/>
          <a:p>
            <a:pPr algn="just"/>
            <a:r>
              <a:rPr lang="it-IT" i="0" dirty="0" smtClean="0"/>
              <a:t>L'idea è la seguente: l'oggetto O sta in una cavità con un foro (1) che conduce ad una seconda cavità, la quale ha a sua volta due fori (2) e (3) che possono essere coperti con materiali di varia natura (completamente assorbenti, completamente riflettenti, etc.). Anche l'oggetto O può essere completamente assorbente oppure arbitrario.</a:t>
            </a:r>
          </a:p>
          <a:p>
            <a:pPr algn="just"/>
            <a:endParaRPr lang="it-IT" i="0" dirty="0" smtClean="0"/>
          </a:p>
          <a:p>
            <a:pPr algn="just"/>
            <a:r>
              <a:rPr lang="it-IT" i="0" dirty="0" smtClean="0"/>
              <a:t>La parete S serve ad impedire che la radiazione arrivi direttamente al foro 3 dal foro 1. La lamina P, l'oggetto più criticato in questa dimostrazione, è perfettamente riflettente per una certa lunghezza d'onda, perfettamente trasmissiva per tutte le altre. In sostanza, essa divide la radiazione scambiata da 1 a 2 da quella scambiata da 1 a </a:t>
            </a:r>
            <a:r>
              <a:rPr lang="it-IT" i="0" dirty="0" smtClean="0"/>
              <a:t>3, permettendo tra 1 e 3 lo scambio di energia attraverso radiazione di una sola lunghezza d'onda .</a:t>
            </a:r>
            <a:endParaRPr lang="it-IT" i="0" dirty="0"/>
          </a:p>
        </p:txBody>
      </p:sp>
      <p:sp>
        <p:nvSpPr>
          <p:cNvPr id="8" name="TextBox 7"/>
          <p:cNvSpPr txBox="1"/>
          <p:nvPr/>
        </p:nvSpPr>
        <p:spPr>
          <a:xfrm>
            <a:off x="287524" y="5173250"/>
            <a:ext cx="8301608" cy="923330"/>
          </a:xfrm>
          <a:prstGeom prst="rect">
            <a:avLst/>
          </a:prstGeom>
          <a:noFill/>
        </p:spPr>
        <p:txBody>
          <a:bodyPr wrap="square" rtlCol="0">
            <a:spAutoFit/>
          </a:bodyPr>
          <a:lstStyle/>
          <a:p>
            <a:pPr algn="just"/>
            <a:r>
              <a:rPr lang="it-IT" i="0" dirty="0" smtClean="0"/>
              <a:t>E' abbastanza intuitivo capire come, con questi elementi e assumendo equilibrio </a:t>
            </a:r>
            <a:r>
              <a:rPr lang="it-IT" i="0" dirty="0" smtClean="0"/>
              <a:t>termico tra O e la cavità, </a:t>
            </a:r>
            <a:r>
              <a:rPr lang="it-IT" i="0" dirty="0" smtClean="0"/>
              <a:t>si possa nuovamente mostrare l'esistenza di una funzione universale che lega emissività e assorbanza di qualunque materiale.</a:t>
            </a:r>
          </a:p>
        </p:txBody>
      </p:sp>
    </p:spTree>
    <p:extLst>
      <p:ext uri="{BB962C8B-B14F-4D97-AF65-F5344CB8AC3E}">
        <p14:creationId xmlns:p14="http://schemas.microsoft.com/office/powerpoint/2010/main" val="2081821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323528" y="332656"/>
            <a:ext cx="8229600" cy="144016"/>
          </a:xfrm>
        </p:spPr>
        <p:txBody>
          <a:bodyPr/>
          <a:lstStyle/>
          <a:p>
            <a:r>
              <a:rPr lang="it-IT" sz="1600" dirty="0" smtClean="0"/>
              <a:t>1. Il corpo nero prima di Planck: la legge della radiazione di Kirchhoff</a:t>
            </a:r>
            <a:endParaRPr lang="it-IT" sz="1600" dirty="0"/>
          </a:p>
        </p:txBody>
      </p:sp>
      <p:sp>
        <p:nvSpPr>
          <p:cNvPr id="5" name="Rectangle 2"/>
          <p:cNvSpPr>
            <a:spLocks noGrp="1" noChangeArrowheads="1"/>
          </p:cNvSpPr>
          <p:nvPr>
            <p:ph type="ftr" sz="quarter" idx="3"/>
          </p:nvPr>
        </p:nvSpPr>
        <p:spPr>
          <a:xfrm>
            <a:off x="467544" y="6309320"/>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p:pic>
        <p:nvPicPr>
          <p:cNvPr id="2" name="Picture 1"/>
          <p:cNvPicPr>
            <a:picLocks noChangeAspect="1"/>
          </p:cNvPicPr>
          <p:nvPr/>
        </p:nvPicPr>
        <p:blipFill>
          <a:blip r:embed="rId3"/>
          <a:stretch>
            <a:fillRect/>
          </a:stretch>
        </p:blipFill>
        <p:spPr>
          <a:xfrm>
            <a:off x="1259632" y="764704"/>
            <a:ext cx="5831096" cy="2611748"/>
          </a:xfrm>
          <a:prstGeom prst="rect">
            <a:avLst/>
          </a:prstGeom>
        </p:spPr>
      </p:pic>
      <p:sp>
        <p:nvSpPr>
          <p:cNvPr id="6" name="TextBox 5"/>
          <p:cNvSpPr txBox="1"/>
          <p:nvPr/>
        </p:nvSpPr>
        <p:spPr>
          <a:xfrm>
            <a:off x="250309" y="3409540"/>
            <a:ext cx="8301608" cy="2308324"/>
          </a:xfrm>
          <a:prstGeom prst="rect">
            <a:avLst/>
          </a:prstGeom>
          <a:noFill/>
        </p:spPr>
        <p:txBody>
          <a:bodyPr wrap="square" rtlCol="0">
            <a:spAutoFit/>
          </a:bodyPr>
          <a:lstStyle/>
          <a:p>
            <a:pPr algn="just"/>
            <a:r>
              <a:rPr lang="it-IT" dirty="0" smtClean="0"/>
              <a:t>"Ora si immagini che la superficie 2 sia rimossa, e che il foro sia chiuso da uno specchio completamente rilettente posto direttamente dietro di esso..."</a:t>
            </a:r>
          </a:p>
          <a:p>
            <a:pPr algn="just"/>
            <a:endParaRPr lang="it-IT" dirty="0"/>
          </a:p>
          <a:p>
            <a:pPr algn="just"/>
            <a:r>
              <a:rPr lang="it-IT" dirty="0" smtClean="0"/>
              <a:t>"Per l'apparato di Fig. 2 si immagini che una piastra del tipo specificato sia posta tra i due fori 1 e 2..."</a:t>
            </a:r>
          </a:p>
          <a:p>
            <a:pPr algn="just"/>
            <a:endParaRPr lang="it-IT" dirty="0"/>
          </a:p>
          <a:p>
            <a:pPr algn="just"/>
            <a:r>
              <a:rPr lang="it-IT" dirty="0" smtClean="0"/>
              <a:t>"Se si immagina che il corpo C venga rimpiazzato da un altro alla stessa temperatura..."</a:t>
            </a:r>
          </a:p>
        </p:txBody>
      </p:sp>
    </p:spTree>
    <p:extLst>
      <p:ext uri="{BB962C8B-B14F-4D97-AF65-F5344CB8AC3E}">
        <p14:creationId xmlns:p14="http://schemas.microsoft.com/office/powerpoint/2010/main" val="40943935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323528" y="332656"/>
            <a:ext cx="8229600" cy="144016"/>
          </a:xfrm>
        </p:spPr>
        <p:txBody>
          <a:bodyPr/>
          <a:lstStyle/>
          <a:p>
            <a:r>
              <a:rPr lang="it-IT" sz="1600" dirty="0" smtClean="0"/>
              <a:t>1. Il corpo nero prima di Planck: la legge della radiazione di Kirchhoff</a:t>
            </a:r>
            <a:endParaRPr lang="it-IT" sz="1600" dirty="0"/>
          </a:p>
        </p:txBody>
      </p:sp>
      <p:sp>
        <p:nvSpPr>
          <p:cNvPr id="5" name="Rectangle 2"/>
          <p:cNvSpPr>
            <a:spLocks noGrp="1" noChangeArrowheads="1"/>
          </p:cNvSpPr>
          <p:nvPr>
            <p:ph type="ftr" sz="quarter" idx="3"/>
          </p:nvPr>
        </p:nvSpPr>
        <p:spPr>
          <a:xfrm>
            <a:off x="467544" y="6309320"/>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p:pic>
        <p:nvPicPr>
          <p:cNvPr id="2" name="Picture 1"/>
          <p:cNvPicPr>
            <a:picLocks noChangeAspect="1"/>
          </p:cNvPicPr>
          <p:nvPr/>
        </p:nvPicPr>
        <p:blipFill>
          <a:blip r:embed="rId3"/>
          <a:stretch>
            <a:fillRect/>
          </a:stretch>
        </p:blipFill>
        <p:spPr>
          <a:xfrm>
            <a:off x="539552" y="764704"/>
            <a:ext cx="8292724" cy="4947760"/>
          </a:xfrm>
          <a:prstGeom prst="rect">
            <a:avLst/>
          </a:prstGeom>
        </p:spPr>
      </p:pic>
    </p:spTree>
    <p:extLst>
      <p:ext uri="{BB962C8B-B14F-4D97-AF65-F5344CB8AC3E}">
        <p14:creationId xmlns:p14="http://schemas.microsoft.com/office/powerpoint/2010/main" val="13983719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323528" y="332656"/>
            <a:ext cx="8229600" cy="144016"/>
          </a:xfrm>
        </p:spPr>
        <p:txBody>
          <a:bodyPr/>
          <a:lstStyle/>
          <a:p>
            <a:r>
              <a:rPr lang="it-IT" sz="1600" dirty="0" smtClean="0"/>
              <a:t>1. Il corpo nero prima di Planck: la legge della radiazione di Kirchhoff</a:t>
            </a:r>
            <a:endParaRPr lang="it-IT" sz="1600" dirty="0"/>
          </a:p>
        </p:txBody>
      </p:sp>
      <p:sp>
        <p:nvSpPr>
          <p:cNvPr id="5" name="Rectangle 2"/>
          <p:cNvSpPr>
            <a:spLocks noGrp="1" noChangeArrowheads="1"/>
          </p:cNvSpPr>
          <p:nvPr>
            <p:ph type="ftr" sz="quarter" idx="3"/>
          </p:nvPr>
        </p:nvSpPr>
        <p:spPr>
          <a:xfrm>
            <a:off x="467544" y="6309320"/>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p:sp>
        <p:nvSpPr>
          <p:cNvPr id="6" name="TextBox 5"/>
          <p:cNvSpPr txBox="1"/>
          <p:nvPr/>
        </p:nvSpPr>
        <p:spPr>
          <a:xfrm>
            <a:off x="252658" y="545601"/>
            <a:ext cx="3671270" cy="5909310"/>
          </a:xfrm>
          <a:prstGeom prst="rect">
            <a:avLst/>
          </a:prstGeom>
          <a:noFill/>
        </p:spPr>
        <p:txBody>
          <a:bodyPr wrap="square" rtlCol="0">
            <a:spAutoFit/>
          </a:bodyPr>
          <a:lstStyle/>
          <a:p>
            <a:pPr algn="just"/>
            <a:r>
              <a:rPr lang="it-IT" i="0" dirty="0" smtClean="0"/>
              <a:t>Cosa </a:t>
            </a:r>
            <a:r>
              <a:rPr lang="it-IT" i="0" dirty="0" smtClean="0"/>
              <a:t>rimane sui libri di testo </a:t>
            </a:r>
            <a:r>
              <a:rPr lang="it-IT" i="0" dirty="0" smtClean="0"/>
              <a:t>di questo dibattito che è durato per quasi tutta la seconda metà del XIX secolo sui libri di testo? L'unico che affronta in qualche modo la questione è Romeni.</a:t>
            </a:r>
          </a:p>
          <a:p>
            <a:pPr algn="just"/>
            <a:endParaRPr lang="it-IT" i="0" dirty="0" smtClean="0"/>
          </a:p>
          <a:p>
            <a:pPr algn="just"/>
            <a:r>
              <a:rPr lang="it-IT" i="0" dirty="0" smtClean="0"/>
              <a:t>La dimostrazione proposta come "di Kirchhoff", tuttavia, non ha fondamento storico (non corrisponde a nessuna delle dimostrazioni di Kirchhoff) e sembra, comunque, soffrire di diversi </a:t>
            </a:r>
            <a:r>
              <a:rPr lang="it-IT" i="0" dirty="0" smtClean="0"/>
              <a:t>problemi concettuali. La fonte è probabilmente il libro di Sommerfeld </a:t>
            </a:r>
            <a:r>
              <a:rPr lang="de-DE" dirty="0" smtClean="0"/>
              <a:t>Thermodynamik </a:t>
            </a:r>
            <a:r>
              <a:rPr lang="de-DE" dirty="0"/>
              <a:t>und Statistik </a:t>
            </a:r>
            <a:r>
              <a:rPr lang="de-DE" i="0" dirty="0" smtClean="0"/>
              <a:t>(1952</a:t>
            </a:r>
            <a:r>
              <a:rPr lang="de-DE" i="0" dirty="0"/>
              <a:t>), </a:t>
            </a:r>
            <a:r>
              <a:rPr lang="de-DE" i="0" dirty="0" smtClean="0"/>
              <a:t>dove compare il "filtro", trasparente ad una sola lunghezza d'onda, proposto da Romeni.</a:t>
            </a:r>
            <a:endParaRPr lang="it-IT" i="0" dirty="0"/>
          </a:p>
          <a:p>
            <a:pPr algn="just"/>
            <a:endParaRPr lang="it-IT" i="0" dirty="0" smtClean="0"/>
          </a:p>
        </p:txBody>
      </p:sp>
      <p:pic>
        <p:nvPicPr>
          <p:cNvPr id="3" name="Picture 2"/>
          <p:cNvPicPr>
            <a:picLocks noChangeAspect="1"/>
          </p:cNvPicPr>
          <p:nvPr/>
        </p:nvPicPr>
        <p:blipFill>
          <a:blip r:embed="rId3"/>
          <a:stretch>
            <a:fillRect/>
          </a:stretch>
        </p:blipFill>
        <p:spPr>
          <a:xfrm>
            <a:off x="3923928" y="678955"/>
            <a:ext cx="4929218" cy="1697687"/>
          </a:xfrm>
          <a:prstGeom prst="rect">
            <a:avLst/>
          </a:prstGeom>
        </p:spPr>
      </p:pic>
      <p:pic>
        <p:nvPicPr>
          <p:cNvPr id="4" name="Picture 3"/>
          <p:cNvPicPr>
            <a:picLocks noChangeAspect="1"/>
          </p:cNvPicPr>
          <p:nvPr/>
        </p:nvPicPr>
        <p:blipFill>
          <a:blip r:embed="rId4"/>
          <a:stretch>
            <a:fillRect/>
          </a:stretch>
        </p:blipFill>
        <p:spPr>
          <a:xfrm>
            <a:off x="4050909" y="2376642"/>
            <a:ext cx="4413176" cy="3930765"/>
          </a:xfrm>
          <a:prstGeom prst="rect">
            <a:avLst/>
          </a:prstGeom>
        </p:spPr>
      </p:pic>
    </p:spTree>
    <p:extLst>
      <p:ext uri="{BB962C8B-B14F-4D97-AF65-F5344CB8AC3E}">
        <p14:creationId xmlns:p14="http://schemas.microsoft.com/office/powerpoint/2010/main" val="12802576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ftr" sz="quarter" idx="3"/>
          </p:nvPr>
        </p:nvSpPr>
        <p:spPr>
          <a:xfrm>
            <a:off x="467544" y="6309320"/>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p:sp>
        <p:nvSpPr>
          <p:cNvPr id="4" name="TextBox 3"/>
          <p:cNvSpPr txBox="1"/>
          <p:nvPr/>
        </p:nvSpPr>
        <p:spPr>
          <a:xfrm>
            <a:off x="255320" y="740985"/>
            <a:ext cx="8301608" cy="1477328"/>
          </a:xfrm>
          <a:prstGeom prst="rect">
            <a:avLst/>
          </a:prstGeom>
          <a:noFill/>
        </p:spPr>
        <p:txBody>
          <a:bodyPr wrap="square" rtlCol="0">
            <a:spAutoFit/>
          </a:bodyPr>
          <a:lstStyle/>
          <a:p>
            <a:pPr algn="just"/>
            <a:r>
              <a:rPr lang="it-IT" i="0" dirty="0" smtClean="0"/>
              <a:t>Va detto, comunque, che si tratta di una rimozione generale: sebbene sia stata oggetto di un dibattito durato sessant'anni, che non si è mai davvero chiuso (vi sono refutazioni della legge della radiazione di Kirchhoff anche recenti) nella didattica, anche universitaria, la questione è ormai presentata come banale o comunque che non necessita di approfondimento.</a:t>
            </a:r>
          </a:p>
        </p:txBody>
      </p:sp>
      <p:pic>
        <p:nvPicPr>
          <p:cNvPr id="2" name="Picture 1"/>
          <p:cNvPicPr>
            <a:picLocks noChangeAspect="1"/>
          </p:cNvPicPr>
          <p:nvPr/>
        </p:nvPicPr>
        <p:blipFill>
          <a:blip r:embed="rId3"/>
          <a:stretch>
            <a:fillRect/>
          </a:stretch>
        </p:blipFill>
        <p:spPr>
          <a:xfrm>
            <a:off x="1187624" y="2292954"/>
            <a:ext cx="6733801" cy="2192200"/>
          </a:xfrm>
          <a:prstGeom prst="rect">
            <a:avLst/>
          </a:prstGeom>
        </p:spPr>
      </p:pic>
      <p:sp>
        <p:nvSpPr>
          <p:cNvPr id="6" name="TextBox 5"/>
          <p:cNvSpPr txBox="1"/>
          <p:nvPr/>
        </p:nvSpPr>
        <p:spPr>
          <a:xfrm>
            <a:off x="251520" y="4567679"/>
            <a:ext cx="8301608" cy="1200329"/>
          </a:xfrm>
          <a:prstGeom prst="rect">
            <a:avLst/>
          </a:prstGeom>
          <a:noFill/>
        </p:spPr>
        <p:txBody>
          <a:bodyPr wrap="square" rtlCol="0">
            <a:spAutoFit/>
          </a:bodyPr>
          <a:lstStyle/>
          <a:p>
            <a:pPr algn="just"/>
            <a:r>
              <a:rPr lang="it-IT" i="0" dirty="0" smtClean="0"/>
              <a:t>Ne linguaggio di </a:t>
            </a:r>
            <a:r>
              <a:rPr lang="it-IT" i="0" dirty="0" smtClean="0"/>
              <a:t>Galili (2005), la conoscenza di problemi e contraddizioni </a:t>
            </a:r>
            <a:r>
              <a:rPr lang="it-IT" i="0" dirty="0" smtClean="0"/>
              <a:t>riguardante </a:t>
            </a:r>
            <a:r>
              <a:rPr lang="it-IT" i="0" dirty="0" smtClean="0"/>
              <a:t>la dimostrazione della </a:t>
            </a:r>
            <a:r>
              <a:rPr lang="it-IT" i="0" dirty="0" smtClean="0"/>
              <a:t>legge della radiazione di Kirchhoff </a:t>
            </a:r>
            <a:r>
              <a:rPr lang="it-IT" i="0" dirty="0" smtClean="0"/>
              <a:t>è </a:t>
            </a:r>
            <a:r>
              <a:rPr lang="it-IT" i="0" dirty="0" smtClean="0"/>
              <a:t>stata spostata, dopo il successo sperimentale della legge della radiazione di Planck, nella </a:t>
            </a:r>
            <a:r>
              <a:rPr lang="it-IT" dirty="0" smtClean="0"/>
              <a:t>periferia</a:t>
            </a:r>
            <a:r>
              <a:rPr lang="it-IT" i="0" dirty="0" smtClean="0"/>
              <a:t> della conoscenza scientifica.</a:t>
            </a:r>
          </a:p>
        </p:txBody>
      </p:sp>
      <p:sp>
        <p:nvSpPr>
          <p:cNvPr id="8" name="Rectangle 2"/>
          <p:cNvSpPr txBox="1">
            <a:spLocks noChangeArrowheads="1"/>
          </p:cNvSpPr>
          <p:nvPr/>
        </p:nvSpPr>
        <p:spPr bwMode="auto">
          <a:xfrm>
            <a:off x="323528" y="332656"/>
            <a:ext cx="8229600" cy="14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aseline="0">
                <a:solidFill>
                  <a:schemeClr val="tx1"/>
                </a:solidFill>
                <a:latin typeface="Ebrima" panose="02000000000000000000" pitchFamily="2" charset="0"/>
                <a:ea typeface="Ebrima" panose="02000000000000000000" pitchFamily="2" charset="0"/>
                <a:cs typeface="Ebrima" panose="02000000000000000000" pitchFamily="2" charset="0"/>
              </a:defRPr>
            </a:lvl1pPr>
            <a:lvl2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r>
              <a:rPr lang="it-IT" sz="1600" i="0" kern="0" dirty="0" smtClean="0"/>
              <a:t>1. Il corpo nero prima di Planck: la legge della radiazione di Kirchhoff</a:t>
            </a:r>
            <a:endParaRPr lang="it-IT" sz="1600" i="0" kern="0" dirty="0"/>
          </a:p>
        </p:txBody>
      </p:sp>
    </p:spTree>
    <p:extLst>
      <p:ext uri="{BB962C8B-B14F-4D97-AF65-F5344CB8AC3E}">
        <p14:creationId xmlns:p14="http://schemas.microsoft.com/office/powerpoint/2010/main" val="2869025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ftr" sz="quarter" idx="3"/>
          </p:nvPr>
        </p:nvSpPr>
        <p:spPr>
          <a:xfrm>
            <a:off x="467544" y="6309320"/>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p:sp>
        <p:nvSpPr>
          <p:cNvPr id="4" name="TextBox 3"/>
          <p:cNvSpPr txBox="1"/>
          <p:nvPr/>
        </p:nvSpPr>
        <p:spPr>
          <a:xfrm>
            <a:off x="255320" y="740985"/>
            <a:ext cx="8301608" cy="1200329"/>
          </a:xfrm>
          <a:prstGeom prst="rect">
            <a:avLst/>
          </a:prstGeom>
          <a:noFill/>
        </p:spPr>
        <p:txBody>
          <a:bodyPr wrap="square" rtlCol="0">
            <a:spAutoFit/>
          </a:bodyPr>
          <a:lstStyle/>
          <a:p>
            <a:pPr algn="just"/>
            <a:r>
              <a:rPr lang="it-IT" i="0" dirty="0" smtClean="0"/>
              <a:t>Ed in effetti, come è comune in tutti i questi casi di dibattiti una volta accesi, gradualmente spostati nella periferia della conoscenza scientifica, la questione talvolte si è riaccesa, anche se con interventi isolati e spesso marginalizzati, anche in tempi moderni.</a:t>
            </a:r>
            <a:endParaRPr lang="it-IT" i="0" dirty="0" smtClean="0"/>
          </a:p>
        </p:txBody>
      </p:sp>
      <p:sp>
        <p:nvSpPr>
          <p:cNvPr id="8" name="Rectangle 2"/>
          <p:cNvSpPr txBox="1">
            <a:spLocks noChangeArrowheads="1"/>
          </p:cNvSpPr>
          <p:nvPr/>
        </p:nvSpPr>
        <p:spPr bwMode="auto">
          <a:xfrm>
            <a:off x="323528" y="332656"/>
            <a:ext cx="8229600" cy="14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aseline="0">
                <a:solidFill>
                  <a:schemeClr val="tx1"/>
                </a:solidFill>
                <a:latin typeface="Ebrima" panose="02000000000000000000" pitchFamily="2" charset="0"/>
                <a:ea typeface="Ebrima" panose="02000000000000000000" pitchFamily="2" charset="0"/>
                <a:cs typeface="Ebrima" panose="02000000000000000000" pitchFamily="2" charset="0"/>
              </a:defRPr>
            </a:lvl1pPr>
            <a:lvl2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r>
              <a:rPr lang="it-IT" sz="1600" i="0" kern="0" smtClean="0"/>
              <a:t>1. Il corpo nero prima di Planck: la legge della radiazione di Kirchhoff</a:t>
            </a:r>
            <a:endParaRPr lang="it-IT" sz="1600" i="0" kern="0" dirty="0"/>
          </a:p>
        </p:txBody>
      </p:sp>
      <p:pic>
        <p:nvPicPr>
          <p:cNvPr id="3" name="Picture 2"/>
          <p:cNvPicPr>
            <a:picLocks noChangeAspect="1"/>
          </p:cNvPicPr>
          <p:nvPr/>
        </p:nvPicPr>
        <p:blipFill>
          <a:blip r:embed="rId3"/>
          <a:stretch>
            <a:fillRect/>
          </a:stretch>
        </p:blipFill>
        <p:spPr>
          <a:xfrm>
            <a:off x="417634" y="1964624"/>
            <a:ext cx="7976980" cy="3960983"/>
          </a:xfrm>
          <a:prstGeom prst="rect">
            <a:avLst/>
          </a:prstGeom>
        </p:spPr>
      </p:pic>
    </p:spTree>
    <p:extLst>
      <p:ext uri="{BB962C8B-B14F-4D97-AF65-F5344CB8AC3E}">
        <p14:creationId xmlns:p14="http://schemas.microsoft.com/office/powerpoint/2010/main" val="4660867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323528" y="332656"/>
            <a:ext cx="8229600" cy="14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aseline="0">
                <a:solidFill>
                  <a:schemeClr val="tx1"/>
                </a:solidFill>
                <a:latin typeface="Ebrima" panose="02000000000000000000" pitchFamily="2" charset="0"/>
                <a:ea typeface="Ebrima" panose="02000000000000000000" pitchFamily="2" charset="0"/>
                <a:cs typeface="Ebrima" panose="02000000000000000000" pitchFamily="2" charset="0"/>
              </a:defRPr>
            </a:lvl1pPr>
            <a:lvl2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r>
              <a:rPr lang="it-IT" sz="1600" i="0" kern="0" dirty="0" smtClean="0"/>
              <a:t>1. Il corpo nero prima di Planck: la legge della radiazione di Kirchhoff</a:t>
            </a:r>
            <a:endParaRPr lang="it-IT" sz="1600" i="0" kern="0" dirty="0"/>
          </a:p>
        </p:txBody>
      </p:sp>
      <p:pic>
        <p:nvPicPr>
          <p:cNvPr id="4" name="Picture 3"/>
          <p:cNvPicPr>
            <a:picLocks noChangeAspect="1"/>
          </p:cNvPicPr>
          <p:nvPr/>
        </p:nvPicPr>
        <p:blipFill>
          <a:blip r:embed="rId2"/>
          <a:stretch>
            <a:fillRect/>
          </a:stretch>
        </p:blipFill>
        <p:spPr>
          <a:xfrm>
            <a:off x="945562" y="908720"/>
            <a:ext cx="6604801" cy="1209267"/>
          </a:xfrm>
          <a:prstGeom prst="rect">
            <a:avLst/>
          </a:prstGeom>
        </p:spPr>
      </p:pic>
      <p:sp>
        <p:nvSpPr>
          <p:cNvPr id="5" name="TextBox 4"/>
          <p:cNvSpPr txBox="1"/>
          <p:nvPr/>
        </p:nvSpPr>
        <p:spPr>
          <a:xfrm>
            <a:off x="1043607" y="2352228"/>
            <a:ext cx="6408712" cy="3693319"/>
          </a:xfrm>
          <a:prstGeom prst="rect">
            <a:avLst/>
          </a:prstGeom>
          <a:noFill/>
        </p:spPr>
        <p:txBody>
          <a:bodyPr wrap="square" rtlCol="0">
            <a:spAutoFit/>
          </a:bodyPr>
          <a:lstStyle/>
          <a:p>
            <a:pPr algn="just"/>
            <a:r>
              <a:rPr lang="it-IT" i="0" dirty="0" smtClean="0"/>
              <a:t>Secondo Schirrmaker, la storia della legge di radiazione di Kirchhoff ha seguito un "ciclo vitale" abbastanza tipico per un principio fisico. Ha avuto origine dallo studio comparativo delle fiamme colorate del sodio e degli spettri stellari, ed è in qualche modo "svanita" con l'applicazione della teoria quantistica ai fenomeni di emissione e assorbimento – una teoria che ha avuto un impulso iniziale importantissimo dalla ricerca della funzione universale di Kirchhoff. Durante il suo ciclo vitale, è stata oggetto di tentativi di dimostrazione di diverso tipo: sperimentali, mediante esperimenti mentali che evocavano talvolta oggetti "impossibili", puramente matematiche (basate su un approccio di tidi tipo assiomatico).</a:t>
            </a:r>
            <a:r>
              <a:rPr lang="it-IT" dirty="0" smtClean="0"/>
              <a:t> </a:t>
            </a:r>
            <a:endParaRPr lang="it-IT" dirty="0"/>
          </a:p>
        </p:txBody>
      </p:sp>
    </p:spTree>
    <p:extLst>
      <p:ext uri="{BB962C8B-B14F-4D97-AF65-F5344CB8AC3E}">
        <p14:creationId xmlns:p14="http://schemas.microsoft.com/office/powerpoint/2010/main" val="754719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2204864"/>
            <a:ext cx="8280920" cy="1200329"/>
          </a:xfrm>
          <a:prstGeom prst="rect">
            <a:avLst/>
          </a:prstGeom>
        </p:spPr>
        <p:txBody>
          <a:bodyPr wrap="square">
            <a:spAutoFit/>
          </a:bodyPr>
          <a:lstStyle/>
          <a:p>
            <a:pPr algn="ctr"/>
            <a:r>
              <a:rPr lang="it-IT" sz="3600" i="0" dirty="0"/>
              <a:t>2. Planck e la preistoria dell'indistinguibilità in fisica quantistica</a:t>
            </a:r>
          </a:p>
        </p:txBody>
      </p:sp>
    </p:spTree>
    <p:extLst>
      <p:ext uri="{BB962C8B-B14F-4D97-AF65-F5344CB8AC3E}">
        <p14:creationId xmlns:p14="http://schemas.microsoft.com/office/powerpoint/2010/main" val="1263934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323528" y="332656"/>
            <a:ext cx="8229600" cy="144016"/>
          </a:xfrm>
        </p:spPr>
        <p:txBody>
          <a:bodyPr/>
          <a:lstStyle/>
          <a:p>
            <a:r>
              <a:rPr lang="it-IT" sz="1600" dirty="0" smtClean="0"/>
              <a:t>Outline della lezione</a:t>
            </a:r>
            <a:endParaRPr lang="it-IT" sz="1600" dirty="0"/>
          </a:p>
        </p:txBody>
      </p:sp>
      <p:sp>
        <p:nvSpPr>
          <p:cNvPr id="3077" name="Text Box 5"/>
          <p:cNvSpPr txBox="1">
            <a:spLocks noChangeArrowheads="1"/>
          </p:cNvSpPr>
          <p:nvPr/>
        </p:nvSpPr>
        <p:spPr bwMode="auto">
          <a:xfrm>
            <a:off x="323528" y="2132856"/>
            <a:ext cx="8229600" cy="1892826"/>
          </a:xfrm>
          <a:prstGeom prst="rect">
            <a:avLst/>
          </a:prstGeom>
          <a:noFill/>
          <a:ln w="9525">
            <a:noFill/>
            <a:miter lim="800000"/>
            <a:headEnd/>
            <a:tailEnd/>
          </a:ln>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lgn="just">
              <a:spcBef>
                <a:spcPct val="50000"/>
              </a:spcBef>
              <a:buFont typeface="+mj-lt"/>
              <a:buAutoNum type="arabicPeriod"/>
            </a:pPr>
            <a:r>
              <a:rPr lang="en-GB" i="0" dirty="0" smtClean="0">
                <a:latin typeface="Ebrima" panose="02000000000000000000" pitchFamily="2" charset="0"/>
                <a:ea typeface="Ebrima" panose="02000000000000000000" pitchFamily="2" charset="0"/>
                <a:cs typeface="Ebrima" panose="02000000000000000000" pitchFamily="2" charset="0"/>
              </a:rPr>
              <a:t>Il </a:t>
            </a:r>
            <a:r>
              <a:rPr lang="en-GB" i="0" dirty="0" err="1" smtClean="0">
                <a:latin typeface="Ebrima" panose="02000000000000000000" pitchFamily="2" charset="0"/>
                <a:ea typeface="Ebrima" panose="02000000000000000000" pitchFamily="2" charset="0"/>
                <a:cs typeface="Ebrima" panose="02000000000000000000" pitchFamily="2" charset="0"/>
              </a:rPr>
              <a:t>corpo</a:t>
            </a:r>
            <a:r>
              <a:rPr lang="en-GB" i="0" dirty="0" smtClean="0">
                <a:latin typeface="Ebrima" panose="02000000000000000000" pitchFamily="2" charset="0"/>
                <a:ea typeface="Ebrima" panose="02000000000000000000" pitchFamily="2" charset="0"/>
                <a:cs typeface="Ebrima" panose="02000000000000000000" pitchFamily="2" charset="0"/>
              </a:rPr>
              <a:t> </a:t>
            </a:r>
            <a:r>
              <a:rPr lang="en-GB" i="0" dirty="0" err="1" smtClean="0">
                <a:latin typeface="Ebrima" panose="02000000000000000000" pitchFamily="2" charset="0"/>
                <a:ea typeface="Ebrima" panose="02000000000000000000" pitchFamily="2" charset="0"/>
                <a:cs typeface="Ebrima" panose="02000000000000000000" pitchFamily="2" charset="0"/>
              </a:rPr>
              <a:t>nero</a:t>
            </a:r>
            <a:r>
              <a:rPr lang="en-GB" i="0" dirty="0" smtClean="0">
                <a:latin typeface="Ebrima" panose="02000000000000000000" pitchFamily="2" charset="0"/>
                <a:ea typeface="Ebrima" panose="02000000000000000000" pitchFamily="2" charset="0"/>
                <a:cs typeface="Ebrima" panose="02000000000000000000" pitchFamily="2" charset="0"/>
              </a:rPr>
              <a:t> prima di Planck: la </a:t>
            </a:r>
            <a:r>
              <a:rPr lang="en-GB" i="0" dirty="0" err="1" smtClean="0">
                <a:latin typeface="Ebrima" panose="02000000000000000000" pitchFamily="2" charset="0"/>
                <a:ea typeface="Ebrima" panose="02000000000000000000" pitchFamily="2" charset="0"/>
                <a:cs typeface="Ebrima" panose="02000000000000000000" pitchFamily="2" charset="0"/>
              </a:rPr>
              <a:t>legge</a:t>
            </a:r>
            <a:r>
              <a:rPr lang="en-GB" i="0" dirty="0" smtClean="0">
                <a:latin typeface="Ebrima" panose="02000000000000000000" pitchFamily="2" charset="0"/>
                <a:ea typeface="Ebrima" panose="02000000000000000000" pitchFamily="2" charset="0"/>
                <a:cs typeface="Ebrima" panose="02000000000000000000" pitchFamily="2" charset="0"/>
              </a:rPr>
              <a:t> </a:t>
            </a:r>
            <a:r>
              <a:rPr lang="en-GB" i="0" dirty="0" err="1" smtClean="0">
                <a:latin typeface="Ebrima" panose="02000000000000000000" pitchFamily="2" charset="0"/>
                <a:ea typeface="Ebrima" panose="02000000000000000000" pitchFamily="2" charset="0"/>
                <a:cs typeface="Ebrima" panose="02000000000000000000" pitchFamily="2" charset="0"/>
              </a:rPr>
              <a:t>della</a:t>
            </a:r>
            <a:r>
              <a:rPr lang="en-GB" i="0" dirty="0" smtClean="0">
                <a:latin typeface="Ebrima" panose="02000000000000000000" pitchFamily="2" charset="0"/>
                <a:ea typeface="Ebrima" panose="02000000000000000000" pitchFamily="2" charset="0"/>
                <a:cs typeface="Ebrima" panose="02000000000000000000" pitchFamily="2" charset="0"/>
              </a:rPr>
              <a:t> </a:t>
            </a:r>
            <a:r>
              <a:rPr lang="en-GB" i="0" dirty="0" err="1" smtClean="0">
                <a:latin typeface="Ebrima" panose="02000000000000000000" pitchFamily="2" charset="0"/>
                <a:ea typeface="Ebrima" panose="02000000000000000000" pitchFamily="2" charset="0"/>
                <a:cs typeface="Ebrima" panose="02000000000000000000" pitchFamily="2" charset="0"/>
              </a:rPr>
              <a:t>radiazione</a:t>
            </a:r>
            <a:r>
              <a:rPr lang="en-GB" i="0" dirty="0" smtClean="0">
                <a:latin typeface="Ebrima" panose="02000000000000000000" pitchFamily="2" charset="0"/>
                <a:ea typeface="Ebrima" panose="02000000000000000000" pitchFamily="2" charset="0"/>
                <a:cs typeface="Ebrima" panose="02000000000000000000" pitchFamily="2" charset="0"/>
              </a:rPr>
              <a:t> di Kirchhoff</a:t>
            </a:r>
          </a:p>
          <a:p>
            <a:pPr marL="342900" indent="-342900" algn="just">
              <a:spcBef>
                <a:spcPct val="50000"/>
              </a:spcBef>
              <a:buFont typeface="+mj-lt"/>
              <a:buAutoNum type="arabicPeriod"/>
            </a:pPr>
            <a:r>
              <a:rPr lang="en-GB" i="0" dirty="0" smtClean="0">
                <a:latin typeface="Ebrima" panose="02000000000000000000" pitchFamily="2" charset="0"/>
                <a:ea typeface="Ebrima" panose="02000000000000000000" pitchFamily="2" charset="0"/>
                <a:cs typeface="Ebrima" panose="02000000000000000000" pitchFamily="2" charset="0"/>
              </a:rPr>
              <a:t>Planck, la </a:t>
            </a:r>
            <a:r>
              <a:rPr lang="en-GB" i="0" dirty="0" err="1" smtClean="0">
                <a:latin typeface="Ebrima" panose="02000000000000000000" pitchFamily="2" charset="0"/>
                <a:ea typeface="Ebrima" panose="02000000000000000000" pitchFamily="2" charset="0"/>
                <a:cs typeface="Ebrima" panose="02000000000000000000" pitchFamily="2" charset="0"/>
              </a:rPr>
              <a:t>radiazione</a:t>
            </a:r>
            <a:r>
              <a:rPr lang="en-GB" i="0" dirty="0" smtClean="0">
                <a:latin typeface="Ebrima" panose="02000000000000000000" pitchFamily="2" charset="0"/>
                <a:ea typeface="Ebrima" panose="02000000000000000000" pitchFamily="2" charset="0"/>
                <a:cs typeface="Ebrima" panose="02000000000000000000" pitchFamily="2" charset="0"/>
              </a:rPr>
              <a:t> di </a:t>
            </a:r>
            <a:r>
              <a:rPr lang="en-GB" i="0" dirty="0" err="1" smtClean="0">
                <a:latin typeface="Ebrima" panose="02000000000000000000" pitchFamily="2" charset="0"/>
                <a:ea typeface="Ebrima" panose="02000000000000000000" pitchFamily="2" charset="0"/>
                <a:cs typeface="Ebrima" panose="02000000000000000000" pitchFamily="2" charset="0"/>
              </a:rPr>
              <a:t>corpo</a:t>
            </a:r>
            <a:r>
              <a:rPr lang="en-GB" i="0" dirty="0" smtClean="0">
                <a:latin typeface="Ebrima" panose="02000000000000000000" pitchFamily="2" charset="0"/>
                <a:ea typeface="Ebrima" panose="02000000000000000000" pitchFamily="2" charset="0"/>
                <a:cs typeface="Ebrima" panose="02000000000000000000" pitchFamily="2" charset="0"/>
              </a:rPr>
              <a:t> </a:t>
            </a:r>
            <a:r>
              <a:rPr lang="en-GB" i="0" dirty="0" err="1" smtClean="0">
                <a:latin typeface="Ebrima" panose="02000000000000000000" pitchFamily="2" charset="0"/>
                <a:ea typeface="Ebrima" panose="02000000000000000000" pitchFamily="2" charset="0"/>
                <a:cs typeface="Ebrima" panose="02000000000000000000" pitchFamily="2" charset="0"/>
              </a:rPr>
              <a:t>nero</a:t>
            </a:r>
            <a:r>
              <a:rPr lang="en-GB" i="0" dirty="0" smtClean="0">
                <a:latin typeface="Ebrima" panose="02000000000000000000" pitchFamily="2" charset="0"/>
                <a:ea typeface="Ebrima" panose="02000000000000000000" pitchFamily="2" charset="0"/>
                <a:cs typeface="Ebrima" panose="02000000000000000000" pitchFamily="2" charset="0"/>
              </a:rPr>
              <a:t> e la </a:t>
            </a:r>
            <a:r>
              <a:rPr lang="en-GB" i="0" dirty="0" err="1" smtClean="0">
                <a:latin typeface="Ebrima" panose="02000000000000000000" pitchFamily="2" charset="0"/>
                <a:ea typeface="Ebrima" panose="02000000000000000000" pitchFamily="2" charset="0"/>
                <a:cs typeface="Ebrima" panose="02000000000000000000" pitchFamily="2" charset="0"/>
              </a:rPr>
              <a:t>preistoria</a:t>
            </a:r>
            <a:r>
              <a:rPr lang="en-GB" i="0" dirty="0" smtClean="0">
                <a:latin typeface="Ebrima" panose="02000000000000000000" pitchFamily="2" charset="0"/>
                <a:ea typeface="Ebrima" panose="02000000000000000000" pitchFamily="2" charset="0"/>
                <a:cs typeface="Ebrima" panose="02000000000000000000" pitchFamily="2" charset="0"/>
              </a:rPr>
              <a:t> </a:t>
            </a:r>
            <a:r>
              <a:rPr lang="en-GB" i="0" dirty="0" err="1" smtClean="0">
                <a:latin typeface="Ebrima" panose="02000000000000000000" pitchFamily="2" charset="0"/>
                <a:ea typeface="Ebrima" panose="02000000000000000000" pitchFamily="2" charset="0"/>
                <a:cs typeface="Ebrima" panose="02000000000000000000" pitchFamily="2" charset="0"/>
              </a:rPr>
              <a:t>dell'indistinguibilità</a:t>
            </a:r>
            <a:r>
              <a:rPr lang="en-GB" i="0" dirty="0" smtClean="0">
                <a:latin typeface="Ebrima" panose="02000000000000000000" pitchFamily="2" charset="0"/>
                <a:ea typeface="Ebrima" panose="02000000000000000000" pitchFamily="2" charset="0"/>
                <a:cs typeface="Ebrima" panose="02000000000000000000" pitchFamily="2" charset="0"/>
              </a:rPr>
              <a:t> in </a:t>
            </a:r>
            <a:r>
              <a:rPr lang="en-GB" i="0" dirty="0" err="1" smtClean="0">
                <a:latin typeface="Ebrima" panose="02000000000000000000" pitchFamily="2" charset="0"/>
                <a:ea typeface="Ebrima" panose="02000000000000000000" pitchFamily="2" charset="0"/>
                <a:cs typeface="Ebrima" panose="02000000000000000000" pitchFamily="2" charset="0"/>
              </a:rPr>
              <a:t>fisica</a:t>
            </a:r>
            <a:r>
              <a:rPr lang="en-GB" i="0" dirty="0" smtClean="0">
                <a:latin typeface="Ebrima" panose="02000000000000000000" pitchFamily="2" charset="0"/>
                <a:ea typeface="Ebrima" panose="02000000000000000000" pitchFamily="2" charset="0"/>
                <a:cs typeface="Ebrima" panose="02000000000000000000" pitchFamily="2" charset="0"/>
              </a:rPr>
              <a:t> </a:t>
            </a:r>
            <a:r>
              <a:rPr lang="en-GB" i="0" dirty="0" err="1" smtClean="0">
                <a:latin typeface="Ebrima" panose="02000000000000000000" pitchFamily="2" charset="0"/>
                <a:ea typeface="Ebrima" panose="02000000000000000000" pitchFamily="2" charset="0"/>
                <a:cs typeface="Ebrima" panose="02000000000000000000" pitchFamily="2" charset="0"/>
              </a:rPr>
              <a:t>quantistica</a:t>
            </a:r>
            <a:endParaRPr lang="en-GB" i="0" dirty="0" smtClean="0">
              <a:latin typeface="Ebrima" panose="02000000000000000000" pitchFamily="2" charset="0"/>
              <a:ea typeface="Ebrima" panose="02000000000000000000" pitchFamily="2" charset="0"/>
              <a:cs typeface="Ebrima" panose="02000000000000000000" pitchFamily="2" charset="0"/>
            </a:endParaRPr>
          </a:p>
          <a:p>
            <a:pPr marL="342900" indent="-342900" algn="just">
              <a:spcBef>
                <a:spcPct val="50000"/>
              </a:spcBef>
              <a:buFont typeface="+mj-lt"/>
              <a:buAutoNum type="arabicPeriod"/>
            </a:pPr>
            <a:r>
              <a:rPr lang="en-GB" i="0" dirty="0" err="1" smtClean="0">
                <a:latin typeface="Ebrima" panose="02000000000000000000" pitchFamily="2" charset="0"/>
                <a:ea typeface="Ebrima" panose="02000000000000000000" pitchFamily="2" charset="0"/>
                <a:cs typeface="Ebrima" panose="02000000000000000000" pitchFamily="2" charset="0"/>
              </a:rPr>
              <a:t>Una</a:t>
            </a:r>
            <a:r>
              <a:rPr lang="en-GB" i="0" dirty="0" smtClean="0">
                <a:latin typeface="Ebrima" panose="02000000000000000000" pitchFamily="2" charset="0"/>
                <a:ea typeface="Ebrima" panose="02000000000000000000" pitchFamily="2" charset="0"/>
                <a:cs typeface="Ebrima" panose="02000000000000000000" pitchFamily="2" charset="0"/>
              </a:rPr>
              <a:t> </a:t>
            </a:r>
            <a:r>
              <a:rPr lang="en-GB" i="0" dirty="0" err="1" smtClean="0">
                <a:latin typeface="Ebrima" panose="02000000000000000000" pitchFamily="2" charset="0"/>
                <a:ea typeface="Ebrima" panose="02000000000000000000" pitchFamily="2" charset="0"/>
                <a:cs typeface="Ebrima" panose="02000000000000000000" pitchFamily="2" charset="0"/>
              </a:rPr>
              <a:t>ricostruzione</a:t>
            </a:r>
            <a:r>
              <a:rPr lang="en-GB" i="0" dirty="0" smtClean="0">
                <a:latin typeface="Ebrima" panose="02000000000000000000" pitchFamily="2" charset="0"/>
                <a:ea typeface="Ebrima" panose="02000000000000000000" pitchFamily="2" charset="0"/>
                <a:cs typeface="Ebrima" panose="02000000000000000000" pitchFamily="2" charset="0"/>
              </a:rPr>
              <a:t> </a:t>
            </a:r>
            <a:r>
              <a:rPr lang="en-GB" i="0" dirty="0" err="1" smtClean="0">
                <a:latin typeface="Ebrima" panose="02000000000000000000" pitchFamily="2" charset="0"/>
                <a:ea typeface="Ebrima" panose="02000000000000000000" pitchFamily="2" charset="0"/>
                <a:cs typeface="Ebrima" panose="02000000000000000000" pitchFamily="2" charset="0"/>
              </a:rPr>
              <a:t>storica</a:t>
            </a:r>
            <a:r>
              <a:rPr lang="en-GB" i="0" dirty="0" smtClean="0">
                <a:latin typeface="Ebrima" panose="02000000000000000000" pitchFamily="2" charset="0"/>
                <a:ea typeface="Ebrima" panose="02000000000000000000" pitchFamily="2" charset="0"/>
                <a:cs typeface="Ebrima" panose="02000000000000000000" pitchFamily="2" charset="0"/>
              </a:rPr>
              <a:t> del </a:t>
            </a:r>
            <a:r>
              <a:rPr lang="en-GB" i="0" dirty="0" err="1" smtClean="0">
                <a:latin typeface="Ebrima" panose="02000000000000000000" pitchFamily="2" charset="0"/>
                <a:ea typeface="Ebrima" panose="02000000000000000000" pitchFamily="2" charset="0"/>
                <a:cs typeface="Ebrima" panose="02000000000000000000" pitchFamily="2" charset="0"/>
              </a:rPr>
              <a:t>dibattito</a:t>
            </a:r>
            <a:r>
              <a:rPr lang="en-GB" i="0" dirty="0" smtClean="0">
                <a:latin typeface="Ebrima" panose="02000000000000000000" pitchFamily="2" charset="0"/>
                <a:ea typeface="Ebrima" panose="02000000000000000000" pitchFamily="2" charset="0"/>
                <a:cs typeface="Ebrima" panose="02000000000000000000" pitchFamily="2" charset="0"/>
              </a:rPr>
              <a:t> </a:t>
            </a:r>
            <a:r>
              <a:rPr lang="en-GB" i="0" dirty="0" err="1" smtClean="0">
                <a:latin typeface="Ebrima" panose="02000000000000000000" pitchFamily="2" charset="0"/>
                <a:ea typeface="Ebrima" panose="02000000000000000000" pitchFamily="2" charset="0"/>
                <a:cs typeface="Ebrima" panose="02000000000000000000" pitchFamily="2" charset="0"/>
              </a:rPr>
              <a:t>sull'effetto</a:t>
            </a:r>
            <a:r>
              <a:rPr lang="en-GB" i="0" dirty="0" smtClean="0">
                <a:latin typeface="Ebrima" panose="02000000000000000000" pitchFamily="2" charset="0"/>
                <a:ea typeface="Ebrima" panose="02000000000000000000" pitchFamily="2" charset="0"/>
                <a:cs typeface="Ebrima" panose="02000000000000000000" pitchFamily="2" charset="0"/>
              </a:rPr>
              <a:t> </a:t>
            </a:r>
            <a:r>
              <a:rPr lang="en-GB" i="0" dirty="0" err="1" smtClean="0">
                <a:latin typeface="Ebrima" panose="02000000000000000000" pitchFamily="2" charset="0"/>
                <a:ea typeface="Ebrima" panose="02000000000000000000" pitchFamily="2" charset="0"/>
                <a:cs typeface="Ebrima" panose="02000000000000000000" pitchFamily="2" charset="0"/>
              </a:rPr>
              <a:t>fotoelettrico</a:t>
            </a:r>
            <a:endParaRPr lang="en-GB" i="0" dirty="0" smtClean="0">
              <a:latin typeface="Ebrima" panose="02000000000000000000" pitchFamily="2" charset="0"/>
              <a:ea typeface="Ebrima" panose="02000000000000000000" pitchFamily="2" charset="0"/>
              <a:cs typeface="Ebrima" panose="02000000000000000000" pitchFamily="2" charset="0"/>
            </a:endParaRPr>
          </a:p>
          <a:p>
            <a:pPr marL="342900" indent="-342900" algn="just">
              <a:spcBef>
                <a:spcPct val="50000"/>
              </a:spcBef>
              <a:buFont typeface="+mj-lt"/>
              <a:buAutoNum type="arabicPeriod"/>
            </a:pPr>
            <a:r>
              <a:rPr lang="en-GB" i="0" dirty="0" smtClean="0">
                <a:latin typeface="Ebrima" panose="02000000000000000000" pitchFamily="2" charset="0"/>
                <a:ea typeface="Ebrima" panose="02000000000000000000" pitchFamily="2" charset="0"/>
                <a:cs typeface="Ebrima" panose="02000000000000000000" pitchFamily="2" charset="0"/>
              </a:rPr>
              <a:t>Sulla </a:t>
            </a:r>
            <a:r>
              <a:rPr lang="en-GB" i="0" dirty="0" err="1" smtClean="0">
                <a:latin typeface="Ebrima" panose="02000000000000000000" pitchFamily="2" charset="0"/>
                <a:ea typeface="Ebrima" panose="02000000000000000000" pitchFamily="2" charset="0"/>
                <a:cs typeface="Ebrima" panose="02000000000000000000" pitchFamily="2" charset="0"/>
              </a:rPr>
              <a:t>questione</a:t>
            </a:r>
            <a:r>
              <a:rPr lang="en-GB" i="0" dirty="0" smtClean="0">
                <a:latin typeface="Ebrima" panose="02000000000000000000" pitchFamily="2" charset="0"/>
                <a:ea typeface="Ebrima" panose="02000000000000000000" pitchFamily="2" charset="0"/>
                <a:cs typeface="Ebrima" panose="02000000000000000000" pitchFamily="2" charset="0"/>
              </a:rPr>
              <a:t> del "</a:t>
            </a:r>
            <a:r>
              <a:rPr lang="en-GB" i="0" dirty="0" err="1" smtClean="0">
                <a:latin typeface="Ebrima" panose="02000000000000000000" pitchFamily="2" charset="0"/>
                <a:ea typeface="Ebrima" panose="02000000000000000000" pitchFamily="2" charset="0"/>
                <a:cs typeface="Ebrima" panose="02000000000000000000" pitchFamily="2" charset="0"/>
              </a:rPr>
              <a:t>potenziale</a:t>
            </a:r>
            <a:r>
              <a:rPr lang="en-GB" i="0" dirty="0" smtClean="0">
                <a:latin typeface="Ebrima" panose="02000000000000000000" pitchFamily="2" charset="0"/>
                <a:ea typeface="Ebrima" panose="02000000000000000000" pitchFamily="2" charset="0"/>
                <a:cs typeface="Ebrima" panose="02000000000000000000" pitchFamily="2" charset="0"/>
              </a:rPr>
              <a:t> di </a:t>
            </a:r>
            <a:r>
              <a:rPr lang="en-GB" i="0" dirty="0" err="1" smtClean="0">
                <a:latin typeface="Ebrima" panose="02000000000000000000" pitchFamily="2" charset="0"/>
                <a:ea typeface="Ebrima" panose="02000000000000000000" pitchFamily="2" charset="0"/>
                <a:cs typeface="Ebrima" panose="02000000000000000000" pitchFamily="2" charset="0"/>
              </a:rPr>
              <a:t>arresto</a:t>
            </a:r>
            <a:r>
              <a:rPr lang="en-GB" i="0" dirty="0" smtClean="0">
                <a:latin typeface="Ebrima" panose="02000000000000000000" pitchFamily="2" charset="0"/>
                <a:ea typeface="Ebrima" panose="02000000000000000000" pitchFamily="2" charset="0"/>
                <a:cs typeface="Ebrima" panose="02000000000000000000" pitchFamily="2" charset="0"/>
              </a:rPr>
              <a:t>"</a:t>
            </a:r>
          </a:p>
        </p:txBody>
      </p:sp>
      <p:sp>
        <p:nvSpPr>
          <p:cNvPr id="5" name="Rectangle 2"/>
          <p:cNvSpPr>
            <a:spLocks noGrp="1" noChangeArrowheads="1"/>
          </p:cNvSpPr>
          <p:nvPr>
            <p:ph type="ftr" sz="quarter" idx="3"/>
          </p:nvPr>
        </p:nvSpPr>
        <p:spPr>
          <a:xfrm>
            <a:off x="467544" y="6309320"/>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p:spTree>
    <p:extLst>
      <p:ext uri="{BB962C8B-B14F-4D97-AF65-F5344CB8AC3E}">
        <p14:creationId xmlns:p14="http://schemas.microsoft.com/office/powerpoint/2010/main" val="23965650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323528" y="332656"/>
            <a:ext cx="8229600" cy="144016"/>
          </a:xfrm>
        </p:spPr>
        <p:txBody>
          <a:bodyPr/>
          <a:lstStyle/>
          <a:p>
            <a:r>
              <a:rPr lang="it-IT" sz="1600" dirty="0" smtClean="0"/>
              <a:t>2. Planck e la preistoria dell'indistinguibilità in fisica quantistica</a:t>
            </a:r>
            <a:endParaRPr lang="it-IT" sz="1600" dirty="0"/>
          </a:p>
        </p:txBody>
      </p:sp>
      <p:sp>
        <p:nvSpPr>
          <p:cNvPr id="5" name="Rectangle 2"/>
          <p:cNvSpPr>
            <a:spLocks noGrp="1" noChangeArrowheads="1"/>
          </p:cNvSpPr>
          <p:nvPr>
            <p:ph type="ftr" sz="quarter" idx="3"/>
          </p:nvPr>
        </p:nvSpPr>
        <p:spPr>
          <a:xfrm>
            <a:off x="467544" y="6309320"/>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mc:AlternateContent xmlns:mc="http://schemas.openxmlformats.org/markup-compatibility/2006">
        <mc:Choice xmlns:a14="http://schemas.microsoft.com/office/drawing/2010/main" Requires="a14">
          <p:sp>
            <p:nvSpPr>
              <p:cNvPr id="4" name="TextBox 3"/>
              <p:cNvSpPr txBox="1"/>
              <p:nvPr/>
            </p:nvSpPr>
            <p:spPr>
              <a:xfrm>
                <a:off x="255320" y="740985"/>
                <a:ext cx="8301608" cy="5434116"/>
              </a:xfrm>
              <a:prstGeom prst="rect">
                <a:avLst/>
              </a:prstGeom>
              <a:noFill/>
            </p:spPr>
            <p:txBody>
              <a:bodyPr wrap="square" rtlCol="0">
                <a:spAutoFit/>
              </a:bodyPr>
              <a:lstStyle/>
              <a:p>
                <a:pPr algn="just"/>
                <a:r>
                  <a:rPr lang="it-IT" i="0" dirty="0" smtClean="0"/>
                  <a:t>Tra Kirchhoff e Planck, i principali progressi nella determinazione della funzione universale </a:t>
                </a:r>
                <a14:m>
                  <m:oMath xmlns:m="http://schemas.openxmlformats.org/officeDocument/2006/math">
                    <m:r>
                      <a:rPr lang="it-IT" b="0" i="1" smtClean="0">
                        <a:latin typeface="Cambria Math" panose="02040503050406030204" pitchFamily="18" charset="0"/>
                      </a:rPr>
                      <m:t>𝑓</m:t>
                    </m:r>
                    <m:d>
                      <m:dPr>
                        <m:ctrlPr>
                          <a:rPr lang="it-IT" b="0" i="1" smtClean="0">
                            <a:latin typeface="Cambria Math" panose="02040503050406030204" pitchFamily="18" charset="0"/>
                          </a:rPr>
                        </m:ctrlPr>
                      </m:dPr>
                      <m:e>
                        <m:r>
                          <a:rPr lang="it-IT" b="0" i="1" smtClean="0">
                            <a:latin typeface="Cambria Math" panose="02040503050406030204" pitchFamily="18" charset="0"/>
                            <a:ea typeface="Cambria Math" panose="02040503050406030204" pitchFamily="18" charset="0"/>
                          </a:rPr>
                          <m:t>𝜆</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𝑇</m:t>
                        </m:r>
                      </m:e>
                    </m:d>
                  </m:oMath>
                </a14:m>
                <a:r>
                  <a:rPr lang="it-IT" i="0" dirty="0" smtClean="0"/>
                  <a:t> sono riportati su quasi tutti i libri di testo:</a:t>
                </a:r>
              </a:p>
              <a:p>
                <a:pPr algn="just"/>
                <a:endParaRPr lang="it-IT" i="0" dirty="0"/>
              </a:p>
              <a:p>
                <a:pPr marL="285750" indent="-285750" algn="just">
                  <a:buFont typeface="Arial" panose="020B0604020202020204" pitchFamily="34" charset="0"/>
                  <a:buChar char="•"/>
                </a:pPr>
                <a:r>
                  <a:rPr lang="it-IT" i="0" dirty="0" smtClean="0"/>
                  <a:t>Legge di Stefan-Boltzmann (1879): la potenza totale irraggiata da un </a:t>
                </a:r>
                <a:r>
                  <a:rPr lang="it-IT" i="0" dirty="0" smtClean="0"/>
                  <a:t>corpo nero </a:t>
                </a:r>
                <a:r>
                  <a:rPr lang="it-IT" i="0" dirty="0" smtClean="0"/>
                  <a:t>a temperatura </a:t>
                </a:r>
                <a:r>
                  <a:rPr lang="it-IT" dirty="0" smtClean="0"/>
                  <a:t>T</a:t>
                </a:r>
                <a:r>
                  <a:rPr lang="it-IT" i="0" dirty="0" smtClean="0"/>
                  <a:t> è proporzionale a </a:t>
                </a:r>
                <a:r>
                  <a:rPr lang="it-IT" dirty="0" smtClean="0"/>
                  <a:t>T</a:t>
                </a:r>
                <a:r>
                  <a:rPr lang="it-IT" baseline="30000" dirty="0" smtClean="0"/>
                  <a:t>4</a:t>
                </a:r>
                <a:r>
                  <a:rPr lang="it-IT" i="0" dirty="0" smtClean="0"/>
                  <a:t>, ossia:</a:t>
                </a:r>
              </a:p>
              <a:p>
                <a:pPr marL="285750" indent="-285750" algn="just">
                  <a:buFont typeface="Arial" panose="020B0604020202020204" pitchFamily="34" charset="0"/>
                  <a:buChar char="•"/>
                </a:pPr>
                <a:endParaRPr lang="it-IT" i="0" dirty="0" smtClean="0"/>
              </a:p>
              <a:p>
                <a:pPr algn="just"/>
                <a:r>
                  <a:rPr lang="it-IT" i="0" dirty="0" smtClean="0"/>
                  <a:t>			</a:t>
                </a:r>
                <a14:m>
                  <m:oMath xmlns:m="http://schemas.openxmlformats.org/officeDocument/2006/math">
                    <m:nary>
                      <m:naryPr>
                        <m:ctrlPr>
                          <a:rPr lang="it-IT" i="1" smtClean="0">
                            <a:latin typeface="Cambria Math" panose="02040503050406030204" pitchFamily="18" charset="0"/>
                          </a:rPr>
                        </m:ctrlPr>
                      </m:naryPr>
                      <m:sub>
                        <m:r>
                          <m:rPr>
                            <m:brk m:alnAt="23"/>
                          </m:rPr>
                          <a:rPr lang="it-IT" b="0" i="1" smtClean="0">
                            <a:latin typeface="Cambria Math" panose="02040503050406030204" pitchFamily="18" charset="0"/>
                          </a:rPr>
                          <m:t>0</m:t>
                        </m:r>
                      </m:sub>
                      <m:sup>
                        <m:r>
                          <a:rPr lang="it-IT" i="1" smtClean="0">
                            <a:latin typeface="Cambria Math" panose="02040503050406030204" pitchFamily="18" charset="0"/>
                            <a:ea typeface="Cambria Math" panose="02040503050406030204" pitchFamily="18" charset="0"/>
                          </a:rPr>
                          <m:t>∞</m:t>
                        </m:r>
                      </m:sup>
                      <m:e>
                        <m:r>
                          <a:rPr lang="it-IT">
                            <a:latin typeface="Cambria Math" panose="02040503050406030204" pitchFamily="18" charset="0"/>
                          </a:rPr>
                          <m:t>𝑓</m:t>
                        </m:r>
                        <m:d>
                          <m:dPr>
                            <m:ctrlPr>
                              <a:rPr lang="it-IT" i="1">
                                <a:latin typeface="Cambria Math" panose="02040503050406030204" pitchFamily="18" charset="0"/>
                              </a:rPr>
                            </m:ctrlPr>
                          </m:dPr>
                          <m:e>
                            <m:r>
                              <a:rPr lang="it-IT">
                                <a:latin typeface="Cambria Math" panose="02040503050406030204" pitchFamily="18" charset="0"/>
                                <a:ea typeface="Cambria Math" panose="02040503050406030204" pitchFamily="18" charset="0"/>
                              </a:rPr>
                              <m:t>𝜆</m:t>
                            </m:r>
                            <m:r>
                              <a:rPr lang="it-IT">
                                <a:latin typeface="Cambria Math" panose="02040503050406030204" pitchFamily="18" charset="0"/>
                                <a:ea typeface="Cambria Math" panose="02040503050406030204" pitchFamily="18" charset="0"/>
                              </a:rPr>
                              <m:t>,</m:t>
                            </m:r>
                            <m:r>
                              <a:rPr lang="it-IT">
                                <a:latin typeface="Cambria Math" panose="02040503050406030204" pitchFamily="18" charset="0"/>
                                <a:ea typeface="Cambria Math" panose="02040503050406030204" pitchFamily="18" charset="0"/>
                              </a:rPr>
                              <m:t>𝑇</m:t>
                            </m:r>
                          </m:e>
                        </m:d>
                        <m:r>
                          <a:rPr lang="it-IT" b="0" i="1" smtClean="0">
                            <a:latin typeface="Cambria Math" panose="02040503050406030204" pitchFamily="18" charset="0"/>
                            <a:ea typeface="Cambria Math" panose="02040503050406030204" pitchFamily="18" charset="0"/>
                          </a:rPr>
                          <m:t>𝑑</m:t>
                        </m:r>
                        <m:r>
                          <a:rPr lang="it-IT" b="0" i="1" smtClean="0">
                            <a:latin typeface="Cambria Math" panose="02040503050406030204" pitchFamily="18" charset="0"/>
                            <a:ea typeface="Cambria Math" panose="02040503050406030204" pitchFamily="18" charset="0"/>
                          </a:rPr>
                          <m:t>𝜆</m:t>
                        </m:r>
                        <m:r>
                          <a:rPr lang="it-IT" b="0" i="1" smtClean="0">
                            <a:latin typeface="Cambria Math" panose="02040503050406030204" pitchFamily="18" charset="0"/>
                            <a:ea typeface="Cambria Math" panose="02040503050406030204" pitchFamily="18" charset="0"/>
                          </a:rPr>
                          <m:t>=</m:t>
                        </m:r>
                      </m:e>
                    </m:nary>
                    <m:r>
                      <a:rPr lang="it-IT" i="1" smtClean="0">
                        <a:latin typeface="Cambria Math" panose="02040503050406030204" pitchFamily="18" charset="0"/>
                        <a:ea typeface="Cambria Math" panose="02040503050406030204" pitchFamily="18" charset="0"/>
                      </a:rPr>
                      <m:t>𝜎</m:t>
                    </m:r>
                    <m:sSup>
                      <m:sSupPr>
                        <m:ctrlPr>
                          <a:rPr lang="it-IT"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𝑇</m:t>
                        </m:r>
                      </m:e>
                      <m:sup>
                        <m:r>
                          <a:rPr lang="it-IT" b="0" i="1" smtClean="0">
                            <a:latin typeface="Cambria Math" panose="02040503050406030204" pitchFamily="18" charset="0"/>
                            <a:ea typeface="Cambria Math" panose="02040503050406030204" pitchFamily="18" charset="0"/>
                          </a:rPr>
                          <m:t>4</m:t>
                        </m:r>
                      </m:sup>
                    </m:sSup>
                  </m:oMath>
                </a14:m>
                <a:r>
                  <a:rPr lang="it-IT" dirty="0" smtClean="0"/>
                  <a:t>   </a:t>
                </a:r>
              </a:p>
              <a:p>
                <a:pPr algn="just"/>
                <a:endParaRPr lang="it-IT" dirty="0" smtClean="0"/>
              </a:p>
              <a:p>
                <a:pPr marL="288000" algn="just"/>
                <a:r>
                  <a:rPr lang="it-IT" i="0" dirty="0" smtClean="0"/>
                  <a:t>Boltzmann</a:t>
                </a:r>
                <a:r>
                  <a:rPr lang="it-IT" dirty="0" smtClean="0"/>
                  <a:t> </a:t>
                </a:r>
                <a:r>
                  <a:rPr lang="it-IT" i="0" dirty="0" smtClean="0"/>
                  <a:t>ottenne questo risultato assumendo che la radazione produca   pressione, e utilizzando i primi due principi della termodinamica.</a:t>
                </a:r>
              </a:p>
              <a:p>
                <a:pPr marL="288000" algn="just"/>
                <a:endParaRPr lang="it-IT" i="0" dirty="0" smtClean="0"/>
              </a:p>
              <a:p>
                <a:pPr marL="285750" indent="-285750" algn="just">
                  <a:buFont typeface="Arial" panose="020B0604020202020204" pitchFamily="34" charset="0"/>
                  <a:buChar char="•"/>
                </a:pPr>
                <a:r>
                  <a:rPr lang="it-IT" i="0" dirty="0" smtClean="0"/>
                  <a:t>Teorema di Wien (1893): la funzione </a:t>
                </a:r>
                <a14:m>
                  <m:oMath xmlns:m="http://schemas.openxmlformats.org/officeDocument/2006/math">
                    <m:r>
                      <a:rPr lang="it-IT">
                        <a:latin typeface="Cambria Math" panose="02040503050406030204" pitchFamily="18" charset="0"/>
                      </a:rPr>
                      <m:t>𝑓</m:t>
                    </m:r>
                    <m:d>
                      <m:dPr>
                        <m:ctrlPr>
                          <a:rPr lang="it-IT" i="1">
                            <a:latin typeface="Cambria Math" panose="02040503050406030204" pitchFamily="18" charset="0"/>
                          </a:rPr>
                        </m:ctrlPr>
                      </m:dPr>
                      <m:e>
                        <m:r>
                          <a:rPr lang="it-IT">
                            <a:latin typeface="Cambria Math" panose="02040503050406030204" pitchFamily="18" charset="0"/>
                            <a:ea typeface="Cambria Math" panose="02040503050406030204" pitchFamily="18" charset="0"/>
                          </a:rPr>
                          <m:t>𝜆</m:t>
                        </m:r>
                        <m:r>
                          <a:rPr lang="it-IT">
                            <a:latin typeface="Cambria Math" panose="02040503050406030204" pitchFamily="18" charset="0"/>
                            <a:ea typeface="Cambria Math" panose="02040503050406030204" pitchFamily="18" charset="0"/>
                          </a:rPr>
                          <m:t>,</m:t>
                        </m:r>
                        <m:r>
                          <a:rPr lang="it-IT">
                            <a:latin typeface="Cambria Math" panose="02040503050406030204" pitchFamily="18" charset="0"/>
                            <a:ea typeface="Cambria Math" panose="02040503050406030204" pitchFamily="18" charset="0"/>
                          </a:rPr>
                          <m:t>𝑇</m:t>
                        </m:r>
                      </m:e>
                    </m:d>
                  </m:oMath>
                </a14:m>
                <a:r>
                  <a:rPr lang="it-IT" i="0" dirty="0" smtClean="0"/>
                  <a:t> per la radianza spettrale per unità di lunghezza d'onda deve avere la forma</a:t>
                </a:r>
              </a:p>
              <a:p>
                <a:pPr marL="285750" indent="-285750" algn="just">
                  <a:buFont typeface="Arial" panose="020B0604020202020204" pitchFamily="34" charset="0"/>
                  <a:buChar char="•"/>
                </a:pPr>
                <a:endParaRPr lang="it-IT" i="0" dirty="0"/>
              </a:p>
              <a:p>
                <a:pPr algn="ctr"/>
                <a14:m>
                  <m:oMathPara xmlns:m="http://schemas.openxmlformats.org/officeDocument/2006/math">
                    <m:oMathParaPr>
                      <m:jc m:val="centerGroup"/>
                    </m:oMathParaPr>
                    <m:oMath xmlns:m="http://schemas.openxmlformats.org/officeDocument/2006/math">
                      <m:r>
                        <a:rPr lang="it-IT">
                          <a:latin typeface="Cambria Math" panose="02040503050406030204" pitchFamily="18" charset="0"/>
                        </a:rPr>
                        <m:t>𝑓</m:t>
                      </m:r>
                      <m:d>
                        <m:dPr>
                          <m:ctrlPr>
                            <a:rPr lang="it-IT" i="1">
                              <a:latin typeface="Cambria Math" panose="02040503050406030204" pitchFamily="18" charset="0"/>
                            </a:rPr>
                          </m:ctrlPr>
                        </m:dPr>
                        <m:e>
                          <m:r>
                            <a:rPr lang="it-IT">
                              <a:latin typeface="Cambria Math" panose="02040503050406030204" pitchFamily="18" charset="0"/>
                              <a:ea typeface="Cambria Math" panose="02040503050406030204" pitchFamily="18" charset="0"/>
                            </a:rPr>
                            <m:t>𝜆</m:t>
                          </m:r>
                          <m:r>
                            <a:rPr lang="it-IT">
                              <a:latin typeface="Cambria Math" panose="02040503050406030204" pitchFamily="18" charset="0"/>
                              <a:ea typeface="Cambria Math" panose="02040503050406030204" pitchFamily="18" charset="0"/>
                            </a:rPr>
                            <m:t>,</m:t>
                          </m:r>
                          <m:r>
                            <a:rPr lang="it-IT">
                              <a:latin typeface="Cambria Math" panose="02040503050406030204" pitchFamily="18" charset="0"/>
                              <a:ea typeface="Cambria Math" panose="02040503050406030204" pitchFamily="18" charset="0"/>
                            </a:rPr>
                            <m:t>𝑇</m:t>
                          </m:r>
                        </m:e>
                      </m:d>
                      <m:r>
                        <a:rPr lang="it-IT" i="1" smtClean="0">
                          <a:latin typeface="Cambria Math" panose="02040503050406030204" pitchFamily="18" charset="0"/>
                        </a:rPr>
                        <m:t>=</m:t>
                      </m:r>
                      <m:sSup>
                        <m:sSupPr>
                          <m:ctrlPr>
                            <a:rPr lang="it-IT" i="1" smtClean="0">
                              <a:latin typeface="Cambria Math" panose="02040503050406030204" pitchFamily="18" charset="0"/>
                            </a:rPr>
                          </m:ctrlPr>
                        </m:sSupPr>
                        <m:e>
                          <m:r>
                            <a:rPr lang="it-IT" i="1" smtClean="0">
                              <a:latin typeface="Cambria Math" panose="02040503050406030204" pitchFamily="18" charset="0"/>
                              <a:ea typeface="Cambria Math" panose="02040503050406030204" pitchFamily="18" charset="0"/>
                            </a:rPr>
                            <m:t>𝜆</m:t>
                          </m:r>
                        </m:e>
                        <m:sup>
                          <m:r>
                            <a:rPr lang="it-IT" b="0" i="1" smtClean="0">
                              <a:latin typeface="Cambria Math" panose="02040503050406030204" pitchFamily="18" charset="0"/>
                            </a:rPr>
                            <m:t>−5</m:t>
                          </m:r>
                        </m:sup>
                      </m:sSup>
                      <m:r>
                        <a:rPr lang="it-IT" b="0" i="1" smtClean="0">
                          <a:latin typeface="Cambria Math" panose="02040503050406030204" pitchFamily="18" charset="0"/>
                        </a:rPr>
                        <m:t>𝑔</m:t>
                      </m:r>
                      <m:d>
                        <m:dPr>
                          <m:ctrlPr>
                            <a:rPr lang="it-IT" b="0" i="1" smtClean="0">
                              <a:latin typeface="Cambria Math" panose="02040503050406030204" pitchFamily="18" charset="0"/>
                            </a:rPr>
                          </m:ctrlPr>
                        </m:dPr>
                        <m:e>
                          <m:r>
                            <a:rPr lang="it-IT" b="0" i="1" smtClean="0">
                              <a:latin typeface="Cambria Math" panose="02040503050406030204" pitchFamily="18" charset="0"/>
                              <a:ea typeface="Cambria Math" panose="02040503050406030204" pitchFamily="18" charset="0"/>
                            </a:rPr>
                            <m:t>𝜆</m:t>
                          </m:r>
                          <m:r>
                            <a:rPr lang="it-IT" b="0" i="1" smtClean="0">
                              <a:latin typeface="Cambria Math" panose="02040503050406030204" pitchFamily="18" charset="0"/>
                              <a:ea typeface="Cambria Math" panose="02040503050406030204" pitchFamily="18" charset="0"/>
                            </a:rPr>
                            <m:t>𝑇</m:t>
                          </m:r>
                        </m:e>
                      </m:d>
                    </m:oMath>
                  </m:oMathPara>
                </a14:m>
                <a:endParaRPr lang="it-IT" i="0" dirty="0" smtClean="0"/>
              </a:p>
              <a:p>
                <a:pPr algn="ctr"/>
                <a:endParaRPr lang="it-IT" i="0" dirty="0"/>
              </a:p>
              <a:p>
                <a:pPr marL="288000" algn="just"/>
                <a:r>
                  <a:rPr lang="it-IT" i="0" dirty="0" smtClean="0"/>
                  <a:t>Questo importante risultato, da cui deriva anche la "legge dello spostamento", venne ottenuto considerando la compressione adiabatica di una cavità contenente radiazione termica.</a:t>
                </a:r>
                <a:endParaRPr lang="it-IT" i="0" dirty="0"/>
              </a:p>
            </p:txBody>
          </p:sp>
        </mc:Choice>
        <mc:Fallback>
          <p:sp>
            <p:nvSpPr>
              <p:cNvPr id="4" name="TextBox 3"/>
              <p:cNvSpPr txBox="1">
                <a:spLocks noRot="1" noChangeAspect="1" noMove="1" noResize="1" noEditPoints="1" noAdjustHandles="1" noChangeArrowheads="1" noChangeShapeType="1" noTextEdit="1"/>
              </p:cNvSpPr>
              <p:nvPr/>
            </p:nvSpPr>
            <p:spPr>
              <a:xfrm>
                <a:off x="255320" y="740985"/>
                <a:ext cx="8301608" cy="5434116"/>
              </a:xfrm>
              <a:prstGeom prst="rect">
                <a:avLst/>
              </a:prstGeom>
              <a:blipFill rotWithShape="0">
                <a:blip r:embed="rId3"/>
                <a:stretch>
                  <a:fillRect l="-661" t="-673" r="-587" b="-898"/>
                </a:stretch>
              </a:blipFill>
            </p:spPr>
            <p:txBody>
              <a:bodyPr/>
              <a:lstStyle/>
              <a:p>
                <a:r>
                  <a:rPr lang="it-IT">
                    <a:noFill/>
                  </a:rPr>
                  <a:t> </a:t>
                </a:r>
              </a:p>
            </p:txBody>
          </p:sp>
        </mc:Fallback>
      </mc:AlternateContent>
    </p:spTree>
    <p:extLst>
      <p:ext uri="{BB962C8B-B14F-4D97-AF65-F5344CB8AC3E}">
        <p14:creationId xmlns:p14="http://schemas.microsoft.com/office/powerpoint/2010/main" val="3214184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323528" y="332656"/>
            <a:ext cx="8229600" cy="144016"/>
          </a:xfrm>
        </p:spPr>
        <p:txBody>
          <a:bodyPr/>
          <a:lstStyle/>
          <a:p>
            <a:r>
              <a:rPr lang="it-IT" sz="1600" dirty="0" smtClean="0"/>
              <a:t>2. Planck e la preistoria dell'indistinguibilità in fisica quantistica</a:t>
            </a:r>
            <a:endParaRPr lang="it-IT" sz="1600" dirty="0"/>
          </a:p>
        </p:txBody>
      </p:sp>
      <p:sp>
        <p:nvSpPr>
          <p:cNvPr id="5" name="Rectangle 2"/>
          <p:cNvSpPr>
            <a:spLocks noGrp="1" noChangeArrowheads="1"/>
          </p:cNvSpPr>
          <p:nvPr>
            <p:ph type="ftr" sz="quarter" idx="3"/>
          </p:nvPr>
        </p:nvSpPr>
        <p:spPr>
          <a:xfrm>
            <a:off x="467544" y="6309320"/>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mc:AlternateContent xmlns:mc="http://schemas.openxmlformats.org/markup-compatibility/2006">
        <mc:Choice xmlns:a14="http://schemas.microsoft.com/office/drawing/2010/main" Requires="a14">
          <p:sp>
            <p:nvSpPr>
              <p:cNvPr id="4" name="TextBox 3"/>
              <p:cNvSpPr txBox="1"/>
              <p:nvPr/>
            </p:nvSpPr>
            <p:spPr>
              <a:xfrm>
                <a:off x="255320" y="740985"/>
                <a:ext cx="8301608" cy="1754326"/>
              </a:xfrm>
              <a:prstGeom prst="rect">
                <a:avLst/>
              </a:prstGeom>
              <a:noFill/>
            </p:spPr>
            <p:txBody>
              <a:bodyPr wrap="square" rtlCol="0">
                <a:spAutoFit/>
              </a:bodyPr>
              <a:lstStyle/>
              <a:p>
                <a:pPr algn="just"/>
                <a:r>
                  <a:rPr lang="it-IT" i="0" dirty="0" smtClean="0"/>
                  <a:t>La formula della radiazione di Kirchhoff, intesa nel senso dell'esistenza di una funzione universale </a:t>
                </a:r>
                <a14:m>
                  <m:oMath xmlns:m="http://schemas.openxmlformats.org/officeDocument/2006/math">
                    <m:r>
                      <a:rPr lang="it-IT">
                        <a:latin typeface="Cambria Math" panose="02040503050406030204" pitchFamily="18" charset="0"/>
                      </a:rPr>
                      <m:t>𝑓</m:t>
                    </m:r>
                    <m:d>
                      <m:dPr>
                        <m:ctrlPr>
                          <a:rPr lang="it-IT">
                            <a:latin typeface="Cambria Math" panose="02040503050406030204" pitchFamily="18" charset="0"/>
                          </a:rPr>
                        </m:ctrlPr>
                      </m:dPr>
                      <m:e>
                        <m:r>
                          <a:rPr lang="it-IT">
                            <a:latin typeface="Cambria Math" panose="02040503050406030204" pitchFamily="18" charset="0"/>
                            <a:ea typeface="Cambria Math" panose="02040503050406030204" pitchFamily="18" charset="0"/>
                          </a:rPr>
                          <m:t>𝜆</m:t>
                        </m:r>
                        <m:r>
                          <a:rPr lang="it-IT">
                            <a:latin typeface="Cambria Math" panose="02040503050406030204" pitchFamily="18" charset="0"/>
                            <a:ea typeface="Cambria Math" panose="02040503050406030204" pitchFamily="18" charset="0"/>
                          </a:rPr>
                          <m:t>,</m:t>
                        </m:r>
                        <m:r>
                          <a:rPr lang="it-IT">
                            <a:latin typeface="Cambria Math" panose="02040503050406030204" pitchFamily="18" charset="0"/>
                            <a:ea typeface="Cambria Math" panose="02040503050406030204" pitchFamily="18" charset="0"/>
                          </a:rPr>
                          <m:t>𝑇</m:t>
                        </m:r>
                      </m:e>
                    </m:d>
                  </m:oMath>
                </a14:m>
                <a:r>
                  <a:rPr lang="it-IT" i="0" dirty="0" smtClean="0"/>
                  <a:t> costituisce un importantissimo prerequisito per il lavoro di Planck. In effetti, il programma di Planck era proprio mostrare come tale funzione costituisse una distribuzione di equilibrio per la radiazione, nello stesso senso in cui la distribuzione di Maxwell-Boltzmann costituisce la distribuzione di equilibrio per un gas.</a:t>
                </a:r>
                <a:endParaRPr lang="it-IT" i="0" dirty="0"/>
              </a:p>
            </p:txBody>
          </p:sp>
        </mc:Choice>
        <mc:Fallback>
          <p:sp>
            <p:nvSpPr>
              <p:cNvPr id="4" name="TextBox 3"/>
              <p:cNvSpPr txBox="1">
                <a:spLocks noRot="1" noChangeAspect="1" noMove="1" noResize="1" noEditPoints="1" noAdjustHandles="1" noChangeArrowheads="1" noChangeShapeType="1" noTextEdit="1"/>
              </p:cNvSpPr>
              <p:nvPr/>
            </p:nvSpPr>
            <p:spPr>
              <a:xfrm>
                <a:off x="255320" y="740985"/>
                <a:ext cx="8301608" cy="1754326"/>
              </a:xfrm>
              <a:prstGeom prst="rect">
                <a:avLst/>
              </a:prstGeom>
              <a:blipFill rotWithShape="0">
                <a:blip r:embed="rId3"/>
                <a:stretch>
                  <a:fillRect l="-661" t="-2091" r="-587" b="-4878"/>
                </a:stretch>
              </a:blipFill>
            </p:spPr>
            <p:txBody>
              <a:bodyPr/>
              <a:lstStyle/>
              <a:p>
                <a:r>
                  <a:rPr lang="it-IT">
                    <a:noFill/>
                  </a:rPr>
                  <a:t> </a:t>
                </a:r>
              </a:p>
            </p:txBody>
          </p:sp>
        </mc:Fallback>
      </mc:AlternateContent>
      <p:pic>
        <p:nvPicPr>
          <p:cNvPr id="6" name="Picture 5"/>
          <p:cNvPicPr>
            <a:picLocks noChangeAspect="1"/>
          </p:cNvPicPr>
          <p:nvPr/>
        </p:nvPicPr>
        <p:blipFill>
          <a:blip r:embed="rId4"/>
          <a:stretch>
            <a:fillRect/>
          </a:stretch>
        </p:blipFill>
        <p:spPr>
          <a:xfrm>
            <a:off x="971600" y="2759624"/>
            <a:ext cx="7382461" cy="2663557"/>
          </a:xfrm>
          <a:prstGeom prst="rect">
            <a:avLst/>
          </a:prstGeom>
        </p:spPr>
      </p:pic>
    </p:spTree>
    <p:extLst>
      <p:ext uri="{BB962C8B-B14F-4D97-AF65-F5344CB8AC3E}">
        <p14:creationId xmlns:p14="http://schemas.microsoft.com/office/powerpoint/2010/main" val="35263372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323528" y="332656"/>
            <a:ext cx="8229600" cy="144016"/>
          </a:xfrm>
        </p:spPr>
        <p:txBody>
          <a:bodyPr/>
          <a:lstStyle/>
          <a:p>
            <a:r>
              <a:rPr lang="it-IT" sz="1600" dirty="0" smtClean="0"/>
              <a:t>2. Planck e la preistoria dell'indistinguibilità in fisica quantistica</a:t>
            </a:r>
            <a:endParaRPr lang="it-IT" sz="1600" dirty="0"/>
          </a:p>
        </p:txBody>
      </p:sp>
      <p:sp>
        <p:nvSpPr>
          <p:cNvPr id="5" name="Rectangle 2"/>
          <p:cNvSpPr>
            <a:spLocks noGrp="1" noChangeArrowheads="1"/>
          </p:cNvSpPr>
          <p:nvPr>
            <p:ph type="ftr" sz="quarter" idx="3"/>
          </p:nvPr>
        </p:nvSpPr>
        <p:spPr>
          <a:xfrm>
            <a:off x="467544" y="6309320"/>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p:sp>
        <p:nvSpPr>
          <p:cNvPr id="4" name="TextBox 3"/>
          <p:cNvSpPr txBox="1"/>
          <p:nvPr/>
        </p:nvSpPr>
        <p:spPr>
          <a:xfrm>
            <a:off x="253480" y="764704"/>
            <a:ext cx="8301608" cy="5355312"/>
          </a:xfrm>
          <a:prstGeom prst="rect">
            <a:avLst/>
          </a:prstGeom>
          <a:noFill/>
        </p:spPr>
        <p:txBody>
          <a:bodyPr wrap="square" rtlCol="0">
            <a:spAutoFit/>
          </a:bodyPr>
          <a:lstStyle/>
          <a:p>
            <a:pPr algn="just"/>
            <a:r>
              <a:rPr lang="it-IT" i="0" dirty="0" smtClean="0"/>
              <a:t>I libri di testo generalmente non riportano la dimostrazione di Planck. In effetti essa è piuttosto difficile e lunga, inadatta ad una presentazione in classe. Qui ne vogliamo fornire una versione semplificata, saltando molti dettagli tecnici, e concentrandoci sulla lettura che la critica storica ha dato del lavoro di Planck.</a:t>
            </a:r>
          </a:p>
          <a:p>
            <a:pPr algn="just"/>
            <a:endParaRPr lang="it-IT" i="0" dirty="0"/>
          </a:p>
          <a:p>
            <a:pPr algn="just"/>
            <a:r>
              <a:rPr lang="it-IT" i="0" dirty="0" smtClean="0"/>
              <a:t>Nel 1900, Planck non poteva intravedere i radicali cambiamenti che sarebbero seguiti alla sua introduzione di un "quanto di energia". E' generalmente riconosciuto che Planck era riluttante a trarre conclusioni di rottura con la fisica classica, e in seguito cercò di portare il suo lavoro a concordare con nozioni accettate. Il dibattito sull'interpretazione di Planck si è spesso concentrato sul </a:t>
            </a:r>
            <a:r>
              <a:rPr lang="it-IT" dirty="0" smtClean="0"/>
              <a:t>significato</a:t>
            </a:r>
            <a:r>
              <a:rPr lang="it-IT" i="0" dirty="0" smtClean="0"/>
              <a:t> da lui attribuito al quanto di energia: strumento di calcolo, o oggetto con connotati reali. Tuttavia, Kuhn nel 1978 propose una visione differente:</a:t>
            </a:r>
          </a:p>
          <a:p>
            <a:pPr algn="just"/>
            <a:endParaRPr lang="it-IT" i="0" dirty="0"/>
          </a:p>
          <a:p>
            <a:pPr algn="just"/>
            <a:r>
              <a:rPr lang="it-IT" dirty="0" smtClean="0"/>
              <a:t>"Il mio punto non è che Planck dubitasse della realtà della quantizzazione, o che la vedesse come un artificio, da eliminare negli sviluppi successivi della teoria. Sto piuttosto dicendo che il concetto di un insieme discreto di energie per un oscillatore non aveva alcun ruolo nel suo pensiero" </a:t>
            </a:r>
            <a:r>
              <a:rPr lang="it-IT" i="0" dirty="0" smtClean="0"/>
              <a:t>(T. Kuhn, 1978, Black-body radiation and the quantum discontinuity 1894-1912, University of Chicago Press)</a:t>
            </a:r>
            <a:endParaRPr lang="it-IT" i="0" dirty="0"/>
          </a:p>
        </p:txBody>
      </p:sp>
    </p:spTree>
    <p:extLst>
      <p:ext uri="{BB962C8B-B14F-4D97-AF65-F5344CB8AC3E}">
        <p14:creationId xmlns:p14="http://schemas.microsoft.com/office/powerpoint/2010/main" val="14519186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323528" y="332656"/>
            <a:ext cx="8229600" cy="144016"/>
          </a:xfrm>
        </p:spPr>
        <p:txBody>
          <a:bodyPr/>
          <a:lstStyle/>
          <a:p>
            <a:r>
              <a:rPr lang="it-IT" sz="1600" dirty="0" smtClean="0"/>
              <a:t>2. Planck e la preistoria dell'indistinguibilità in fisica quantistica</a:t>
            </a:r>
            <a:endParaRPr lang="it-IT" sz="1600" dirty="0"/>
          </a:p>
        </p:txBody>
      </p:sp>
      <p:sp>
        <p:nvSpPr>
          <p:cNvPr id="5" name="Rectangle 2"/>
          <p:cNvSpPr>
            <a:spLocks noGrp="1" noChangeArrowheads="1"/>
          </p:cNvSpPr>
          <p:nvPr>
            <p:ph type="ftr" sz="quarter" idx="3"/>
          </p:nvPr>
        </p:nvSpPr>
        <p:spPr>
          <a:xfrm>
            <a:off x="467544" y="6309320"/>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mc:AlternateContent xmlns:mc="http://schemas.openxmlformats.org/markup-compatibility/2006">
        <mc:Choice xmlns:a14="http://schemas.microsoft.com/office/drawing/2010/main" Requires="a14">
          <p:sp>
            <p:nvSpPr>
              <p:cNvPr id="4" name="TextBox 3"/>
              <p:cNvSpPr txBox="1"/>
              <p:nvPr/>
            </p:nvSpPr>
            <p:spPr>
              <a:xfrm>
                <a:off x="253480" y="764704"/>
                <a:ext cx="8301608" cy="5634171"/>
              </a:xfrm>
              <a:prstGeom prst="rect">
                <a:avLst/>
              </a:prstGeom>
              <a:noFill/>
            </p:spPr>
            <p:txBody>
              <a:bodyPr wrap="square" rtlCol="0">
                <a:spAutoFit/>
              </a:bodyPr>
              <a:lstStyle/>
              <a:p>
                <a:pPr algn="just"/>
                <a:r>
                  <a:rPr lang="it-IT" i="0" dirty="0" smtClean="0"/>
                  <a:t>Un altro</a:t>
                </a:r>
                <a:r>
                  <a:rPr lang="it-IT" i="0" dirty="0" smtClean="0"/>
                  <a:t> </a:t>
                </a:r>
                <a:r>
                  <a:rPr lang="it-IT" i="0" dirty="0" smtClean="0"/>
                  <a:t>punto di partenza di Planck fu il lavoro di Wien, che aveva mostrato che la radianza spettrale, per unità di frequenza, di un corpo nero, deve essere espressa da una funzione della forma</a:t>
                </a:r>
              </a:p>
              <a:p>
                <a:pPr algn="just"/>
                <a:endParaRPr lang="it-IT" i="0" dirty="0"/>
              </a:p>
              <a:p>
                <a:pPr algn="ct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𝑓</m:t>
                          </m:r>
                        </m:e>
                        <m:sub>
                          <m:r>
                            <a:rPr lang="it-IT" i="1" smtClean="0">
                              <a:latin typeface="Cambria Math" panose="02040503050406030204" pitchFamily="18" charset="0"/>
                              <a:ea typeface="Cambria Math" panose="02040503050406030204" pitchFamily="18" charset="0"/>
                            </a:rPr>
                            <m:t>𝜈</m:t>
                          </m:r>
                        </m:sub>
                      </m:sSub>
                      <m:d>
                        <m:dPr>
                          <m:ctrlPr>
                            <a:rPr lang="it-IT" i="1" smtClean="0">
                              <a:latin typeface="Cambria Math" panose="02040503050406030204" pitchFamily="18" charset="0"/>
                            </a:rPr>
                          </m:ctrlPr>
                        </m:dPr>
                        <m:e>
                          <m:r>
                            <a:rPr lang="it-IT" i="1" smtClean="0">
                              <a:latin typeface="Cambria Math" panose="02040503050406030204" pitchFamily="18" charset="0"/>
                              <a:ea typeface="Cambria Math" panose="02040503050406030204" pitchFamily="18" charset="0"/>
                            </a:rPr>
                            <m:t>𝜈</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𝑇</m:t>
                          </m:r>
                        </m:e>
                      </m:d>
                      <m:r>
                        <a:rPr lang="it-IT" b="0" i="1" smtClean="0">
                          <a:latin typeface="Cambria Math" panose="02040503050406030204" pitchFamily="18" charset="0"/>
                        </a:rPr>
                        <m:t>=</m:t>
                      </m:r>
                      <m:sSup>
                        <m:sSupPr>
                          <m:ctrlPr>
                            <a:rPr lang="it-IT" b="0" i="1" smtClean="0">
                              <a:latin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𝜈</m:t>
                          </m:r>
                        </m:e>
                        <m:sup>
                          <m:r>
                            <a:rPr lang="it-IT" b="0" i="1" smtClean="0">
                              <a:latin typeface="Cambria Math" panose="02040503050406030204" pitchFamily="18" charset="0"/>
                            </a:rPr>
                            <m:t>3</m:t>
                          </m:r>
                        </m:sup>
                      </m:sSup>
                      <m:r>
                        <a:rPr lang="it-IT" b="0" i="1" smtClean="0">
                          <a:latin typeface="Cambria Math" panose="02040503050406030204" pitchFamily="18" charset="0"/>
                        </a:rPr>
                        <m:t>𝑔</m:t>
                      </m:r>
                      <m:d>
                        <m:dPr>
                          <m:ctrlPr>
                            <a:rPr lang="it-IT" b="0" i="1" smtClean="0">
                              <a:latin typeface="Cambria Math" panose="02040503050406030204" pitchFamily="18" charset="0"/>
                            </a:rPr>
                          </m:ctrlPr>
                        </m:dPr>
                        <m:e>
                          <m:f>
                            <m:fPr>
                              <m:type m:val="lin"/>
                              <m:ctrlPr>
                                <a:rPr lang="it-IT" b="0" i="1" smtClean="0">
                                  <a:latin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𝜈</m:t>
                              </m:r>
                            </m:num>
                            <m:den>
                              <m:r>
                                <a:rPr lang="it-IT" b="0" i="1" smtClean="0">
                                  <a:latin typeface="Cambria Math" panose="02040503050406030204" pitchFamily="18" charset="0"/>
                                </a:rPr>
                                <m:t>𝑇</m:t>
                              </m:r>
                            </m:den>
                          </m:f>
                        </m:e>
                      </m:d>
                    </m:oMath>
                  </m:oMathPara>
                </a14:m>
                <a:endParaRPr lang="it-IT" i="0" dirty="0" smtClean="0"/>
              </a:p>
              <a:p>
                <a:pPr algn="just"/>
                <a:r>
                  <a:rPr lang="it-IT" i="0" dirty="0" smtClean="0"/>
                  <a:t>Wien aveva proposto una forma specifica per la funzione </a:t>
                </a:r>
                <a:r>
                  <a:rPr lang="it-IT" dirty="0" smtClean="0"/>
                  <a:t>g, </a:t>
                </a:r>
                <a:r>
                  <a:rPr lang="it-IT" i="0" dirty="0" smtClean="0"/>
                  <a:t>ossia l'espressione</a:t>
                </a:r>
              </a:p>
              <a:p>
                <a:pPr algn="just"/>
                <a:endParaRPr lang="it-IT" i="0" dirty="0"/>
              </a:p>
              <a:p>
                <a:pPr algn="ct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a:latin typeface="Cambria Math" panose="02040503050406030204" pitchFamily="18" charset="0"/>
                            </a:rPr>
                            <m:t>𝑓</m:t>
                          </m:r>
                        </m:e>
                        <m:sub>
                          <m:r>
                            <a:rPr lang="it-IT">
                              <a:latin typeface="Cambria Math" panose="02040503050406030204" pitchFamily="18" charset="0"/>
                              <a:ea typeface="Cambria Math" panose="02040503050406030204" pitchFamily="18" charset="0"/>
                            </a:rPr>
                            <m:t>𝜈</m:t>
                          </m:r>
                        </m:sub>
                      </m:sSub>
                      <m:d>
                        <m:dPr>
                          <m:ctrlPr>
                            <a:rPr lang="it-IT" i="1">
                              <a:latin typeface="Cambria Math" panose="02040503050406030204" pitchFamily="18" charset="0"/>
                            </a:rPr>
                          </m:ctrlPr>
                        </m:dPr>
                        <m:e>
                          <m:r>
                            <a:rPr lang="it-IT">
                              <a:latin typeface="Cambria Math" panose="02040503050406030204" pitchFamily="18" charset="0"/>
                              <a:ea typeface="Cambria Math" panose="02040503050406030204" pitchFamily="18" charset="0"/>
                            </a:rPr>
                            <m:t>𝜈</m:t>
                          </m:r>
                          <m:r>
                            <a:rPr lang="it-IT">
                              <a:latin typeface="Cambria Math" panose="02040503050406030204" pitchFamily="18" charset="0"/>
                              <a:ea typeface="Cambria Math" panose="02040503050406030204" pitchFamily="18" charset="0"/>
                            </a:rPr>
                            <m:t>,</m:t>
                          </m:r>
                          <m:r>
                            <a:rPr lang="it-IT">
                              <a:latin typeface="Cambria Math" panose="02040503050406030204" pitchFamily="18" charset="0"/>
                              <a:ea typeface="Cambria Math" panose="02040503050406030204" pitchFamily="18" charset="0"/>
                            </a:rPr>
                            <m:t>𝑇</m:t>
                          </m:r>
                        </m:e>
                      </m:d>
                      <m:r>
                        <a:rPr lang="it-IT">
                          <a:latin typeface="Cambria Math" panose="02040503050406030204" pitchFamily="18" charset="0"/>
                        </a:rPr>
                        <m:t>=</m:t>
                      </m:r>
                      <m:f>
                        <m:fPr>
                          <m:ctrlPr>
                            <a:rPr lang="it-IT" i="1" smtClean="0">
                              <a:latin typeface="Cambria Math" panose="02040503050406030204" pitchFamily="18" charset="0"/>
                            </a:rPr>
                          </m:ctrlPr>
                        </m:fPr>
                        <m:num>
                          <m:r>
                            <a:rPr lang="it-IT" b="0" i="1" smtClean="0">
                              <a:latin typeface="Cambria Math" panose="02040503050406030204" pitchFamily="18" charset="0"/>
                            </a:rPr>
                            <m:t>8</m:t>
                          </m:r>
                          <m:r>
                            <a:rPr lang="it-IT" b="0" i="1" smtClean="0">
                              <a:latin typeface="Cambria Math" panose="02040503050406030204" pitchFamily="18" charset="0"/>
                              <a:ea typeface="Cambria Math" panose="02040503050406030204" pitchFamily="18" charset="0"/>
                            </a:rPr>
                            <m:t>𝜋</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𝜐</m:t>
                              </m:r>
                            </m:e>
                            <m:sup>
                              <m:r>
                                <a:rPr lang="it-IT" b="0" i="1" smtClean="0">
                                  <a:latin typeface="Cambria Math" panose="02040503050406030204" pitchFamily="18" charset="0"/>
                                  <a:ea typeface="Cambria Math" panose="02040503050406030204" pitchFamily="18" charset="0"/>
                                </a:rPr>
                                <m:t>3</m:t>
                              </m:r>
                            </m:sup>
                          </m:sSup>
                        </m:num>
                        <m:den>
                          <m:sSup>
                            <m:sSupPr>
                              <m:ctrlPr>
                                <a:rPr lang="it-IT" i="1" smtClean="0">
                                  <a:latin typeface="Cambria Math" panose="02040503050406030204" pitchFamily="18" charset="0"/>
                                </a:rPr>
                              </m:ctrlPr>
                            </m:sSupPr>
                            <m:e>
                              <m:r>
                                <a:rPr lang="it-IT" b="0" i="1" smtClean="0">
                                  <a:latin typeface="Cambria Math" panose="02040503050406030204" pitchFamily="18" charset="0"/>
                                </a:rPr>
                                <m:t>𝑐</m:t>
                              </m:r>
                            </m:e>
                            <m:sup>
                              <m:r>
                                <a:rPr lang="it-IT" b="0" i="1" smtClean="0">
                                  <a:latin typeface="Cambria Math" panose="02040503050406030204" pitchFamily="18" charset="0"/>
                                </a:rPr>
                                <m:t>3</m:t>
                              </m:r>
                            </m:sup>
                          </m:sSup>
                        </m:den>
                      </m:f>
                      <m:r>
                        <a:rPr lang="it-IT" b="0" i="1" smtClean="0">
                          <a:latin typeface="Cambria Math" panose="02040503050406030204" pitchFamily="18" charset="0"/>
                        </a:rPr>
                        <m:t>𝑏</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𝑒</m:t>
                          </m:r>
                        </m:e>
                        <m:sup>
                          <m:r>
                            <a:rPr lang="it-IT" b="0" i="1" smtClean="0">
                              <a:latin typeface="Cambria Math" panose="02040503050406030204" pitchFamily="18" charset="0"/>
                            </a:rPr>
                            <m:t>−</m:t>
                          </m:r>
                          <m:f>
                            <m:fPr>
                              <m:type m:val="lin"/>
                              <m:ctrlPr>
                                <a:rPr lang="it-IT" b="0" i="1" smtClean="0">
                                  <a:latin typeface="Cambria Math" panose="02040503050406030204" pitchFamily="18" charset="0"/>
                                </a:rPr>
                              </m:ctrlPr>
                            </m:fPr>
                            <m:num>
                              <m:r>
                                <a:rPr lang="it-IT" b="0" i="1" smtClean="0">
                                  <a:latin typeface="Cambria Math" panose="02040503050406030204" pitchFamily="18" charset="0"/>
                                </a:rPr>
                                <m:t>𝑎</m:t>
                              </m:r>
                              <m:r>
                                <a:rPr lang="it-IT" b="0" i="1" smtClean="0">
                                  <a:latin typeface="Cambria Math" panose="02040503050406030204" pitchFamily="18" charset="0"/>
                                  <a:ea typeface="Cambria Math" panose="02040503050406030204" pitchFamily="18" charset="0"/>
                                </a:rPr>
                                <m:t>𝜈</m:t>
                              </m:r>
                            </m:num>
                            <m:den>
                              <m:r>
                                <a:rPr lang="it-IT" b="0" i="1" smtClean="0">
                                  <a:latin typeface="Cambria Math" panose="02040503050406030204" pitchFamily="18" charset="0"/>
                                </a:rPr>
                                <m:t>𝑇</m:t>
                              </m:r>
                            </m:den>
                          </m:f>
                        </m:sup>
                      </m:sSup>
                    </m:oMath>
                  </m:oMathPara>
                </a14:m>
                <a:endParaRPr lang="it-IT" i="0" dirty="0" smtClean="0"/>
              </a:p>
              <a:p>
                <a:pPr algn="just"/>
                <a:r>
                  <a:rPr lang="it-IT" i="0" dirty="0" smtClean="0"/>
                  <a:t>Tale espressione, che conteneva due parametri liberi </a:t>
                </a:r>
                <a:r>
                  <a:rPr lang="it-IT" dirty="0" smtClean="0"/>
                  <a:t>a</a:t>
                </a:r>
                <a:r>
                  <a:rPr lang="it-IT" i="0" dirty="0" smtClean="0"/>
                  <a:t> e </a:t>
                </a:r>
                <a:r>
                  <a:rPr lang="it-IT" dirty="0" smtClean="0"/>
                  <a:t>b</a:t>
                </a:r>
                <a:r>
                  <a:rPr lang="it-IT" i="0" dirty="0" smtClean="0"/>
                  <a:t>, aveva descritto ragionevolmente bene i dati disponibili, fino a che alla svolta del secolo le nuove misure avevano esplorato in maggiore dettaglio la parte dello spettro a bassa frequenza. </a:t>
                </a:r>
              </a:p>
              <a:p>
                <a:pPr algn="just"/>
                <a:endParaRPr lang="it-IT" i="0" dirty="0"/>
              </a:p>
              <a:p>
                <a:pPr algn="just"/>
                <a:r>
                  <a:rPr lang="it-IT" i="0" dirty="0" smtClean="0"/>
                  <a:t>Scarsissimo ruolo nel lavoro di Planck ebbe invece la legge di Rayleigh-Jeans (pubblicata nel 1905, anche se anticipata da una nota di Rayleigh del 1900) o la cosiddetta "catastrofe ultravioletta", termine coniato da Ehrenfest nel 1911.  Si può argomentare efficacemente che nel momento in cui Planck svolgeva le sue ricerche sul corpo nero, non avesse alcuna consapevolezza di una crisi in atto.</a:t>
                </a:r>
              </a:p>
              <a:p>
                <a:pPr algn="just"/>
                <a:endParaRPr lang="it-IT" i="0" dirty="0"/>
              </a:p>
            </p:txBody>
          </p:sp>
        </mc:Choice>
        <mc:Fallback>
          <p:sp>
            <p:nvSpPr>
              <p:cNvPr id="4" name="TextBox 3"/>
              <p:cNvSpPr txBox="1">
                <a:spLocks noRot="1" noChangeAspect="1" noMove="1" noResize="1" noEditPoints="1" noAdjustHandles="1" noChangeArrowheads="1" noChangeShapeType="1" noTextEdit="1"/>
              </p:cNvSpPr>
              <p:nvPr/>
            </p:nvSpPr>
            <p:spPr>
              <a:xfrm>
                <a:off x="253480" y="764704"/>
                <a:ext cx="8301608" cy="5634171"/>
              </a:xfrm>
              <a:prstGeom prst="rect">
                <a:avLst/>
              </a:prstGeom>
              <a:blipFill rotWithShape="0">
                <a:blip r:embed="rId3"/>
                <a:stretch>
                  <a:fillRect l="-661" t="-541" r="-661"/>
                </a:stretch>
              </a:blipFill>
            </p:spPr>
            <p:txBody>
              <a:bodyPr/>
              <a:lstStyle/>
              <a:p>
                <a:r>
                  <a:rPr lang="it-IT">
                    <a:noFill/>
                  </a:rPr>
                  <a:t> </a:t>
                </a:r>
              </a:p>
            </p:txBody>
          </p:sp>
        </mc:Fallback>
      </mc:AlternateContent>
    </p:spTree>
    <p:extLst>
      <p:ext uri="{BB962C8B-B14F-4D97-AF65-F5344CB8AC3E}">
        <p14:creationId xmlns:p14="http://schemas.microsoft.com/office/powerpoint/2010/main" val="14940735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323528" y="332656"/>
            <a:ext cx="8229600" cy="144016"/>
          </a:xfrm>
        </p:spPr>
        <p:txBody>
          <a:bodyPr/>
          <a:lstStyle/>
          <a:p>
            <a:r>
              <a:rPr lang="it-IT" sz="1600" dirty="0" smtClean="0"/>
              <a:t>2. Planck e la preistoria dell'indistinguibilità in fisica quantistica</a:t>
            </a:r>
            <a:endParaRPr lang="it-IT" sz="1600" dirty="0"/>
          </a:p>
        </p:txBody>
      </p:sp>
      <p:sp>
        <p:nvSpPr>
          <p:cNvPr id="5" name="Rectangle 2"/>
          <p:cNvSpPr>
            <a:spLocks noGrp="1" noChangeArrowheads="1"/>
          </p:cNvSpPr>
          <p:nvPr>
            <p:ph type="ftr" sz="quarter" idx="3"/>
          </p:nvPr>
        </p:nvSpPr>
        <p:spPr>
          <a:xfrm>
            <a:off x="467544" y="6309320"/>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mc:AlternateContent xmlns:mc="http://schemas.openxmlformats.org/markup-compatibility/2006">
        <mc:Choice xmlns:a14="http://schemas.microsoft.com/office/drawing/2010/main" Requires="a14">
          <p:sp>
            <p:nvSpPr>
              <p:cNvPr id="4" name="TextBox 3"/>
              <p:cNvSpPr txBox="1"/>
              <p:nvPr/>
            </p:nvSpPr>
            <p:spPr>
              <a:xfrm>
                <a:off x="253480" y="764704"/>
                <a:ext cx="8301608" cy="5329857"/>
              </a:xfrm>
              <a:prstGeom prst="rect">
                <a:avLst/>
              </a:prstGeom>
              <a:noFill/>
            </p:spPr>
            <p:txBody>
              <a:bodyPr wrap="square" rtlCol="0">
                <a:spAutoFit/>
              </a:bodyPr>
              <a:lstStyle/>
              <a:p>
                <a:pPr algn="just"/>
                <a:r>
                  <a:rPr lang="it-IT" i="0" dirty="0" smtClean="0"/>
                  <a:t>Il primo passo, e il più </a:t>
                </a:r>
                <a:r>
                  <a:rPr lang="it-IT" i="0" dirty="0" smtClean="0"/>
                  <a:t>difficile dal punto di vista formale, </a:t>
                </a:r>
                <a:r>
                  <a:rPr lang="it-IT" i="0" dirty="0" smtClean="0"/>
                  <a:t>del lavoro di Planck, fu quello di modellizzare il corpo nero come un insieme di oscillatori carichi, mostrando che la funzione </a:t>
                </a:r>
                <a14:m>
                  <m:oMath xmlns:m="http://schemas.openxmlformats.org/officeDocument/2006/math">
                    <m:sSub>
                      <m:sSubPr>
                        <m:ctrlPr>
                          <a:rPr lang="it-IT" i="1">
                            <a:latin typeface="Cambria Math" panose="02040503050406030204" pitchFamily="18" charset="0"/>
                          </a:rPr>
                        </m:ctrlPr>
                      </m:sSubPr>
                      <m:e>
                        <m:r>
                          <a:rPr lang="it-IT">
                            <a:latin typeface="Cambria Math" panose="02040503050406030204" pitchFamily="18" charset="0"/>
                          </a:rPr>
                          <m:t>𝑓</m:t>
                        </m:r>
                      </m:e>
                      <m:sub>
                        <m:r>
                          <a:rPr lang="it-IT">
                            <a:latin typeface="Cambria Math" panose="02040503050406030204" pitchFamily="18" charset="0"/>
                            <a:ea typeface="Cambria Math" panose="02040503050406030204" pitchFamily="18" charset="0"/>
                          </a:rPr>
                          <m:t>𝜈</m:t>
                        </m:r>
                      </m:sub>
                    </m:sSub>
                    <m:d>
                      <m:dPr>
                        <m:ctrlPr>
                          <a:rPr lang="it-IT" i="1">
                            <a:latin typeface="Cambria Math" panose="02040503050406030204" pitchFamily="18" charset="0"/>
                          </a:rPr>
                        </m:ctrlPr>
                      </m:dPr>
                      <m:e>
                        <m:r>
                          <a:rPr lang="it-IT">
                            <a:latin typeface="Cambria Math" panose="02040503050406030204" pitchFamily="18" charset="0"/>
                            <a:ea typeface="Cambria Math" panose="02040503050406030204" pitchFamily="18" charset="0"/>
                          </a:rPr>
                          <m:t>𝜈</m:t>
                        </m:r>
                        <m:r>
                          <a:rPr lang="it-IT">
                            <a:latin typeface="Cambria Math" panose="02040503050406030204" pitchFamily="18" charset="0"/>
                            <a:ea typeface="Cambria Math" panose="02040503050406030204" pitchFamily="18" charset="0"/>
                          </a:rPr>
                          <m:t>,</m:t>
                        </m:r>
                        <m:r>
                          <a:rPr lang="it-IT">
                            <a:latin typeface="Cambria Math" panose="02040503050406030204" pitchFamily="18" charset="0"/>
                            <a:ea typeface="Cambria Math" panose="02040503050406030204" pitchFamily="18" charset="0"/>
                          </a:rPr>
                          <m:t>𝑇</m:t>
                        </m:r>
                      </m:e>
                    </m:d>
                  </m:oMath>
                </a14:m>
                <a:r>
                  <a:rPr lang="it-IT" i="0" dirty="0" smtClean="0"/>
                  <a:t> poteva essere ulteriormente precisata, rispetto ai lavori di Kirchhoff e di Wien, venendo espressa nella forma</a:t>
                </a:r>
              </a:p>
              <a:p>
                <a:pPr algn="just"/>
                <a:endParaRPr lang="it-IT" i="0" dirty="0"/>
              </a:p>
              <a:p>
                <a:pPr algn="ct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a:latin typeface="Cambria Math" panose="02040503050406030204" pitchFamily="18" charset="0"/>
                            </a:rPr>
                            <m:t>𝑓</m:t>
                          </m:r>
                        </m:e>
                        <m:sub>
                          <m:r>
                            <a:rPr lang="it-IT">
                              <a:latin typeface="Cambria Math" panose="02040503050406030204" pitchFamily="18" charset="0"/>
                              <a:ea typeface="Cambria Math" panose="02040503050406030204" pitchFamily="18" charset="0"/>
                            </a:rPr>
                            <m:t>𝜈</m:t>
                          </m:r>
                        </m:sub>
                      </m:sSub>
                      <m:d>
                        <m:dPr>
                          <m:ctrlPr>
                            <a:rPr lang="it-IT" i="1">
                              <a:latin typeface="Cambria Math" panose="02040503050406030204" pitchFamily="18" charset="0"/>
                            </a:rPr>
                          </m:ctrlPr>
                        </m:dPr>
                        <m:e>
                          <m:r>
                            <a:rPr lang="it-IT">
                              <a:latin typeface="Cambria Math" panose="02040503050406030204" pitchFamily="18" charset="0"/>
                              <a:ea typeface="Cambria Math" panose="02040503050406030204" pitchFamily="18" charset="0"/>
                            </a:rPr>
                            <m:t>𝜈</m:t>
                          </m:r>
                          <m:r>
                            <a:rPr lang="it-IT">
                              <a:latin typeface="Cambria Math" panose="02040503050406030204" pitchFamily="18" charset="0"/>
                              <a:ea typeface="Cambria Math" panose="02040503050406030204" pitchFamily="18" charset="0"/>
                            </a:rPr>
                            <m:t>,</m:t>
                          </m:r>
                          <m:r>
                            <a:rPr lang="it-IT">
                              <a:latin typeface="Cambria Math" panose="02040503050406030204" pitchFamily="18" charset="0"/>
                              <a:ea typeface="Cambria Math" panose="02040503050406030204" pitchFamily="18" charset="0"/>
                            </a:rPr>
                            <m:t>𝑇</m:t>
                          </m:r>
                        </m:e>
                      </m:d>
                      <m:r>
                        <a:rPr lang="it-IT">
                          <a:latin typeface="Cambria Math" panose="02040503050406030204" pitchFamily="18" charset="0"/>
                        </a:rPr>
                        <m:t>=</m:t>
                      </m:r>
                      <m:f>
                        <m:fPr>
                          <m:ctrlPr>
                            <a:rPr lang="it-IT" i="1">
                              <a:latin typeface="Cambria Math" panose="02040503050406030204" pitchFamily="18" charset="0"/>
                            </a:rPr>
                          </m:ctrlPr>
                        </m:fPr>
                        <m:num>
                          <m:r>
                            <a:rPr lang="it-IT">
                              <a:latin typeface="Cambria Math" panose="02040503050406030204" pitchFamily="18" charset="0"/>
                            </a:rPr>
                            <m:t>8</m:t>
                          </m:r>
                          <m:r>
                            <a:rPr lang="it-IT">
                              <a:latin typeface="Cambria Math" panose="02040503050406030204" pitchFamily="18" charset="0"/>
                              <a:ea typeface="Cambria Math" panose="02040503050406030204" pitchFamily="18" charset="0"/>
                            </a:rPr>
                            <m:t>𝜋</m:t>
                          </m:r>
                          <m:sSup>
                            <m:sSupPr>
                              <m:ctrlPr>
                                <a:rPr lang="it-IT" i="1">
                                  <a:latin typeface="Cambria Math" panose="02040503050406030204" pitchFamily="18" charset="0"/>
                                  <a:ea typeface="Cambria Math" panose="02040503050406030204" pitchFamily="18" charset="0"/>
                                </a:rPr>
                              </m:ctrlPr>
                            </m:sSupPr>
                            <m:e>
                              <m:r>
                                <a:rPr lang="it-IT">
                                  <a:latin typeface="Cambria Math" panose="02040503050406030204" pitchFamily="18" charset="0"/>
                                  <a:ea typeface="Cambria Math" panose="02040503050406030204" pitchFamily="18" charset="0"/>
                                </a:rPr>
                                <m:t>𝜐</m:t>
                              </m:r>
                            </m:e>
                            <m:sup>
                              <m:r>
                                <a:rPr lang="it-IT" b="0" i="1" smtClean="0">
                                  <a:latin typeface="Cambria Math" panose="02040503050406030204" pitchFamily="18" charset="0"/>
                                  <a:ea typeface="Cambria Math" panose="02040503050406030204" pitchFamily="18" charset="0"/>
                                </a:rPr>
                                <m:t>2</m:t>
                              </m:r>
                            </m:sup>
                          </m:sSup>
                        </m:num>
                        <m:den>
                          <m:sSup>
                            <m:sSupPr>
                              <m:ctrlPr>
                                <a:rPr lang="it-IT" i="1">
                                  <a:latin typeface="Cambria Math" panose="02040503050406030204" pitchFamily="18" charset="0"/>
                                </a:rPr>
                              </m:ctrlPr>
                            </m:sSupPr>
                            <m:e>
                              <m:r>
                                <a:rPr lang="it-IT">
                                  <a:latin typeface="Cambria Math" panose="02040503050406030204" pitchFamily="18" charset="0"/>
                                </a:rPr>
                                <m:t>𝑐</m:t>
                              </m:r>
                            </m:e>
                            <m:sup>
                              <m:r>
                                <a:rPr lang="it-IT">
                                  <a:latin typeface="Cambria Math" panose="02040503050406030204" pitchFamily="18" charset="0"/>
                                </a:rPr>
                                <m:t>3</m:t>
                              </m:r>
                            </m:sup>
                          </m:sSup>
                        </m:den>
                      </m:f>
                      <m:d>
                        <m:dPr>
                          <m:begChr m:val="⟨"/>
                          <m:endChr m:val="⟩"/>
                          <m:ctrlPr>
                            <a:rPr lang="it-IT" i="1" smtClean="0">
                              <a:latin typeface="Cambria Math" panose="02040503050406030204" pitchFamily="18" charset="0"/>
                            </a:rPr>
                          </m:ctrlPr>
                        </m:dPr>
                        <m:e>
                          <m:r>
                            <a:rPr lang="it-IT">
                              <a:latin typeface="Cambria Math" panose="02040503050406030204" pitchFamily="18" charset="0"/>
                            </a:rPr>
                            <m:t>𝐸</m:t>
                          </m:r>
                          <m:d>
                            <m:dPr>
                              <m:ctrlPr>
                                <a:rPr lang="it-IT" i="1">
                                  <a:latin typeface="Cambria Math" panose="02040503050406030204" pitchFamily="18" charset="0"/>
                                </a:rPr>
                              </m:ctrlPr>
                            </m:dPr>
                            <m:e>
                              <m:r>
                                <a:rPr lang="it-IT">
                                  <a:latin typeface="Cambria Math" panose="02040503050406030204" pitchFamily="18" charset="0"/>
                                </a:rPr>
                                <m:t>𝑇</m:t>
                              </m:r>
                              <m:r>
                                <a:rPr lang="it-IT">
                                  <a:latin typeface="Cambria Math" panose="02040503050406030204" pitchFamily="18" charset="0"/>
                                </a:rPr>
                                <m:t>,</m:t>
                              </m:r>
                              <m:r>
                                <a:rPr lang="it-IT">
                                  <a:latin typeface="Cambria Math" panose="02040503050406030204" pitchFamily="18" charset="0"/>
                                  <a:ea typeface="Cambria Math" panose="02040503050406030204" pitchFamily="18" charset="0"/>
                                </a:rPr>
                                <m:t>𝜈</m:t>
                              </m:r>
                            </m:e>
                          </m:d>
                        </m:e>
                      </m:d>
                    </m:oMath>
                  </m:oMathPara>
                </a14:m>
                <a:endParaRPr lang="it-IT" i="0" dirty="0" smtClean="0"/>
              </a:p>
              <a:p>
                <a:pPr algn="just"/>
                <a:r>
                  <a:rPr lang="it-IT" i="0" dirty="0" smtClean="0"/>
                  <a:t>Dove</a:t>
                </a:r>
                <a14:m>
                  <m:oMath xmlns:m="http://schemas.openxmlformats.org/officeDocument/2006/math">
                    <m:d>
                      <m:dPr>
                        <m:begChr m:val="⟨"/>
                        <m:endChr m:val="⟩"/>
                        <m:ctrlPr>
                          <a:rPr lang="it-IT" i="1">
                            <a:latin typeface="Cambria Math" panose="02040503050406030204" pitchFamily="18" charset="0"/>
                          </a:rPr>
                        </m:ctrlPr>
                      </m:dPr>
                      <m:e>
                        <m:r>
                          <a:rPr lang="it-IT">
                            <a:latin typeface="Cambria Math" panose="02040503050406030204" pitchFamily="18" charset="0"/>
                          </a:rPr>
                          <m:t>𝐸</m:t>
                        </m:r>
                        <m:d>
                          <m:dPr>
                            <m:ctrlPr>
                              <a:rPr lang="it-IT" i="1">
                                <a:latin typeface="Cambria Math" panose="02040503050406030204" pitchFamily="18" charset="0"/>
                              </a:rPr>
                            </m:ctrlPr>
                          </m:dPr>
                          <m:e>
                            <m:r>
                              <a:rPr lang="it-IT">
                                <a:latin typeface="Cambria Math" panose="02040503050406030204" pitchFamily="18" charset="0"/>
                              </a:rPr>
                              <m:t>𝑇</m:t>
                            </m:r>
                            <m:r>
                              <a:rPr lang="it-IT">
                                <a:latin typeface="Cambria Math" panose="02040503050406030204" pitchFamily="18" charset="0"/>
                              </a:rPr>
                              <m:t>,</m:t>
                            </m:r>
                            <m:r>
                              <a:rPr lang="it-IT">
                                <a:latin typeface="Cambria Math" panose="02040503050406030204" pitchFamily="18" charset="0"/>
                                <a:ea typeface="Cambria Math" panose="02040503050406030204" pitchFamily="18" charset="0"/>
                              </a:rPr>
                              <m:t>𝜈</m:t>
                            </m:r>
                          </m:e>
                        </m:d>
                      </m:e>
                    </m:d>
                  </m:oMath>
                </a14:m>
                <a:r>
                  <a:rPr lang="it-IT" i="0" dirty="0" smtClean="0"/>
                  <a:t>è la media temporale dell'energia di ciascun oscillatore (di frequenza di risonanza </a:t>
                </a:r>
                <a14:m>
                  <m:oMath xmlns:m="http://schemas.openxmlformats.org/officeDocument/2006/math">
                    <m:r>
                      <a:rPr lang="it-IT">
                        <a:latin typeface="Cambria Math" panose="02040503050406030204" pitchFamily="18" charset="0"/>
                        <a:ea typeface="Cambria Math" panose="02040503050406030204" pitchFamily="18" charset="0"/>
                      </a:rPr>
                      <m:t>𝜈</m:t>
                    </m:r>
                  </m:oMath>
                </a14:m>
                <a:r>
                  <a:rPr lang="it-IT" i="0" dirty="0" smtClean="0"/>
                  <a:t>).</a:t>
                </a:r>
              </a:p>
              <a:p>
                <a:pPr algn="just"/>
                <a:endParaRPr lang="it-IT" i="0" dirty="0" smtClean="0"/>
              </a:p>
              <a:p>
                <a:pPr algn="just"/>
                <a:r>
                  <a:rPr lang="it-IT" i="0" dirty="0" smtClean="0"/>
                  <a:t>Significativamente, la relazione precedente appare estremamente generale e non contiene nè la massa, nè la carica degli oscillatori ipotizzati. Da qui, la strategia di Planck fu quella di ricavare l'energia media </a:t>
                </a:r>
                <a14:m>
                  <m:oMath xmlns:m="http://schemas.openxmlformats.org/officeDocument/2006/math">
                    <m:r>
                      <a:rPr lang="it-IT">
                        <a:latin typeface="Cambria Math" panose="02040503050406030204" pitchFamily="18" charset="0"/>
                      </a:rPr>
                      <m:t>𝐸</m:t>
                    </m:r>
                    <m:d>
                      <m:dPr>
                        <m:ctrlPr>
                          <a:rPr lang="it-IT" i="1">
                            <a:latin typeface="Cambria Math" panose="02040503050406030204" pitchFamily="18" charset="0"/>
                          </a:rPr>
                        </m:ctrlPr>
                      </m:dPr>
                      <m:e>
                        <m:r>
                          <a:rPr lang="it-IT">
                            <a:latin typeface="Cambria Math" panose="02040503050406030204" pitchFamily="18" charset="0"/>
                          </a:rPr>
                          <m:t>𝑇</m:t>
                        </m:r>
                        <m:r>
                          <a:rPr lang="it-IT">
                            <a:latin typeface="Cambria Math" panose="02040503050406030204" pitchFamily="18" charset="0"/>
                          </a:rPr>
                          <m:t>,</m:t>
                        </m:r>
                        <m:r>
                          <a:rPr lang="it-IT">
                            <a:latin typeface="Cambria Math" panose="02040503050406030204" pitchFamily="18" charset="0"/>
                            <a:ea typeface="Cambria Math" panose="02040503050406030204" pitchFamily="18" charset="0"/>
                          </a:rPr>
                          <m:t>𝜈</m:t>
                        </m:r>
                      </m:e>
                    </m:d>
                  </m:oMath>
                </a14:m>
                <a:r>
                  <a:rPr lang="it-IT" i="0" dirty="0" smtClean="0"/>
                  <a:t> utilizzando la relazione termodinamica</a:t>
                </a:r>
              </a:p>
              <a:p>
                <a:pPr algn="ctr"/>
                <a14:m>
                  <m:oMathPara xmlns:m="http://schemas.openxmlformats.org/officeDocument/2006/math">
                    <m:oMathParaPr>
                      <m:jc m:val="centerGroup"/>
                    </m:oMathParaPr>
                    <m:oMath xmlns:m="http://schemas.openxmlformats.org/officeDocument/2006/math">
                      <m:f>
                        <m:fPr>
                          <m:ctrlPr>
                            <a:rPr lang="it-IT" i="1" smtClean="0">
                              <a:latin typeface="Cambria Math" panose="02040503050406030204" pitchFamily="18" charset="0"/>
                            </a:rPr>
                          </m:ctrlPr>
                        </m:fPr>
                        <m:num>
                          <m:r>
                            <a:rPr lang="it-IT"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𝑆</m:t>
                          </m:r>
                        </m:num>
                        <m:den>
                          <m:r>
                            <a:rPr lang="it-IT"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𝐸</m:t>
                          </m:r>
                        </m:den>
                      </m:f>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1</m:t>
                          </m:r>
                        </m:num>
                        <m:den>
                          <m:r>
                            <a:rPr lang="it-IT" b="0" i="1" smtClean="0">
                              <a:latin typeface="Cambria Math" panose="02040503050406030204" pitchFamily="18" charset="0"/>
                            </a:rPr>
                            <m:t>𝑇</m:t>
                          </m:r>
                        </m:den>
                      </m:f>
                    </m:oMath>
                  </m:oMathPara>
                </a14:m>
                <a:endParaRPr lang="it-IT" i="0" dirty="0" smtClean="0"/>
              </a:p>
              <a:p>
                <a:pPr algn="just"/>
                <a:endParaRPr lang="it-IT" i="0" dirty="0" smtClean="0"/>
              </a:p>
              <a:p>
                <a:pPr algn="just"/>
                <a:r>
                  <a:rPr lang="it-IT" i="0" dirty="0" smtClean="0"/>
                  <a:t>Lavorando in questo modo, nel 1899 Planck fu in grado di riottenere la legge di Wien, precisandone un fattore numerico. </a:t>
                </a:r>
                <a:endParaRPr lang="it-IT" i="0" dirty="0"/>
              </a:p>
            </p:txBody>
          </p:sp>
        </mc:Choice>
        <mc:Fallback>
          <p:sp>
            <p:nvSpPr>
              <p:cNvPr id="4" name="TextBox 3"/>
              <p:cNvSpPr txBox="1">
                <a:spLocks noRot="1" noChangeAspect="1" noMove="1" noResize="1" noEditPoints="1" noAdjustHandles="1" noChangeArrowheads="1" noChangeShapeType="1" noTextEdit="1"/>
              </p:cNvSpPr>
              <p:nvPr/>
            </p:nvSpPr>
            <p:spPr>
              <a:xfrm>
                <a:off x="253480" y="764704"/>
                <a:ext cx="8301608" cy="5329857"/>
              </a:xfrm>
              <a:prstGeom prst="rect">
                <a:avLst/>
              </a:prstGeom>
              <a:blipFill rotWithShape="0">
                <a:blip r:embed="rId3"/>
                <a:stretch>
                  <a:fillRect l="-661" t="-571" r="-661" b="-800"/>
                </a:stretch>
              </a:blipFill>
            </p:spPr>
            <p:txBody>
              <a:bodyPr/>
              <a:lstStyle/>
              <a:p>
                <a:r>
                  <a:rPr lang="it-IT">
                    <a:noFill/>
                  </a:rPr>
                  <a:t> </a:t>
                </a:r>
              </a:p>
            </p:txBody>
          </p:sp>
        </mc:Fallback>
      </mc:AlternateContent>
    </p:spTree>
    <p:extLst>
      <p:ext uri="{BB962C8B-B14F-4D97-AF65-F5344CB8AC3E}">
        <p14:creationId xmlns:p14="http://schemas.microsoft.com/office/powerpoint/2010/main" val="30518604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323528" y="332656"/>
            <a:ext cx="8229600" cy="144016"/>
          </a:xfrm>
        </p:spPr>
        <p:txBody>
          <a:bodyPr/>
          <a:lstStyle/>
          <a:p>
            <a:r>
              <a:rPr lang="it-IT" sz="1600" dirty="0" smtClean="0"/>
              <a:t>2. Planck e la preistoria dell'indistinguibilità in fisica quantistica</a:t>
            </a:r>
            <a:endParaRPr lang="it-IT" sz="1600" dirty="0"/>
          </a:p>
        </p:txBody>
      </p:sp>
      <p:sp>
        <p:nvSpPr>
          <p:cNvPr id="5" name="Rectangle 2"/>
          <p:cNvSpPr>
            <a:spLocks noGrp="1" noChangeArrowheads="1"/>
          </p:cNvSpPr>
          <p:nvPr>
            <p:ph type="ftr" sz="quarter" idx="3"/>
          </p:nvPr>
        </p:nvSpPr>
        <p:spPr>
          <a:xfrm>
            <a:off x="467544" y="6309320"/>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mc:AlternateContent xmlns:mc="http://schemas.openxmlformats.org/markup-compatibility/2006">
        <mc:Choice xmlns:a14="http://schemas.microsoft.com/office/drawing/2010/main" Requires="a14">
          <p:sp>
            <p:nvSpPr>
              <p:cNvPr id="4" name="TextBox 3"/>
              <p:cNvSpPr txBox="1"/>
              <p:nvPr/>
            </p:nvSpPr>
            <p:spPr>
              <a:xfrm>
                <a:off x="253480" y="764704"/>
                <a:ext cx="8301608" cy="5209760"/>
              </a:xfrm>
              <a:prstGeom prst="rect">
                <a:avLst/>
              </a:prstGeom>
              <a:noFill/>
            </p:spPr>
            <p:txBody>
              <a:bodyPr wrap="square" rtlCol="0">
                <a:spAutoFit/>
              </a:bodyPr>
              <a:lstStyle/>
              <a:p>
                <a:pPr algn="just"/>
                <a:r>
                  <a:rPr lang="it-IT" i="0" dirty="0" smtClean="0"/>
                  <a:t>Cruciale per portare a termine il programma di Planck fu tuttavia modificare la scelta precedentemente effettuata per la funzione entropia </a:t>
                </a:r>
                <a:r>
                  <a:rPr lang="it-IT" dirty="0" smtClean="0"/>
                  <a:t>S. </a:t>
                </a:r>
                <a:r>
                  <a:rPr lang="it-IT" i="0" dirty="0" smtClean="0"/>
                  <a:t>Riferendosi al lavoro di Boltzmann del 1877, Planck dapprima espresse l'entropia come </a:t>
                </a:r>
                <a14:m>
                  <m:oMath xmlns:m="http://schemas.openxmlformats.org/officeDocument/2006/math">
                    <m:r>
                      <a:rPr lang="it-IT" b="0" i="1" smtClean="0">
                        <a:latin typeface="Cambria Math" panose="02040503050406030204" pitchFamily="18" charset="0"/>
                      </a:rPr>
                      <m:t>𝑆</m:t>
                    </m:r>
                    <m:r>
                      <a:rPr lang="it-IT" b="0" i="1" smtClean="0">
                        <a:latin typeface="Cambria Math" panose="02040503050406030204" pitchFamily="18" charset="0"/>
                      </a:rPr>
                      <m:t>=</m:t>
                    </m:r>
                    <m:r>
                      <a:rPr lang="it-IT" b="0" i="1" smtClean="0">
                        <a:latin typeface="Cambria Math" panose="02040503050406030204" pitchFamily="18" charset="0"/>
                      </a:rPr>
                      <m:t>𝑘</m:t>
                    </m:r>
                    <m:func>
                      <m:funcPr>
                        <m:ctrlPr>
                          <a:rPr lang="it-IT" b="0" i="1" smtClean="0">
                            <a:latin typeface="Cambria Math" panose="02040503050406030204" pitchFamily="18" charset="0"/>
                          </a:rPr>
                        </m:ctrlPr>
                      </m:funcPr>
                      <m:fName>
                        <m:r>
                          <m:rPr>
                            <m:sty m:val="p"/>
                          </m:rPr>
                          <a:rPr lang="it-IT" b="0" i="0" smtClean="0">
                            <a:latin typeface="Cambria Math" panose="02040503050406030204" pitchFamily="18" charset="0"/>
                          </a:rPr>
                          <m:t>log</m:t>
                        </m:r>
                      </m:fName>
                      <m:e>
                        <m:r>
                          <a:rPr lang="it-IT" b="0" i="1" smtClean="0">
                            <a:latin typeface="Cambria Math" panose="02040503050406030204" pitchFamily="18" charset="0"/>
                          </a:rPr>
                          <m:t>𝑊</m:t>
                        </m:r>
                      </m:e>
                    </m:func>
                  </m:oMath>
                </a14:m>
                <a:r>
                  <a:rPr lang="it-IT" dirty="0" smtClean="0"/>
                  <a:t> , </a:t>
                </a:r>
                <a:r>
                  <a:rPr lang="it-IT" i="0" dirty="0" smtClean="0"/>
                  <a:t>dove </a:t>
                </a:r>
                <a:r>
                  <a:rPr lang="it-IT" dirty="0" smtClean="0"/>
                  <a:t>W</a:t>
                </a:r>
                <a:r>
                  <a:rPr lang="it-IT" i="0" dirty="0" smtClean="0"/>
                  <a:t> è il numero di microstati equiprobabili accessibili al sistema considerato, dopodichè scrisse esplicitamente l'entropia per </a:t>
                </a:r>
                <a:r>
                  <a:rPr lang="it-IT" dirty="0" smtClean="0"/>
                  <a:t>P</a:t>
                </a:r>
                <a:r>
                  <a:rPr lang="it-IT" i="0" dirty="0" smtClean="0"/>
                  <a:t> elementi di energia </a:t>
                </a:r>
                <a:r>
                  <a:rPr lang="el-GR" dirty="0" smtClean="0"/>
                  <a:t>ε</a:t>
                </a:r>
                <a:r>
                  <a:rPr lang="it-IT" i="0" dirty="0" smtClean="0"/>
                  <a:t> che possono essere distribuiti su </a:t>
                </a:r>
                <a:r>
                  <a:rPr lang="it-IT" dirty="0" smtClean="0"/>
                  <a:t>N</a:t>
                </a:r>
                <a:r>
                  <a:rPr lang="it-IT" i="0" dirty="0" smtClean="0"/>
                  <a:t> "risonatori" (oscillatori) come </a:t>
                </a:r>
              </a:p>
              <a:p>
                <a:pPr algn="just"/>
                <a:endParaRPr lang="it-IT" i="0" dirty="0"/>
              </a:p>
              <a:p>
                <a:pPr algn="ct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𝑊</m:t>
                      </m:r>
                      <m:r>
                        <a:rPr lang="it-IT">
                          <a:latin typeface="Cambria Math" panose="02040503050406030204" pitchFamily="18" charset="0"/>
                        </a:rPr>
                        <m:t>=</m:t>
                      </m:r>
                      <m:f>
                        <m:fPr>
                          <m:ctrlPr>
                            <a:rPr lang="it-IT" i="1">
                              <a:latin typeface="Cambria Math" panose="02040503050406030204" pitchFamily="18" charset="0"/>
                            </a:rPr>
                          </m:ctrlPr>
                        </m:fPr>
                        <m:num>
                          <m:d>
                            <m:dPr>
                              <m:ctrlPr>
                                <a:rPr lang="it-IT" i="1" smtClean="0">
                                  <a:latin typeface="Cambria Math" panose="02040503050406030204" pitchFamily="18" charset="0"/>
                                </a:rPr>
                              </m:ctrlPr>
                            </m:dPr>
                            <m:e>
                              <m:r>
                                <a:rPr lang="it-IT" b="0" i="1" smtClean="0">
                                  <a:latin typeface="Cambria Math" panose="02040503050406030204" pitchFamily="18" charset="0"/>
                                </a:rPr>
                                <m:t>𝑃</m:t>
                              </m:r>
                              <m:r>
                                <a:rPr lang="it-IT" b="0" i="1" smtClean="0">
                                  <a:latin typeface="Cambria Math" panose="02040503050406030204" pitchFamily="18" charset="0"/>
                                </a:rPr>
                                <m:t>+</m:t>
                              </m:r>
                              <m:r>
                                <a:rPr lang="it-IT" b="0" i="1" smtClean="0">
                                  <a:latin typeface="Cambria Math" panose="02040503050406030204" pitchFamily="18" charset="0"/>
                                </a:rPr>
                                <m:t>𝑁</m:t>
                              </m:r>
                              <m:r>
                                <a:rPr lang="it-IT" b="0" i="1" smtClean="0">
                                  <a:latin typeface="Cambria Math" panose="02040503050406030204" pitchFamily="18" charset="0"/>
                                </a:rPr>
                                <m:t>−1</m:t>
                              </m:r>
                            </m:e>
                          </m:d>
                          <m:r>
                            <a:rPr lang="it-IT" b="0" i="1" smtClean="0">
                              <a:latin typeface="Cambria Math" panose="02040503050406030204" pitchFamily="18" charset="0"/>
                            </a:rPr>
                            <m:t>!</m:t>
                          </m:r>
                        </m:num>
                        <m:den>
                          <m:r>
                            <a:rPr lang="it-IT" b="0" i="1" smtClean="0">
                              <a:latin typeface="Cambria Math" panose="02040503050406030204" pitchFamily="18" charset="0"/>
                              <a:ea typeface="Cambria Math" panose="02040503050406030204" pitchFamily="18" charset="0"/>
                            </a:rPr>
                            <m:t>𝑃</m:t>
                          </m:r>
                          <m:r>
                            <a:rPr lang="it-IT" b="0" i="1" smtClean="0">
                              <a:latin typeface="Cambria Math" panose="02040503050406030204" pitchFamily="18" charset="0"/>
                              <a:ea typeface="Cambria Math" panose="02040503050406030204" pitchFamily="18" charset="0"/>
                            </a:rPr>
                            <m:t>!</m:t>
                          </m:r>
                          <m:d>
                            <m:dPr>
                              <m:ctrlPr>
                                <a:rPr lang="it-IT" b="0" i="1" smtClean="0">
                                  <a:latin typeface="Cambria Math" panose="02040503050406030204" pitchFamily="18" charset="0"/>
                                  <a:ea typeface="Cambria Math" panose="02040503050406030204" pitchFamily="18" charset="0"/>
                                </a:rPr>
                              </m:ctrlPr>
                            </m:dPr>
                            <m:e>
                              <m:r>
                                <a:rPr lang="it-IT" b="0" i="1" smtClean="0">
                                  <a:latin typeface="Cambria Math" panose="02040503050406030204" pitchFamily="18" charset="0"/>
                                  <a:ea typeface="Cambria Math" panose="02040503050406030204" pitchFamily="18" charset="0"/>
                                </a:rPr>
                                <m:t>𝑁</m:t>
                              </m:r>
                              <m:r>
                                <a:rPr lang="it-IT" b="0" i="1" smtClean="0">
                                  <a:latin typeface="Cambria Math" panose="02040503050406030204" pitchFamily="18" charset="0"/>
                                  <a:ea typeface="Cambria Math" panose="02040503050406030204" pitchFamily="18" charset="0"/>
                                </a:rPr>
                                <m:t>−1</m:t>
                              </m:r>
                            </m:e>
                          </m:d>
                          <m:r>
                            <a:rPr lang="it-IT" b="0" i="1" smtClean="0">
                              <a:latin typeface="Cambria Math" panose="02040503050406030204" pitchFamily="18" charset="0"/>
                              <a:ea typeface="Cambria Math" panose="02040503050406030204" pitchFamily="18" charset="0"/>
                            </a:rPr>
                            <m:t>!</m:t>
                          </m:r>
                        </m:den>
                      </m:f>
                    </m:oMath>
                  </m:oMathPara>
                </a14:m>
                <a:endParaRPr lang="it-IT" i="0" dirty="0" smtClean="0"/>
              </a:p>
              <a:p>
                <a:pPr algn="just"/>
                <a:r>
                  <a:rPr lang="it-IT" i="0" dirty="0" smtClean="0"/>
                  <a:t>Il risultato, come è noto, può essere ottenuto considerando le possibili "stringhe" di </a:t>
                </a:r>
                <a:r>
                  <a:rPr lang="it-IT" dirty="0" smtClean="0"/>
                  <a:t>P</a:t>
                </a:r>
                <a:r>
                  <a:rPr lang="it-IT" i="0" dirty="0" smtClean="0"/>
                  <a:t> elementi "</a:t>
                </a:r>
                <a:r>
                  <a:rPr lang="el-GR" dirty="0" smtClean="0"/>
                  <a:t>ε</a:t>
                </a:r>
                <a:r>
                  <a:rPr lang="it-IT" i="0" dirty="0" smtClean="0"/>
                  <a:t>" (tra loro indistinguibili) </a:t>
                </a:r>
                <a:r>
                  <a:rPr lang="it-IT" dirty="0" smtClean="0"/>
                  <a:t>e N-1 </a:t>
                </a:r>
                <a:r>
                  <a:rPr lang="it-IT" i="0" dirty="0" smtClean="0"/>
                  <a:t>elementi</a:t>
                </a:r>
                <a:r>
                  <a:rPr lang="it-IT" dirty="0" smtClean="0"/>
                  <a:t> "|" </a:t>
                </a:r>
                <a:r>
                  <a:rPr lang="it-IT" i="0" dirty="0" smtClean="0"/>
                  <a:t>(separatori tra i diversi possibili </a:t>
                </a:r>
                <a:r>
                  <a:rPr lang="it-IT" i="0" dirty="0" smtClean="0"/>
                  <a:t>contenitori). </a:t>
                </a:r>
                <a:endParaRPr lang="it-IT" i="0" dirty="0" smtClean="0"/>
              </a:p>
              <a:p>
                <a:pPr algn="just"/>
                <a:endParaRPr lang="it-IT" i="0" dirty="0"/>
              </a:p>
              <a:p>
                <a:pPr algn="just"/>
                <a:r>
                  <a:rPr lang="it-IT" i="0" dirty="0" smtClean="0"/>
                  <a:t>Infine, Planck effettuò la sostituzione </a:t>
                </a:r>
                <a14:m>
                  <m:oMath xmlns:m="http://schemas.openxmlformats.org/officeDocument/2006/math">
                    <m:r>
                      <a:rPr lang="it-IT" b="0" i="1" smtClean="0">
                        <a:latin typeface="Cambria Math" panose="02040503050406030204" pitchFamily="18" charset="0"/>
                      </a:rPr>
                      <m:t>𝑁</m:t>
                    </m:r>
                    <m:r>
                      <a:rPr lang="it-IT" b="0" i="1" smtClean="0">
                        <a:latin typeface="Cambria Math" panose="02040503050406030204" pitchFamily="18" charset="0"/>
                      </a:rPr>
                      <m:t>!≈</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𝑁</m:t>
                        </m:r>
                      </m:e>
                      <m:sup>
                        <m:r>
                          <a:rPr lang="it-IT" b="0" i="1" smtClean="0">
                            <a:latin typeface="Cambria Math" panose="02040503050406030204" pitchFamily="18" charset="0"/>
                            <a:ea typeface="Cambria Math" panose="02040503050406030204" pitchFamily="18" charset="0"/>
                          </a:rPr>
                          <m:t>𝑁</m:t>
                        </m:r>
                      </m:sup>
                    </m:sSup>
                  </m:oMath>
                </a14:m>
                <a:r>
                  <a:rPr lang="it-IT" i="0" dirty="0" smtClean="0"/>
                  <a:t>, ignorando i "-1" nei fattoriali, ottenendo l'espressione </a:t>
                </a:r>
              </a:p>
              <a:p>
                <a:pPr algn="just"/>
                <a:r>
                  <a:rPr lang="it-IT" i="0" dirty="0" smtClean="0"/>
                  <a:t> </a:t>
                </a:r>
              </a:p>
              <a:p>
                <a:pPr algn="ctr"/>
                <a14:m>
                  <m:oMathPara xmlns:m="http://schemas.openxmlformats.org/officeDocument/2006/math">
                    <m:oMathParaPr>
                      <m:jc m:val="centerGroup"/>
                    </m:oMathParaPr>
                    <m:oMath xmlns:m="http://schemas.openxmlformats.org/officeDocument/2006/math">
                      <m:r>
                        <a:rPr lang="it-IT">
                          <a:latin typeface="Cambria Math" panose="02040503050406030204" pitchFamily="18" charset="0"/>
                        </a:rPr>
                        <m:t>𝑊</m:t>
                      </m:r>
                      <m:r>
                        <a:rPr lang="it-IT" i="1">
                          <a:latin typeface="Cambria Math" panose="02040503050406030204" pitchFamily="18" charset="0"/>
                          <a:ea typeface="Cambria Math" panose="02040503050406030204" pitchFamily="18" charset="0"/>
                        </a:rPr>
                        <m:t>≈</m:t>
                      </m:r>
                      <m:f>
                        <m:fPr>
                          <m:ctrlPr>
                            <a:rPr lang="it-IT" i="1">
                              <a:latin typeface="Cambria Math" panose="02040503050406030204" pitchFamily="18" charset="0"/>
                            </a:rPr>
                          </m:ctrlPr>
                        </m:fPr>
                        <m:num>
                          <m:sSup>
                            <m:sSupPr>
                              <m:ctrlPr>
                                <a:rPr lang="it-IT" i="1" smtClean="0">
                                  <a:latin typeface="Cambria Math" panose="02040503050406030204" pitchFamily="18" charset="0"/>
                                </a:rPr>
                              </m:ctrlPr>
                            </m:sSupPr>
                            <m:e>
                              <m:d>
                                <m:dPr>
                                  <m:ctrlPr>
                                    <a:rPr lang="it-IT" i="1" smtClean="0">
                                      <a:latin typeface="Cambria Math" panose="02040503050406030204" pitchFamily="18" charset="0"/>
                                    </a:rPr>
                                  </m:ctrlPr>
                                </m:dPr>
                                <m:e>
                                  <m:r>
                                    <a:rPr lang="it-IT" b="0" i="1" smtClean="0">
                                      <a:latin typeface="Cambria Math" panose="02040503050406030204" pitchFamily="18" charset="0"/>
                                    </a:rPr>
                                    <m:t>𝑃</m:t>
                                  </m:r>
                                  <m:r>
                                    <a:rPr lang="it-IT" b="0" i="1" smtClean="0">
                                      <a:latin typeface="Cambria Math" panose="02040503050406030204" pitchFamily="18" charset="0"/>
                                    </a:rPr>
                                    <m:t>+</m:t>
                                  </m:r>
                                  <m:r>
                                    <a:rPr lang="it-IT" b="0" i="1" smtClean="0">
                                      <a:latin typeface="Cambria Math" panose="02040503050406030204" pitchFamily="18" charset="0"/>
                                    </a:rPr>
                                    <m:t>𝑁</m:t>
                                  </m:r>
                                </m:e>
                              </m:d>
                            </m:e>
                            <m:sup>
                              <m:d>
                                <m:dPr>
                                  <m:ctrlPr>
                                    <a:rPr lang="it-IT" i="1" smtClean="0">
                                      <a:latin typeface="Cambria Math" panose="02040503050406030204" pitchFamily="18" charset="0"/>
                                    </a:rPr>
                                  </m:ctrlPr>
                                </m:dPr>
                                <m:e>
                                  <m:r>
                                    <a:rPr lang="it-IT" b="0" i="1" smtClean="0">
                                      <a:latin typeface="Cambria Math" panose="02040503050406030204" pitchFamily="18" charset="0"/>
                                    </a:rPr>
                                    <m:t>𝑃</m:t>
                                  </m:r>
                                  <m:r>
                                    <a:rPr lang="it-IT" b="0" i="1" smtClean="0">
                                      <a:latin typeface="Cambria Math" panose="02040503050406030204" pitchFamily="18" charset="0"/>
                                    </a:rPr>
                                    <m:t>+</m:t>
                                  </m:r>
                                  <m:r>
                                    <a:rPr lang="it-IT" b="0" i="1" smtClean="0">
                                      <a:latin typeface="Cambria Math" panose="02040503050406030204" pitchFamily="18" charset="0"/>
                                    </a:rPr>
                                    <m:t>𝑁</m:t>
                                  </m:r>
                                </m:e>
                              </m:d>
                            </m:sup>
                          </m:sSup>
                        </m:num>
                        <m:den>
                          <m:sSup>
                            <m:sSupPr>
                              <m:ctrlPr>
                                <a:rPr lang="it-IT" i="1" smtClean="0">
                                  <a:latin typeface="Cambria Math" panose="02040503050406030204" pitchFamily="18" charset="0"/>
                                </a:rPr>
                              </m:ctrlPr>
                            </m:sSupPr>
                            <m:e>
                              <m:r>
                                <a:rPr lang="it-IT" b="0" i="1" smtClean="0">
                                  <a:latin typeface="Cambria Math" panose="02040503050406030204" pitchFamily="18" charset="0"/>
                                </a:rPr>
                                <m:t>𝑃</m:t>
                              </m:r>
                            </m:e>
                            <m:sup>
                              <m:r>
                                <a:rPr lang="it-IT" b="0" i="1" smtClean="0">
                                  <a:latin typeface="Cambria Math" panose="02040503050406030204" pitchFamily="18" charset="0"/>
                                </a:rPr>
                                <m:t>𝑃</m:t>
                              </m:r>
                            </m:sup>
                          </m:sSup>
                          <m:sSup>
                            <m:sSupPr>
                              <m:ctrlPr>
                                <a:rPr lang="it-IT" i="1" smtClean="0">
                                  <a:latin typeface="Cambria Math" panose="02040503050406030204" pitchFamily="18" charset="0"/>
                                </a:rPr>
                              </m:ctrlPr>
                            </m:sSupPr>
                            <m:e>
                              <m:r>
                                <a:rPr lang="it-IT" b="0" i="1" smtClean="0">
                                  <a:latin typeface="Cambria Math" panose="02040503050406030204" pitchFamily="18" charset="0"/>
                                </a:rPr>
                                <m:t>𝑁</m:t>
                              </m:r>
                            </m:e>
                            <m:sup>
                              <m:r>
                                <a:rPr lang="it-IT" b="0" i="1" smtClean="0">
                                  <a:latin typeface="Cambria Math" panose="02040503050406030204" pitchFamily="18" charset="0"/>
                                </a:rPr>
                                <m:t>𝑁</m:t>
                              </m:r>
                            </m:sup>
                          </m:sSup>
                        </m:den>
                      </m:f>
                    </m:oMath>
                  </m:oMathPara>
                </a14:m>
                <a:endParaRPr lang="it-IT" i="0" dirty="0" smtClean="0"/>
              </a:p>
            </p:txBody>
          </p:sp>
        </mc:Choice>
        <mc:Fallback>
          <p:sp>
            <p:nvSpPr>
              <p:cNvPr id="4" name="TextBox 3"/>
              <p:cNvSpPr txBox="1">
                <a:spLocks noRot="1" noChangeAspect="1" noMove="1" noResize="1" noEditPoints="1" noAdjustHandles="1" noChangeArrowheads="1" noChangeShapeType="1" noTextEdit="1"/>
              </p:cNvSpPr>
              <p:nvPr/>
            </p:nvSpPr>
            <p:spPr>
              <a:xfrm>
                <a:off x="253480" y="764704"/>
                <a:ext cx="8301608" cy="5209760"/>
              </a:xfrm>
              <a:prstGeom prst="rect">
                <a:avLst/>
              </a:prstGeom>
              <a:blipFill rotWithShape="0">
                <a:blip r:embed="rId3"/>
                <a:stretch>
                  <a:fillRect l="-661" t="-585" r="-661"/>
                </a:stretch>
              </a:blipFill>
            </p:spPr>
            <p:txBody>
              <a:bodyPr/>
              <a:lstStyle/>
              <a:p>
                <a:r>
                  <a:rPr lang="it-IT">
                    <a:noFill/>
                  </a:rPr>
                  <a:t> </a:t>
                </a:r>
              </a:p>
            </p:txBody>
          </p:sp>
        </mc:Fallback>
      </mc:AlternateContent>
    </p:spTree>
    <p:extLst>
      <p:ext uri="{BB962C8B-B14F-4D97-AF65-F5344CB8AC3E}">
        <p14:creationId xmlns:p14="http://schemas.microsoft.com/office/powerpoint/2010/main" val="21511759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323528" y="332656"/>
            <a:ext cx="8229600" cy="144016"/>
          </a:xfrm>
        </p:spPr>
        <p:txBody>
          <a:bodyPr/>
          <a:lstStyle/>
          <a:p>
            <a:r>
              <a:rPr lang="it-IT" sz="1600" dirty="0" smtClean="0"/>
              <a:t>2. Planck e la preistoria dell'indistinguibilità in fisica quantistica</a:t>
            </a:r>
            <a:endParaRPr lang="it-IT" sz="1600" dirty="0"/>
          </a:p>
        </p:txBody>
      </p:sp>
      <p:sp>
        <p:nvSpPr>
          <p:cNvPr id="5" name="Rectangle 2"/>
          <p:cNvSpPr>
            <a:spLocks noGrp="1" noChangeArrowheads="1"/>
          </p:cNvSpPr>
          <p:nvPr>
            <p:ph type="ftr" sz="quarter" idx="3"/>
          </p:nvPr>
        </p:nvSpPr>
        <p:spPr>
          <a:xfrm>
            <a:off x="467544" y="6309320"/>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253480" y="764704"/>
                <a:ext cx="8301608" cy="5417380"/>
              </a:xfrm>
              <a:prstGeom prst="rect">
                <a:avLst/>
              </a:prstGeom>
              <a:noFill/>
            </p:spPr>
            <p:txBody>
              <a:bodyPr wrap="square" rtlCol="0">
                <a:spAutoFit/>
              </a:bodyPr>
              <a:lstStyle/>
              <a:p>
                <a:pPr algn="just"/>
                <a:r>
                  <a:rPr lang="it-IT" i="0" dirty="0" smtClean="0"/>
                  <a:t>Poichè l'energia di ciascun oscillatore può essere espressa come </a:t>
                </a:r>
                <a14:m>
                  <m:oMath xmlns:m="http://schemas.openxmlformats.org/officeDocument/2006/math">
                    <m:r>
                      <a:rPr lang="it-IT" b="0" i="1" smtClean="0">
                        <a:latin typeface="Cambria Math" panose="02040503050406030204" pitchFamily="18" charset="0"/>
                      </a:rPr>
                      <m:t>𝐸</m:t>
                    </m:r>
                    <m:r>
                      <a:rPr lang="it-IT" b="0" i="1" smtClean="0">
                        <a:latin typeface="Cambria Math" panose="02040503050406030204" pitchFamily="18" charset="0"/>
                      </a:rPr>
                      <m:t>=</m:t>
                    </m:r>
                    <m:r>
                      <a:rPr lang="it-IT" b="0" i="1" smtClean="0">
                        <a:latin typeface="Cambria Math" panose="02040503050406030204" pitchFamily="18" charset="0"/>
                      </a:rPr>
                      <m:t>𝑃</m:t>
                    </m:r>
                    <m:r>
                      <a:rPr lang="it-IT" b="0" i="1" smtClean="0">
                        <a:latin typeface="Cambria Math" panose="02040503050406030204" pitchFamily="18" charset="0"/>
                        <a:ea typeface="Cambria Math" panose="02040503050406030204" pitchFamily="18" charset="0"/>
                      </a:rPr>
                      <m:t>𝜖</m:t>
                    </m:r>
                  </m:oMath>
                </a14:m>
                <a:r>
                  <a:rPr lang="it-IT" i="0" dirty="0" smtClean="0"/>
                  <a:t>, l'espressione precedente può essere riscritta come</a:t>
                </a:r>
              </a:p>
              <a:p>
                <a:pPr algn="just"/>
                <a:r>
                  <a:rPr lang="it-IT" i="0" dirty="0" smtClean="0"/>
                  <a:t>  </a:t>
                </a:r>
              </a:p>
              <a:p>
                <a:pPr algn="ctr"/>
                <a14:m>
                  <m:oMathPara xmlns:m="http://schemas.openxmlformats.org/officeDocument/2006/math">
                    <m:oMathParaPr>
                      <m:jc m:val="centerGroup"/>
                    </m:oMathParaPr>
                    <m:oMath xmlns:m="http://schemas.openxmlformats.org/officeDocument/2006/math">
                      <m:r>
                        <a:rPr lang="it-IT">
                          <a:latin typeface="Cambria Math" panose="02040503050406030204" pitchFamily="18" charset="0"/>
                        </a:rPr>
                        <m:t>𝑊</m:t>
                      </m:r>
                      <m:r>
                        <a:rPr lang="it-IT" b="0" i="1" smtClean="0">
                          <a:latin typeface="Cambria Math" panose="02040503050406030204" pitchFamily="18" charset="0"/>
                        </a:rPr>
                        <m:t>=</m:t>
                      </m:r>
                      <m:f>
                        <m:fPr>
                          <m:ctrlPr>
                            <a:rPr lang="it-IT" i="1">
                              <a:latin typeface="Cambria Math" panose="02040503050406030204" pitchFamily="18" charset="0"/>
                            </a:rPr>
                          </m:ctrlPr>
                        </m:fPr>
                        <m:num>
                          <m:sSup>
                            <m:sSupPr>
                              <m:ctrlPr>
                                <a:rPr lang="it-IT" i="1" smtClean="0">
                                  <a:latin typeface="Cambria Math" panose="02040503050406030204" pitchFamily="18" charset="0"/>
                                </a:rPr>
                              </m:ctrlPr>
                            </m:sSupPr>
                            <m:e>
                              <m:d>
                                <m:dPr>
                                  <m:ctrlPr>
                                    <a:rPr lang="it-IT" i="1" smtClean="0">
                                      <a:latin typeface="Cambria Math" panose="02040503050406030204" pitchFamily="18" charset="0"/>
                                    </a:rPr>
                                  </m:ctrlPr>
                                </m:dPr>
                                <m:e>
                                  <m:r>
                                    <a:rPr lang="it-IT" b="0" i="1" smtClean="0">
                                      <a:latin typeface="Cambria Math" panose="02040503050406030204" pitchFamily="18" charset="0"/>
                                    </a:rPr>
                                    <m:t>𝑁</m:t>
                                  </m:r>
                                  <m:r>
                                    <a:rPr lang="it-IT" b="0" i="1" smtClean="0">
                                      <a:latin typeface="Cambria Math" panose="02040503050406030204" pitchFamily="18" charset="0"/>
                                    </a:rPr>
                                    <m:t>+</m:t>
                                  </m:r>
                                  <m:f>
                                    <m:fPr>
                                      <m:type m:val="skw"/>
                                      <m:ctrlPr>
                                        <a:rPr lang="it-IT" b="0" i="1" smtClean="0">
                                          <a:latin typeface="Cambria Math" panose="02040503050406030204" pitchFamily="18" charset="0"/>
                                        </a:rPr>
                                      </m:ctrlPr>
                                    </m:fPr>
                                    <m:num>
                                      <m:r>
                                        <a:rPr lang="it-IT" b="0" i="1" smtClean="0">
                                          <a:latin typeface="Cambria Math" panose="02040503050406030204" pitchFamily="18" charset="0"/>
                                        </a:rPr>
                                        <m:t>𝐸</m:t>
                                      </m:r>
                                    </m:num>
                                    <m:den>
                                      <m:r>
                                        <a:rPr lang="it-IT" b="0" i="1" smtClean="0">
                                          <a:latin typeface="Cambria Math" panose="02040503050406030204" pitchFamily="18" charset="0"/>
                                          <a:ea typeface="Cambria Math" panose="02040503050406030204" pitchFamily="18" charset="0"/>
                                        </a:rPr>
                                        <m:t>𝜖</m:t>
                                      </m:r>
                                    </m:den>
                                  </m:f>
                                </m:e>
                              </m:d>
                            </m:e>
                            <m:sup>
                              <m:d>
                                <m:dPr>
                                  <m:ctrlPr>
                                    <a:rPr lang="it-IT" i="1" smtClean="0">
                                      <a:latin typeface="Cambria Math" panose="02040503050406030204" pitchFamily="18" charset="0"/>
                                    </a:rPr>
                                  </m:ctrlPr>
                                </m:dPr>
                                <m:e>
                                  <m:r>
                                    <a:rPr lang="it-IT" b="0" i="1" smtClean="0">
                                      <a:latin typeface="Cambria Math" panose="02040503050406030204" pitchFamily="18" charset="0"/>
                                    </a:rPr>
                                    <m:t>𝑁</m:t>
                                  </m:r>
                                  <m:r>
                                    <a:rPr lang="it-IT" b="0" i="1" smtClean="0">
                                      <a:latin typeface="Cambria Math" panose="02040503050406030204" pitchFamily="18" charset="0"/>
                                    </a:rPr>
                                    <m:t>+</m:t>
                                  </m:r>
                                  <m:f>
                                    <m:fPr>
                                      <m:type m:val="skw"/>
                                      <m:ctrlPr>
                                        <a:rPr lang="it-IT" i="1">
                                          <a:latin typeface="Cambria Math" panose="02040503050406030204" pitchFamily="18" charset="0"/>
                                        </a:rPr>
                                      </m:ctrlPr>
                                    </m:fPr>
                                    <m:num>
                                      <m:r>
                                        <a:rPr lang="it-IT">
                                          <a:latin typeface="Cambria Math" panose="02040503050406030204" pitchFamily="18" charset="0"/>
                                        </a:rPr>
                                        <m:t>𝐸</m:t>
                                      </m:r>
                                    </m:num>
                                    <m:den>
                                      <m:r>
                                        <a:rPr lang="it-IT">
                                          <a:latin typeface="Cambria Math" panose="02040503050406030204" pitchFamily="18" charset="0"/>
                                          <a:ea typeface="Cambria Math" panose="02040503050406030204" pitchFamily="18" charset="0"/>
                                        </a:rPr>
                                        <m:t>𝜖</m:t>
                                      </m:r>
                                    </m:den>
                                  </m:f>
                                </m:e>
                              </m:d>
                            </m:sup>
                          </m:sSup>
                        </m:num>
                        <m:den>
                          <m:sSup>
                            <m:sSupPr>
                              <m:ctrlPr>
                                <a:rPr lang="it-IT" i="1" smtClean="0">
                                  <a:latin typeface="Cambria Math" panose="02040503050406030204" pitchFamily="18" charset="0"/>
                                </a:rPr>
                              </m:ctrlPr>
                            </m:sSupPr>
                            <m:e>
                              <m:r>
                                <a:rPr lang="it-IT" b="0" i="1" smtClean="0">
                                  <a:latin typeface="Cambria Math" panose="02040503050406030204" pitchFamily="18" charset="0"/>
                                </a:rPr>
                                <m:t>𝑁</m:t>
                              </m:r>
                            </m:e>
                            <m:sup>
                              <m:r>
                                <a:rPr lang="it-IT" b="0" i="1" smtClean="0">
                                  <a:latin typeface="Cambria Math" panose="02040503050406030204" pitchFamily="18" charset="0"/>
                                </a:rPr>
                                <m:t>𝑁</m:t>
                              </m:r>
                            </m:sup>
                          </m:sSup>
                          <m:sSup>
                            <m:sSupPr>
                              <m:ctrlPr>
                                <a:rPr lang="it-IT" i="1" smtClean="0">
                                  <a:latin typeface="Cambria Math" panose="02040503050406030204" pitchFamily="18" charset="0"/>
                                </a:rPr>
                              </m:ctrlPr>
                            </m:sSupPr>
                            <m:e>
                              <m:d>
                                <m:dPr>
                                  <m:ctrlPr>
                                    <a:rPr lang="it-IT" i="1" smtClean="0">
                                      <a:latin typeface="Cambria Math" panose="02040503050406030204" pitchFamily="18" charset="0"/>
                                    </a:rPr>
                                  </m:ctrlPr>
                                </m:dPr>
                                <m:e>
                                  <m:f>
                                    <m:fPr>
                                      <m:type m:val="skw"/>
                                      <m:ctrlPr>
                                        <a:rPr lang="it-IT" i="1">
                                          <a:latin typeface="Cambria Math" panose="02040503050406030204" pitchFamily="18" charset="0"/>
                                        </a:rPr>
                                      </m:ctrlPr>
                                    </m:fPr>
                                    <m:num>
                                      <m:r>
                                        <a:rPr lang="it-IT">
                                          <a:latin typeface="Cambria Math" panose="02040503050406030204" pitchFamily="18" charset="0"/>
                                        </a:rPr>
                                        <m:t>𝐸</m:t>
                                      </m:r>
                                    </m:num>
                                    <m:den>
                                      <m:r>
                                        <a:rPr lang="it-IT">
                                          <a:latin typeface="Cambria Math" panose="02040503050406030204" pitchFamily="18" charset="0"/>
                                          <a:ea typeface="Cambria Math" panose="02040503050406030204" pitchFamily="18" charset="0"/>
                                        </a:rPr>
                                        <m:t>𝜖</m:t>
                                      </m:r>
                                    </m:den>
                                  </m:f>
                                </m:e>
                              </m:d>
                            </m:e>
                            <m:sup>
                              <m:f>
                                <m:fPr>
                                  <m:type m:val="skw"/>
                                  <m:ctrlPr>
                                    <a:rPr lang="it-IT" i="1">
                                      <a:latin typeface="Cambria Math" panose="02040503050406030204" pitchFamily="18" charset="0"/>
                                    </a:rPr>
                                  </m:ctrlPr>
                                </m:fPr>
                                <m:num>
                                  <m:r>
                                    <a:rPr lang="it-IT">
                                      <a:latin typeface="Cambria Math" panose="02040503050406030204" pitchFamily="18" charset="0"/>
                                    </a:rPr>
                                    <m:t>𝐸</m:t>
                                  </m:r>
                                </m:num>
                                <m:den>
                                  <m:r>
                                    <a:rPr lang="it-IT">
                                      <a:latin typeface="Cambria Math" panose="02040503050406030204" pitchFamily="18" charset="0"/>
                                      <a:ea typeface="Cambria Math" panose="02040503050406030204" pitchFamily="18" charset="0"/>
                                    </a:rPr>
                                    <m:t>𝜖</m:t>
                                  </m:r>
                                </m:den>
                              </m:f>
                            </m:sup>
                          </m:sSup>
                        </m:den>
                      </m:f>
                    </m:oMath>
                  </m:oMathPara>
                </a14:m>
                <a:endParaRPr lang="it-IT" i="0" dirty="0" smtClean="0"/>
              </a:p>
              <a:p>
                <a:pPr algn="ctr"/>
                <a:endParaRPr lang="it-IT" i="0" dirty="0"/>
              </a:p>
              <a:p>
                <a:pPr algn="just"/>
                <a:r>
                  <a:rPr lang="it-IT" i="0" dirty="0" smtClean="0"/>
                  <a:t>E dunque </a:t>
                </a:r>
                <a14:m>
                  <m:oMath xmlns:m="http://schemas.openxmlformats.org/officeDocument/2006/math">
                    <m:r>
                      <a:rPr lang="it-IT" b="0" i="1" smtClean="0">
                        <a:latin typeface="Cambria Math" panose="02040503050406030204" pitchFamily="18" charset="0"/>
                      </a:rPr>
                      <m:t>𝑆</m:t>
                    </m:r>
                    <m:r>
                      <a:rPr lang="it-IT" b="0" i="1" smtClean="0">
                        <a:latin typeface="Cambria Math" panose="02040503050406030204" pitchFamily="18" charset="0"/>
                      </a:rPr>
                      <m:t>=</m:t>
                    </m:r>
                    <m:func>
                      <m:funcPr>
                        <m:ctrlPr>
                          <a:rPr lang="it-IT" b="0" i="1" smtClean="0">
                            <a:latin typeface="Cambria Math" panose="02040503050406030204" pitchFamily="18" charset="0"/>
                          </a:rPr>
                        </m:ctrlPr>
                      </m:funcPr>
                      <m:fName>
                        <m:r>
                          <a:rPr lang="it-IT" b="0" i="1" smtClean="0">
                            <a:latin typeface="Cambria Math" panose="02040503050406030204" pitchFamily="18" charset="0"/>
                          </a:rPr>
                          <m:t>𝑘</m:t>
                        </m:r>
                        <m:r>
                          <a:rPr lang="it-IT" b="0" i="0" smtClean="0">
                            <a:latin typeface="Cambria Math" panose="02040503050406030204" pitchFamily="18" charset="0"/>
                          </a:rPr>
                          <m:t> </m:t>
                        </m:r>
                        <m:r>
                          <m:rPr>
                            <m:sty m:val="p"/>
                          </m:rPr>
                          <a:rPr lang="it-IT" b="0" i="0" smtClean="0">
                            <a:latin typeface="Cambria Math" panose="02040503050406030204" pitchFamily="18" charset="0"/>
                          </a:rPr>
                          <m:t>log</m:t>
                        </m:r>
                      </m:fName>
                      <m:e>
                        <m:r>
                          <a:rPr lang="it-IT" b="0" i="1" smtClean="0">
                            <a:latin typeface="Cambria Math" panose="02040503050406030204" pitchFamily="18" charset="0"/>
                          </a:rPr>
                          <m:t>𝑊</m:t>
                        </m:r>
                      </m:e>
                    </m:func>
                    <m:r>
                      <a:rPr lang="it-IT" b="0" i="1" smtClean="0">
                        <a:latin typeface="Cambria Math" panose="02040503050406030204" pitchFamily="18" charset="0"/>
                      </a:rPr>
                      <m:t>=</m:t>
                    </m:r>
                    <m:r>
                      <a:rPr lang="it-IT" b="0" i="1" smtClean="0">
                        <a:latin typeface="Cambria Math" panose="02040503050406030204" pitchFamily="18" charset="0"/>
                      </a:rPr>
                      <m:t>𝑘</m:t>
                    </m:r>
                    <m:d>
                      <m:dPr>
                        <m:ctrlPr>
                          <a:rPr lang="it-IT" i="1">
                            <a:latin typeface="Cambria Math" panose="02040503050406030204" pitchFamily="18" charset="0"/>
                          </a:rPr>
                        </m:ctrlPr>
                      </m:dPr>
                      <m:e>
                        <m:r>
                          <a:rPr lang="it-IT" b="0" i="1" smtClean="0">
                            <a:latin typeface="Cambria Math" panose="02040503050406030204" pitchFamily="18" charset="0"/>
                          </a:rPr>
                          <m:t>𝑁</m:t>
                        </m:r>
                        <m:r>
                          <a:rPr lang="it-IT">
                            <a:latin typeface="Cambria Math" panose="02040503050406030204" pitchFamily="18" charset="0"/>
                          </a:rPr>
                          <m:t>+</m:t>
                        </m:r>
                        <m:f>
                          <m:fPr>
                            <m:type m:val="skw"/>
                            <m:ctrlPr>
                              <a:rPr lang="it-IT" i="1">
                                <a:latin typeface="Cambria Math" panose="02040503050406030204" pitchFamily="18" charset="0"/>
                              </a:rPr>
                            </m:ctrlPr>
                          </m:fPr>
                          <m:num>
                            <m:r>
                              <a:rPr lang="it-IT">
                                <a:latin typeface="Cambria Math" panose="02040503050406030204" pitchFamily="18" charset="0"/>
                              </a:rPr>
                              <m:t>𝐸</m:t>
                            </m:r>
                          </m:num>
                          <m:den>
                            <m:r>
                              <a:rPr lang="it-IT">
                                <a:latin typeface="Cambria Math" panose="02040503050406030204" pitchFamily="18" charset="0"/>
                                <a:ea typeface="Cambria Math" panose="02040503050406030204" pitchFamily="18" charset="0"/>
                              </a:rPr>
                              <m:t>𝜖</m:t>
                            </m:r>
                          </m:den>
                        </m:f>
                      </m:e>
                    </m:d>
                    <m:func>
                      <m:funcPr>
                        <m:ctrlPr>
                          <a:rPr lang="it-IT" i="1" smtClean="0">
                            <a:latin typeface="Cambria Math" panose="02040503050406030204" pitchFamily="18" charset="0"/>
                            <a:ea typeface="Cambria Math" panose="02040503050406030204" pitchFamily="18" charset="0"/>
                          </a:rPr>
                        </m:ctrlPr>
                      </m:funcPr>
                      <m:fName>
                        <m:r>
                          <m:rPr>
                            <m:sty m:val="p"/>
                          </m:rPr>
                          <a:rPr lang="it-IT" i="0" smtClean="0">
                            <a:latin typeface="Cambria Math" panose="02040503050406030204" pitchFamily="18" charset="0"/>
                            <a:ea typeface="Cambria Math" panose="02040503050406030204" pitchFamily="18" charset="0"/>
                          </a:rPr>
                          <m:t>log</m:t>
                        </m:r>
                      </m:fName>
                      <m:e>
                        <m:d>
                          <m:dPr>
                            <m:ctrlPr>
                              <a:rPr lang="it-IT" i="1">
                                <a:latin typeface="Cambria Math" panose="02040503050406030204" pitchFamily="18" charset="0"/>
                              </a:rPr>
                            </m:ctrlPr>
                          </m:dPr>
                          <m:e>
                            <m:r>
                              <a:rPr lang="it-IT" b="0" i="1" smtClean="0">
                                <a:latin typeface="Cambria Math" panose="02040503050406030204" pitchFamily="18" charset="0"/>
                              </a:rPr>
                              <m:t>𝑁</m:t>
                            </m:r>
                            <m:r>
                              <a:rPr lang="it-IT">
                                <a:latin typeface="Cambria Math" panose="02040503050406030204" pitchFamily="18" charset="0"/>
                              </a:rPr>
                              <m:t>+</m:t>
                            </m:r>
                            <m:f>
                              <m:fPr>
                                <m:type m:val="skw"/>
                                <m:ctrlPr>
                                  <a:rPr lang="it-IT" i="1">
                                    <a:latin typeface="Cambria Math" panose="02040503050406030204" pitchFamily="18" charset="0"/>
                                  </a:rPr>
                                </m:ctrlPr>
                              </m:fPr>
                              <m:num>
                                <m:r>
                                  <a:rPr lang="it-IT">
                                    <a:latin typeface="Cambria Math" panose="02040503050406030204" pitchFamily="18" charset="0"/>
                                  </a:rPr>
                                  <m:t>𝐸</m:t>
                                </m:r>
                              </m:num>
                              <m:den>
                                <m:r>
                                  <a:rPr lang="it-IT">
                                    <a:latin typeface="Cambria Math" panose="02040503050406030204" pitchFamily="18" charset="0"/>
                                    <a:ea typeface="Cambria Math" panose="02040503050406030204" pitchFamily="18" charset="0"/>
                                  </a:rPr>
                                  <m:t>𝜖</m:t>
                                </m:r>
                              </m:den>
                            </m:f>
                          </m:e>
                        </m:d>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𝑘</m:t>
                        </m:r>
                        <m:d>
                          <m:dPr>
                            <m:ctrlPr>
                              <a:rPr lang="it-IT" b="0" i="1" smtClean="0">
                                <a:latin typeface="Cambria Math" panose="02040503050406030204" pitchFamily="18" charset="0"/>
                                <a:ea typeface="Cambria Math" panose="02040503050406030204" pitchFamily="18" charset="0"/>
                              </a:rPr>
                            </m:ctrlPr>
                          </m:dPr>
                          <m:e>
                            <m:f>
                              <m:fPr>
                                <m:type m:val="skw"/>
                                <m:ctrlPr>
                                  <a:rPr lang="it-IT" i="1">
                                    <a:latin typeface="Cambria Math" panose="02040503050406030204" pitchFamily="18" charset="0"/>
                                  </a:rPr>
                                </m:ctrlPr>
                              </m:fPr>
                              <m:num>
                                <m:r>
                                  <a:rPr lang="it-IT">
                                    <a:latin typeface="Cambria Math" panose="02040503050406030204" pitchFamily="18" charset="0"/>
                                  </a:rPr>
                                  <m:t>𝐸</m:t>
                                </m:r>
                              </m:num>
                              <m:den>
                                <m:r>
                                  <a:rPr lang="it-IT">
                                    <a:latin typeface="Cambria Math" panose="02040503050406030204" pitchFamily="18" charset="0"/>
                                    <a:ea typeface="Cambria Math" panose="02040503050406030204" pitchFamily="18" charset="0"/>
                                  </a:rPr>
                                  <m:t>𝜖</m:t>
                                </m:r>
                              </m:den>
                            </m:f>
                          </m:e>
                        </m:d>
                      </m:e>
                    </m:func>
                    <m:func>
                      <m:funcPr>
                        <m:ctrlPr>
                          <a:rPr lang="it-IT" i="1" smtClean="0">
                            <a:latin typeface="Cambria Math" panose="02040503050406030204" pitchFamily="18" charset="0"/>
                            <a:ea typeface="Cambria Math" panose="02040503050406030204" pitchFamily="18" charset="0"/>
                          </a:rPr>
                        </m:ctrlPr>
                      </m:funcPr>
                      <m:fName>
                        <m:r>
                          <m:rPr>
                            <m:sty m:val="p"/>
                          </m:rPr>
                          <a:rPr lang="it-IT" i="0" smtClean="0">
                            <a:latin typeface="Cambria Math" panose="02040503050406030204" pitchFamily="18" charset="0"/>
                            <a:ea typeface="Cambria Math" panose="02040503050406030204" pitchFamily="18" charset="0"/>
                          </a:rPr>
                          <m:t>log</m:t>
                        </m:r>
                      </m:fName>
                      <m:e>
                        <m:d>
                          <m:dPr>
                            <m:ctrlPr>
                              <a:rPr lang="it-IT" i="1">
                                <a:latin typeface="Cambria Math" panose="02040503050406030204" pitchFamily="18" charset="0"/>
                              </a:rPr>
                            </m:ctrlPr>
                          </m:dPr>
                          <m:e>
                            <m:f>
                              <m:fPr>
                                <m:type m:val="skw"/>
                                <m:ctrlPr>
                                  <a:rPr lang="it-IT" i="1">
                                    <a:latin typeface="Cambria Math" panose="02040503050406030204" pitchFamily="18" charset="0"/>
                                  </a:rPr>
                                </m:ctrlPr>
                              </m:fPr>
                              <m:num>
                                <m:r>
                                  <a:rPr lang="it-IT">
                                    <a:latin typeface="Cambria Math" panose="02040503050406030204" pitchFamily="18" charset="0"/>
                                  </a:rPr>
                                  <m:t>𝐸</m:t>
                                </m:r>
                              </m:num>
                              <m:den>
                                <m:r>
                                  <a:rPr lang="it-IT">
                                    <a:latin typeface="Cambria Math" panose="02040503050406030204" pitchFamily="18" charset="0"/>
                                    <a:ea typeface="Cambria Math" panose="02040503050406030204" pitchFamily="18" charset="0"/>
                                  </a:rPr>
                                  <m:t>𝜖</m:t>
                                </m:r>
                              </m:den>
                            </m:f>
                          </m:e>
                        </m:d>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𝑘𝑁</m:t>
                        </m:r>
                        <m:func>
                          <m:funcPr>
                            <m:ctrlPr>
                              <a:rPr lang="it-IT" b="0" i="1" smtClean="0">
                                <a:latin typeface="Cambria Math" panose="02040503050406030204" pitchFamily="18" charset="0"/>
                                <a:ea typeface="Cambria Math" panose="02040503050406030204" pitchFamily="18" charset="0"/>
                              </a:rPr>
                            </m:ctrlPr>
                          </m:funcPr>
                          <m:fName>
                            <m:r>
                              <m:rPr>
                                <m:sty m:val="p"/>
                              </m:rPr>
                              <a:rPr lang="it-IT" b="0" i="0" smtClean="0">
                                <a:latin typeface="Cambria Math" panose="02040503050406030204" pitchFamily="18" charset="0"/>
                                <a:ea typeface="Cambria Math" panose="02040503050406030204" pitchFamily="18" charset="0"/>
                              </a:rPr>
                              <m:t>log</m:t>
                            </m:r>
                          </m:fName>
                          <m:e>
                            <m:r>
                              <a:rPr lang="it-IT" b="0" i="1" smtClean="0">
                                <a:latin typeface="Cambria Math" panose="02040503050406030204" pitchFamily="18" charset="0"/>
                                <a:ea typeface="Cambria Math" panose="02040503050406030204" pitchFamily="18" charset="0"/>
                              </a:rPr>
                              <m:t>𝑁</m:t>
                            </m:r>
                            <m:r>
                              <a:rPr lang="it-IT" b="0" i="1" smtClean="0">
                                <a:latin typeface="Cambria Math" panose="02040503050406030204" pitchFamily="18" charset="0"/>
                                <a:ea typeface="Cambria Math" panose="02040503050406030204" pitchFamily="18" charset="0"/>
                              </a:rPr>
                              <m:t>.</m:t>
                            </m:r>
                          </m:e>
                        </m:func>
                      </m:e>
                    </m:func>
                  </m:oMath>
                </a14:m>
                <a:endParaRPr lang="it-IT" i="0" dirty="0" smtClean="0"/>
              </a:p>
              <a:p>
                <a:pPr algn="just"/>
                <a:endParaRPr lang="it-IT" i="0" dirty="0"/>
              </a:p>
              <a:p>
                <a:pPr algn="just"/>
                <a:r>
                  <a:rPr lang="it-IT" i="0" dirty="0" smtClean="0"/>
                  <a:t>Applicando ora la relazione termodinamica </a:t>
                </a:r>
                <a14:m>
                  <m:oMath xmlns:m="http://schemas.openxmlformats.org/officeDocument/2006/math">
                    <m:f>
                      <m:fPr>
                        <m:ctrlPr>
                          <a:rPr lang="it-IT" i="1">
                            <a:latin typeface="Cambria Math" panose="02040503050406030204" pitchFamily="18" charset="0"/>
                          </a:rPr>
                        </m:ctrlPr>
                      </m:fPr>
                      <m:num>
                        <m:r>
                          <a:rPr lang="it-IT">
                            <a:latin typeface="Cambria Math" panose="02040503050406030204" pitchFamily="18" charset="0"/>
                            <a:ea typeface="Cambria Math" panose="02040503050406030204" pitchFamily="18" charset="0"/>
                          </a:rPr>
                          <m:t>𝜕</m:t>
                        </m:r>
                        <m:r>
                          <a:rPr lang="it-IT">
                            <a:latin typeface="Cambria Math" panose="02040503050406030204" pitchFamily="18" charset="0"/>
                            <a:ea typeface="Cambria Math" panose="02040503050406030204" pitchFamily="18" charset="0"/>
                          </a:rPr>
                          <m:t>𝑆</m:t>
                        </m:r>
                      </m:num>
                      <m:den>
                        <m:r>
                          <a:rPr lang="it-IT">
                            <a:latin typeface="Cambria Math" panose="02040503050406030204" pitchFamily="18" charset="0"/>
                            <a:ea typeface="Cambria Math" panose="02040503050406030204" pitchFamily="18" charset="0"/>
                          </a:rPr>
                          <m:t>𝜕</m:t>
                        </m:r>
                        <m:r>
                          <a:rPr lang="it-IT">
                            <a:latin typeface="Cambria Math" panose="02040503050406030204" pitchFamily="18" charset="0"/>
                            <a:ea typeface="Cambria Math" panose="02040503050406030204" pitchFamily="18" charset="0"/>
                          </a:rPr>
                          <m:t>𝐸</m:t>
                        </m:r>
                      </m:den>
                    </m:f>
                    <m:r>
                      <a:rPr lang="it-IT">
                        <a:latin typeface="Cambria Math" panose="02040503050406030204" pitchFamily="18" charset="0"/>
                      </a:rPr>
                      <m:t>=</m:t>
                    </m:r>
                    <m:f>
                      <m:fPr>
                        <m:ctrlPr>
                          <a:rPr lang="it-IT" i="1">
                            <a:latin typeface="Cambria Math" panose="02040503050406030204" pitchFamily="18" charset="0"/>
                          </a:rPr>
                        </m:ctrlPr>
                      </m:fPr>
                      <m:num>
                        <m:r>
                          <a:rPr lang="it-IT">
                            <a:latin typeface="Cambria Math" panose="02040503050406030204" pitchFamily="18" charset="0"/>
                          </a:rPr>
                          <m:t>1</m:t>
                        </m:r>
                      </m:num>
                      <m:den>
                        <m:r>
                          <a:rPr lang="it-IT">
                            <a:latin typeface="Cambria Math" panose="02040503050406030204" pitchFamily="18" charset="0"/>
                          </a:rPr>
                          <m:t>𝑇</m:t>
                        </m:r>
                      </m:den>
                    </m:f>
                  </m:oMath>
                </a14:m>
                <a:r>
                  <a:rPr lang="it-IT" i="0" dirty="0" smtClean="0"/>
                  <a:t> si ottiene</a:t>
                </a:r>
              </a:p>
              <a:p>
                <a:pPr algn="just"/>
                <a:endParaRPr lang="it-IT" i="0" dirty="0"/>
              </a:p>
              <a:p>
                <a:pPr algn="ctr"/>
                <a14:m>
                  <m:oMathPara xmlns:m="http://schemas.openxmlformats.org/officeDocument/2006/math">
                    <m:oMathParaPr>
                      <m:jc m:val="centerGroup"/>
                    </m:oMathParaPr>
                    <m:oMath xmlns:m="http://schemas.openxmlformats.org/officeDocument/2006/math">
                      <m:f>
                        <m:fPr>
                          <m:ctrlPr>
                            <a:rPr lang="it-IT" i="1">
                              <a:latin typeface="Cambria Math" panose="02040503050406030204" pitchFamily="18" charset="0"/>
                            </a:rPr>
                          </m:ctrlPr>
                        </m:fPr>
                        <m:num>
                          <m:r>
                            <a:rPr lang="it-IT">
                              <a:latin typeface="Cambria Math" panose="02040503050406030204" pitchFamily="18" charset="0"/>
                            </a:rPr>
                            <m:t>1</m:t>
                          </m:r>
                        </m:num>
                        <m:den>
                          <m:r>
                            <a:rPr lang="it-IT" b="0" i="1" smtClean="0">
                              <a:latin typeface="Cambria Math" panose="02040503050406030204" pitchFamily="18" charset="0"/>
                            </a:rPr>
                            <m:t>𝑘</m:t>
                          </m:r>
                          <m:r>
                            <a:rPr lang="it-IT">
                              <a:latin typeface="Cambria Math" panose="02040503050406030204" pitchFamily="18" charset="0"/>
                            </a:rPr>
                            <m:t>𝑇</m:t>
                          </m:r>
                        </m:den>
                      </m:f>
                      <m:r>
                        <a:rPr lang="it-IT" b="0" i="0" smtClean="0">
                          <a:latin typeface="Cambria Math" panose="02040503050406030204" pitchFamily="18" charset="0"/>
                        </a:rPr>
                        <m:t>=</m:t>
                      </m:r>
                      <m:f>
                        <m:fPr>
                          <m:ctrlPr>
                            <a:rPr lang="it-IT" b="0" i="1" smtClean="0">
                              <a:latin typeface="Cambria Math" panose="02040503050406030204" pitchFamily="18" charset="0"/>
                            </a:rPr>
                          </m:ctrlPr>
                        </m:fPr>
                        <m:num>
                          <m:func>
                            <m:funcPr>
                              <m:ctrlPr>
                                <a:rPr lang="it-IT" i="1">
                                  <a:latin typeface="Cambria Math" panose="02040503050406030204" pitchFamily="18" charset="0"/>
                                  <a:ea typeface="Cambria Math" panose="02040503050406030204" pitchFamily="18" charset="0"/>
                                </a:rPr>
                              </m:ctrlPr>
                            </m:funcPr>
                            <m:fName>
                              <m:r>
                                <m:rPr>
                                  <m:sty m:val="p"/>
                                </m:rPr>
                                <a:rPr lang="it-IT" i="0">
                                  <a:latin typeface="Cambria Math" panose="02040503050406030204" pitchFamily="18" charset="0"/>
                                  <a:ea typeface="Cambria Math" panose="02040503050406030204" pitchFamily="18" charset="0"/>
                                </a:rPr>
                                <m:t>log</m:t>
                              </m:r>
                            </m:fName>
                            <m:e>
                              <m:d>
                                <m:dPr>
                                  <m:ctrlPr>
                                    <a:rPr lang="it-IT" i="1">
                                      <a:latin typeface="Cambria Math" panose="02040503050406030204" pitchFamily="18" charset="0"/>
                                    </a:rPr>
                                  </m:ctrlPr>
                                </m:dPr>
                                <m:e>
                                  <m:r>
                                    <a:rPr lang="it-IT" b="0" i="1" smtClean="0">
                                      <a:latin typeface="Cambria Math" panose="02040503050406030204" pitchFamily="18" charset="0"/>
                                    </a:rPr>
                                    <m:t>𝑁</m:t>
                                  </m:r>
                                  <m:r>
                                    <a:rPr lang="it-IT">
                                      <a:latin typeface="Cambria Math" panose="02040503050406030204" pitchFamily="18" charset="0"/>
                                    </a:rPr>
                                    <m:t>+</m:t>
                                  </m:r>
                                  <m:f>
                                    <m:fPr>
                                      <m:type m:val="skw"/>
                                      <m:ctrlPr>
                                        <a:rPr lang="it-IT" i="1">
                                          <a:latin typeface="Cambria Math" panose="02040503050406030204" pitchFamily="18" charset="0"/>
                                        </a:rPr>
                                      </m:ctrlPr>
                                    </m:fPr>
                                    <m:num>
                                      <m:r>
                                        <a:rPr lang="it-IT">
                                          <a:latin typeface="Cambria Math" panose="02040503050406030204" pitchFamily="18" charset="0"/>
                                        </a:rPr>
                                        <m:t>𝐸</m:t>
                                      </m:r>
                                    </m:num>
                                    <m:den>
                                      <m:r>
                                        <a:rPr lang="it-IT">
                                          <a:latin typeface="Cambria Math" panose="02040503050406030204" pitchFamily="18" charset="0"/>
                                          <a:ea typeface="Cambria Math" panose="02040503050406030204" pitchFamily="18" charset="0"/>
                                        </a:rPr>
                                        <m:t>𝜖</m:t>
                                      </m:r>
                                    </m:den>
                                  </m:f>
                                </m:e>
                              </m:d>
                            </m:e>
                          </m:func>
                        </m:num>
                        <m:den>
                          <m:r>
                            <a:rPr lang="it-IT">
                              <a:latin typeface="Cambria Math" panose="02040503050406030204" pitchFamily="18" charset="0"/>
                              <a:ea typeface="Cambria Math" panose="02040503050406030204" pitchFamily="18" charset="0"/>
                            </a:rPr>
                            <m:t>𝜖</m:t>
                          </m:r>
                        </m:den>
                      </m:f>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1</m:t>
                          </m:r>
                        </m:num>
                        <m:den>
                          <m:r>
                            <a:rPr lang="it-IT">
                              <a:latin typeface="Cambria Math" panose="02040503050406030204" pitchFamily="18" charset="0"/>
                              <a:ea typeface="Cambria Math" panose="02040503050406030204" pitchFamily="18" charset="0"/>
                            </a:rPr>
                            <m:t>𝜖</m:t>
                          </m:r>
                        </m:den>
                      </m:f>
                      <m:r>
                        <a:rPr lang="it-IT" b="0" i="1" smtClean="0">
                          <a:latin typeface="Cambria Math" panose="02040503050406030204" pitchFamily="18" charset="0"/>
                        </a:rPr>
                        <m:t>−</m:t>
                      </m:r>
                      <m:f>
                        <m:fPr>
                          <m:ctrlPr>
                            <a:rPr lang="it-IT" i="1">
                              <a:latin typeface="Cambria Math" panose="02040503050406030204" pitchFamily="18" charset="0"/>
                            </a:rPr>
                          </m:ctrlPr>
                        </m:fPr>
                        <m:num>
                          <m:func>
                            <m:funcPr>
                              <m:ctrlPr>
                                <a:rPr lang="it-IT" i="1">
                                  <a:latin typeface="Cambria Math" panose="02040503050406030204" pitchFamily="18" charset="0"/>
                                  <a:ea typeface="Cambria Math" panose="02040503050406030204" pitchFamily="18" charset="0"/>
                                </a:rPr>
                              </m:ctrlPr>
                            </m:funcPr>
                            <m:fName>
                              <m:r>
                                <m:rPr>
                                  <m:sty m:val="p"/>
                                </m:rPr>
                                <a:rPr lang="it-IT" i="0">
                                  <a:latin typeface="Cambria Math" panose="02040503050406030204" pitchFamily="18" charset="0"/>
                                  <a:ea typeface="Cambria Math" panose="02040503050406030204" pitchFamily="18" charset="0"/>
                                </a:rPr>
                                <m:t>log</m:t>
                              </m:r>
                            </m:fName>
                            <m:e>
                              <m:d>
                                <m:dPr>
                                  <m:ctrlPr>
                                    <a:rPr lang="it-IT" i="1">
                                      <a:latin typeface="Cambria Math" panose="02040503050406030204" pitchFamily="18" charset="0"/>
                                    </a:rPr>
                                  </m:ctrlPr>
                                </m:dPr>
                                <m:e>
                                  <m:f>
                                    <m:fPr>
                                      <m:type m:val="skw"/>
                                      <m:ctrlPr>
                                        <a:rPr lang="it-IT" i="1">
                                          <a:latin typeface="Cambria Math" panose="02040503050406030204" pitchFamily="18" charset="0"/>
                                        </a:rPr>
                                      </m:ctrlPr>
                                    </m:fPr>
                                    <m:num>
                                      <m:r>
                                        <a:rPr lang="it-IT">
                                          <a:latin typeface="Cambria Math" panose="02040503050406030204" pitchFamily="18" charset="0"/>
                                        </a:rPr>
                                        <m:t>𝐸</m:t>
                                      </m:r>
                                    </m:num>
                                    <m:den>
                                      <m:r>
                                        <a:rPr lang="it-IT">
                                          <a:latin typeface="Cambria Math" panose="02040503050406030204" pitchFamily="18" charset="0"/>
                                          <a:ea typeface="Cambria Math" panose="02040503050406030204" pitchFamily="18" charset="0"/>
                                        </a:rPr>
                                        <m:t>𝜖</m:t>
                                      </m:r>
                                    </m:den>
                                  </m:f>
                                </m:e>
                              </m:d>
                            </m:e>
                          </m:func>
                        </m:num>
                        <m:den>
                          <m:r>
                            <a:rPr lang="it-IT">
                              <a:latin typeface="Cambria Math" panose="02040503050406030204" pitchFamily="18" charset="0"/>
                              <a:ea typeface="Cambria Math" panose="02040503050406030204" pitchFamily="18" charset="0"/>
                            </a:rPr>
                            <m:t>𝜖</m:t>
                          </m:r>
                        </m:den>
                      </m:f>
                      <m:r>
                        <a:rPr lang="it-IT" b="0" i="1" smtClean="0">
                          <a:latin typeface="Cambria Math" panose="02040503050406030204" pitchFamily="18" charset="0"/>
                          <a:ea typeface="Cambria Math" panose="02040503050406030204" pitchFamily="18" charset="0"/>
                        </a:rPr>
                        <m:t>−</m:t>
                      </m:r>
                      <m:f>
                        <m:fPr>
                          <m:ctrlPr>
                            <a:rPr lang="it-IT" i="1">
                              <a:latin typeface="Cambria Math" panose="02040503050406030204" pitchFamily="18" charset="0"/>
                            </a:rPr>
                          </m:ctrlPr>
                        </m:fPr>
                        <m:num>
                          <m:r>
                            <a:rPr lang="it-IT">
                              <a:latin typeface="Cambria Math" panose="02040503050406030204" pitchFamily="18" charset="0"/>
                            </a:rPr>
                            <m:t>1</m:t>
                          </m:r>
                        </m:num>
                        <m:den>
                          <m:r>
                            <a:rPr lang="it-IT">
                              <a:latin typeface="Cambria Math" panose="02040503050406030204" pitchFamily="18" charset="0"/>
                              <a:ea typeface="Cambria Math" panose="02040503050406030204" pitchFamily="18" charset="0"/>
                            </a:rPr>
                            <m:t>𝜖</m:t>
                          </m:r>
                        </m:den>
                      </m:f>
                      <m:r>
                        <a:rPr lang="it-IT" b="0" i="1" smtClean="0">
                          <a:latin typeface="Cambria Math" panose="02040503050406030204" pitchFamily="18" charset="0"/>
                          <a:ea typeface="Cambria Math" panose="02040503050406030204" pitchFamily="18" charset="0"/>
                        </a:rPr>
                        <m:t>=</m:t>
                      </m:r>
                      <m:func>
                        <m:funcPr>
                          <m:ctrlPr>
                            <a:rPr lang="it-IT" b="0" i="1" smtClean="0">
                              <a:latin typeface="Cambria Math" panose="02040503050406030204" pitchFamily="18" charset="0"/>
                              <a:ea typeface="Cambria Math" panose="02040503050406030204" pitchFamily="18" charset="0"/>
                            </a:rPr>
                          </m:ctrlPr>
                        </m:funcPr>
                        <m:fName>
                          <m:f>
                            <m:fPr>
                              <m:ctrlPr>
                                <a:rPr lang="it-IT" i="1">
                                  <a:latin typeface="Cambria Math" panose="02040503050406030204" pitchFamily="18" charset="0"/>
                                </a:rPr>
                              </m:ctrlPr>
                            </m:fPr>
                            <m:num>
                              <m:r>
                                <a:rPr lang="it-IT">
                                  <a:latin typeface="Cambria Math" panose="02040503050406030204" pitchFamily="18" charset="0"/>
                                </a:rPr>
                                <m:t>1</m:t>
                              </m:r>
                            </m:num>
                            <m:den>
                              <m:r>
                                <a:rPr lang="it-IT">
                                  <a:latin typeface="Cambria Math" panose="02040503050406030204" pitchFamily="18" charset="0"/>
                                  <a:ea typeface="Cambria Math" panose="02040503050406030204" pitchFamily="18" charset="0"/>
                                </a:rPr>
                                <m:t>𝜖</m:t>
                              </m:r>
                            </m:den>
                          </m:f>
                          <m:r>
                            <m:rPr>
                              <m:sty m:val="p"/>
                            </m:rPr>
                            <a:rPr lang="it-IT" b="0" i="0" smtClean="0">
                              <a:latin typeface="Cambria Math" panose="02040503050406030204" pitchFamily="18" charset="0"/>
                              <a:ea typeface="Cambria Math" panose="02040503050406030204" pitchFamily="18" charset="0"/>
                            </a:rPr>
                            <m:t>log</m:t>
                          </m:r>
                        </m:fName>
                        <m:e>
                          <m:f>
                            <m:fPr>
                              <m:ctrlPr>
                                <a:rPr lang="it-IT" b="0" i="1" smtClean="0">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𝜖</m:t>
                              </m:r>
                              <m:r>
                                <a:rPr lang="it-IT" b="0" i="1" smtClean="0">
                                  <a:latin typeface="Cambria Math" panose="02040503050406030204" pitchFamily="18" charset="0"/>
                                  <a:ea typeface="Cambria Math" panose="02040503050406030204" pitchFamily="18" charset="0"/>
                                </a:rPr>
                                <m:t>𝑁</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𝐸</m:t>
                              </m:r>
                            </m:num>
                            <m:den>
                              <m:r>
                                <a:rPr lang="it-IT" b="0" i="1" smtClean="0">
                                  <a:latin typeface="Cambria Math" panose="02040503050406030204" pitchFamily="18" charset="0"/>
                                  <a:ea typeface="Cambria Math" panose="02040503050406030204" pitchFamily="18" charset="0"/>
                                </a:rPr>
                                <m:t>𝐸</m:t>
                              </m:r>
                            </m:den>
                          </m:f>
                        </m:e>
                      </m:func>
                    </m:oMath>
                  </m:oMathPara>
                </a14:m>
                <a:endParaRPr lang="it-IT" i="0" dirty="0" smtClean="0"/>
              </a:p>
              <a:p>
                <a:pPr algn="ctr"/>
                <a:endParaRPr lang="it-IT" i="0" dirty="0"/>
              </a:p>
              <a:p>
                <a:pPr algn="just"/>
                <a:r>
                  <a:rPr lang="it-IT" i="0" dirty="0" smtClean="0"/>
                  <a:t>Da cui </a:t>
                </a:r>
              </a:p>
              <a:p>
                <a:pPr algn="just"/>
                <a:endParaRPr lang="it-IT" i="0" dirty="0"/>
              </a:p>
              <a:p>
                <a:pPr algn="ctr"/>
                <a14:m>
                  <m:oMathPara xmlns:m="http://schemas.openxmlformats.org/officeDocument/2006/math">
                    <m:oMathParaPr>
                      <m:jc m:val="centerGroup"/>
                    </m:oMathParaPr>
                    <m:oMath xmlns:m="http://schemas.openxmlformats.org/officeDocument/2006/math">
                      <m:sSup>
                        <m:sSupPr>
                          <m:ctrlPr>
                            <a:rPr lang="it-IT" i="1" smtClean="0">
                              <a:latin typeface="Cambria Math" panose="02040503050406030204" pitchFamily="18" charset="0"/>
                            </a:rPr>
                          </m:ctrlPr>
                        </m:sSupPr>
                        <m:e>
                          <m:r>
                            <a:rPr lang="it-IT" b="0" i="1" smtClean="0">
                              <a:latin typeface="Cambria Math" panose="02040503050406030204" pitchFamily="18" charset="0"/>
                            </a:rPr>
                            <m:t>𝑒</m:t>
                          </m:r>
                        </m:e>
                        <m:sup>
                          <m:f>
                            <m:fPr>
                              <m:ctrlPr>
                                <a:rPr lang="it-IT" i="1" smtClean="0">
                                  <a:latin typeface="Cambria Math" panose="02040503050406030204" pitchFamily="18" charset="0"/>
                                </a:rPr>
                              </m:ctrlPr>
                            </m:fPr>
                            <m:num>
                              <m:r>
                                <a:rPr lang="it-IT" i="1" smtClean="0">
                                  <a:latin typeface="Cambria Math" panose="02040503050406030204" pitchFamily="18" charset="0"/>
                                  <a:ea typeface="Cambria Math" panose="02040503050406030204" pitchFamily="18" charset="0"/>
                                </a:rPr>
                                <m:t>𝜖</m:t>
                              </m:r>
                            </m:num>
                            <m:den>
                              <m:r>
                                <a:rPr lang="it-IT" b="0" i="1" smtClean="0">
                                  <a:latin typeface="Cambria Math" panose="02040503050406030204" pitchFamily="18" charset="0"/>
                                </a:rPr>
                                <m:t>𝑘𝑇</m:t>
                              </m:r>
                            </m:den>
                          </m:f>
                        </m:sup>
                      </m:sSup>
                      <m:r>
                        <a:rPr lang="it-IT" b="0" i="1" smtClean="0">
                          <a:latin typeface="Cambria Math" panose="02040503050406030204" pitchFamily="18" charset="0"/>
                        </a:rPr>
                        <m:t>=1+</m:t>
                      </m:r>
                      <m:f>
                        <m:fPr>
                          <m:ctrlPr>
                            <a:rPr lang="it-IT" b="0" i="1" smtClean="0">
                              <a:latin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𝜖</m:t>
                          </m:r>
                          <m:r>
                            <a:rPr lang="it-IT" b="0" i="1" smtClean="0">
                              <a:latin typeface="Cambria Math" panose="02040503050406030204" pitchFamily="18" charset="0"/>
                              <a:ea typeface="Cambria Math" panose="02040503050406030204" pitchFamily="18" charset="0"/>
                            </a:rPr>
                            <m:t>𝑁</m:t>
                          </m:r>
                        </m:num>
                        <m:den>
                          <m:r>
                            <a:rPr lang="it-IT" b="0" i="1" smtClean="0">
                              <a:latin typeface="Cambria Math" panose="02040503050406030204" pitchFamily="18" charset="0"/>
                            </a:rPr>
                            <m:t>𝐸</m:t>
                          </m:r>
                        </m:den>
                      </m:f>
                      <m:r>
                        <a:rPr lang="it-IT" b="0" i="1" smtClean="0">
                          <a:latin typeface="Cambria Math" panose="02040503050406030204" pitchFamily="18" charset="0"/>
                        </a:rPr>
                        <m:t>→</m:t>
                      </m:r>
                      <m:r>
                        <a:rPr lang="it-IT" b="0" i="1" smtClean="0">
                          <a:latin typeface="Cambria Math" panose="02040503050406030204" pitchFamily="18" charset="0"/>
                        </a:rPr>
                        <m:t>𝐸</m:t>
                      </m:r>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𝜖</m:t>
                          </m:r>
                          <m:r>
                            <a:rPr lang="it-IT" b="0" i="1" smtClean="0">
                              <a:latin typeface="Cambria Math" panose="02040503050406030204" pitchFamily="18" charset="0"/>
                              <a:ea typeface="Cambria Math" panose="02040503050406030204" pitchFamily="18" charset="0"/>
                            </a:rPr>
                            <m:t>𝑁</m:t>
                          </m:r>
                        </m:num>
                        <m:den>
                          <m:sSup>
                            <m:sSupPr>
                              <m:ctrlPr>
                                <a:rPr lang="it-IT" i="1">
                                  <a:latin typeface="Cambria Math" panose="02040503050406030204" pitchFamily="18" charset="0"/>
                                </a:rPr>
                              </m:ctrlPr>
                            </m:sSupPr>
                            <m:e>
                              <m:r>
                                <a:rPr lang="it-IT">
                                  <a:latin typeface="Cambria Math" panose="02040503050406030204" pitchFamily="18" charset="0"/>
                                </a:rPr>
                                <m:t>𝑒</m:t>
                              </m:r>
                            </m:e>
                            <m:sup>
                              <m:f>
                                <m:fPr>
                                  <m:ctrlPr>
                                    <a:rPr lang="it-IT" i="1">
                                      <a:latin typeface="Cambria Math" panose="02040503050406030204" pitchFamily="18" charset="0"/>
                                    </a:rPr>
                                  </m:ctrlPr>
                                </m:fPr>
                                <m:num>
                                  <m:r>
                                    <a:rPr lang="it-IT">
                                      <a:latin typeface="Cambria Math" panose="02040503050406030204" pitchFamily="18" charset="0"/>
                                      <a:ea typeface="Cambria Math" panose="02040503050406030204" pitchFamily="18" charset="0"/>
                                    </a:rPr>
                                    <m:t>𝜖</m:t>
                                  </m:r>
                                </m:num>
                                <m:den>
                                  <m:r>
                                    <a:rPr lang="it-IT" b="0" i="1" smtClean="0">
                                      <a:latin typeface="Cambria Math" panose="02040503050406030204" pitchFamily="18" charset="0"/>
                                      <a:ea typeface="Cambria Math" panose="02040503050406030204" pitchFamily="18" charset="0"/>
                                    </a:rPr>
                                    <m:t>𝑘</m:t>
                                  </m:r>
                                  <m:r>
                                    <a:rPr lang="it-IT">
                                      <a:latin typeface="Cambria Math" panose="02040503050406030204" pitchFamily="18" charset="0"/>
                                    </a:rPr>
                                    <m:t>𝑇</m:t>
                                  </m:r>
                                </m:den>
                              </m:f>
                            </m:sup>
                          </m:sSup>
                          <m:r>
                            <a:rPr lang="it-IT" b="0" i="1" smtClean="0">
                              <a:latin typeface="Cambria Math" panose="02040503050406030204" pitchFamily="18" charset="0"/>
                            </a:rPr>
                            <m:t>−1</m:t>
                          </m:r>
                        </m:den>
                      </m:f>
                    </m:oMath>
                  </m:oMathPara>
                </a14:m>
                <a:endParaRPr lang="it-IT" i="0" dirty="0" smtClean="0"/>
              </a:p>
            </p:txBody>
          </p:sp>
        </mc:Choice>
        <mc:Fallback xmlns="">
          <p:sp>
            <p:nvSpPr>
              <p:cNvPr id="4" name="TextBox 3"/>
              <p:cNvSpPr txBox="1">
                <a:spLocks noRot="1" noChangeAspect="1" noMove="1" noResize="1" noEditPoints="1" noAdjustHandles="1" noChangeArrowheads="1" noChangeShapeType="1" noTextEdit="1"/>
              </p:cNvSpPr>
              <p:nvPr/>
            </p:nvSpPr>
            <p:spPr>
              <a:xfrm>
                <a:off x="253480" y="764704"/>
                <a:ext cx="8301608" cy="5417380"/>
              </a:xfrm>
              <a:prstGeom prst="rect">
                <a:avLst/>
              </a:prstGeom>
              <a:blipFill rotWithShape="0">
                <a:blip r:embed="rId6"/>
                <a:stretch>
                  <a:fillRect l="-661" t="-562" r="-661"/>
                </a:stretch>
              </a:blipFill>
            </p:spPr>
            <p:txBody>
              <a:bodyPr/>
              <a:lstStyle/>
              <a:p>
                <a:r>
                  <a:rPr lang="it-IT">
                    <a:noFill/>
                  </a:rPr>
                  <a:t> </a:t>
                </a:r>
              </a:p>
            </p:txBody>
          </p:sp>
        </mc:Fallback>
      </mc:AlternateContent>
    </p:spTree>
    <p:extLst>
      <p:ext uri="{BB962C8B-B14F-4D97-AF65-F5344CB8AC3E}">
        <p14:creationId xmlns:p14="http://schemas.microsoft.com/office/powerpoint/2010/main" val="30963335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323528" y="332656"/>
            <a:ext cx="8229600" cy="144016"/>
          </a:xfrm>
        </p:spPr>
        <p:txBody>
          <a:bodyPr/>
          <a:lstStyle/>
          <a:p>
            <a:r>
              <a:rPr lang="it-IT" sz="1600" dirty="0" smtClean="0"/>
              <a:t>2. Planck e la preistoria dell'indistinguibilità in fisica quantistica</a:t>
            </a:r>
            <a:endParaRPr lang="it-IT" sz="1600" dirty="0"/>
          </a:p>
        </p:txBody>
      </p:sp>
      <p:sp>
        <p:nvSpPr>
          <p:cNvPr id="5" name="Rectangle 2"/>
          <p:cNvSpPr>
            <a:spLocks noGrp="1" noChangeArrowheads="1"/>
          </p:cNvSpPr>
          <p:nvPr>
            <p:ph type="ftr" sz="quarter" idx="3"/>
          </p:nvPr>
        </p:nvSpPr>
        <p:spPr>
          <a:xfrm>
            <a:off x="467544" y="6309320"/>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253480" y="764704"/>
                <a:ext cx="8301608" cy="3716980"/>
              </a:xfrm>
              <a:prstGeom prst="rect">
                <a:avLst/>
              </a:prstGeom>
              <a:noFill/>
            </p:spPr>
            <p:txBody>
              <a:bodyPr wrap="square" rtlCol="0">
                <a:spAutoFit/>
              </a:bodyPr>
              <a:lstStyle/>
              <a:p>
                <a:pPr algn="just"/>
                <a:r>
                  <a:rPr lang="it-IT" i="0" dirty="0" smtClean="0"/>
                  <a:t>Dividendo per il numero di oscillatori si ottiene quindi il risultato desiderato, ossia l'energia media per ciascun oscillatore</a:t>
                </a:r>
                <a:endParaRPr lang="it-IT" i="0" dirty="0"/>
              </a:p>
              <a:p>
                <a:pPr algn="ctr"/>
                <a14:m>
                  <m:oMathPara xmlns:m="http://schemas.openxmlformats.org/officeDocument/2006/math">
                    <m:oMathParaPr>
                      <m:jc m:val="centerGroup"/>
                    </m:oMathParaPr>
                    <m:oMath xmlns:m="http://schemas.openxmlformats.org/officeDocument/2006/math">
                      <m:d>
                        <m:dPr>
                          <m:begChr m:val="⟨"/>
                          <m:endChr m:val="⟩"/>
                          <m:ctrlPr>
                            <a:rPr lang="it-IT" b="0" i="1" smtClean="0">
                              <a:latin typeface="Cambria Math" panose="02040503050406030204" pitchFamily="18" charset="0"/>
                            </a:rPr>
                          </m:ctrlPr>
                        </m:dPr>
                        <m:e>
                          <m:r>
                            <a:rPr lang="it-IT" b="0" i="1" smtClean="0">
                              <a:latin typeface="Cambria Math" panose="02040503050406030204" pitchFamily="18" charset="0"/>
                            </a:rPr>
                            <m:t>𝐸</m:t>
                          </m:r>
                        </m:e>
                      </m:d>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𝜖</m:t>
                          </m:r>
                        </m:num>
                        <m:den>
                          <m:sSup>
                            <m:sSupPr>
                              <m:ctrlPr>
                                <a:rPr lang="it-IT" i="1">
                                  <a:latin typeface="Cambria Math" panose="02040503050406030204" pitchFamily="18" charset="0"/>
                                </a:rPr>
                              </m:ctrlPr>
                            </m:sSupPr>
                            <m:e>
                              <m:r>
                                <a:rPr lang="it-IT">
                                  <a:latin typeface="Cambria Math" panose="02040503050406030204" pitchFamily="18" charset="0"/>
                                </a:rPr>
                                <m:t>𝑒</m:t>
                              </m:r>
                            </m:e>
                            <m:sup>
                              <m:f>
                                <m:fPr>
                                  <m:ctrlPr>
                                    <a:rPr lang="it-IT" i="1">
                                      <a:latin typeface="Cambria Math" panose="02040503050406030204" pitchFamily="18" charset="0"/>
                                    </a:rPr>
                                  </m:ctrlPr>
                                </m:fPr>
                                <m:num>
                                  <m:r>
                                    <a:rPr lang="it-IT">
                                      <a:latin typeface="Cambria Math" panose="02040503050406030204" pitchFamily="18" charset="0"/>
                                      <a:ea typeface="Cambria Math" panose="02040503050406030204" pitchFamily="18" charset="0"/>
                                    </a:rPr>
                                    <m:t>𝜖</m:t>
                                  </m:r>
                                </m:num>
                                <m:den>
                                  <m:r>
                                    <a:rPr lang="it-IT" b="0" i="1" smtClean="0">
                                      <a:latin typeface="Cambria Math" panose="02040503050406030204" pitchFamily="18" charset="0"/>
                                      <a:ea typeface="Cambria Math" panose="02040503050406030204" pitchFamily="18" charset="0"/>
                                    </a:rPr>
                                    <m:t>𝑘</m:t>
                                  </m:r>
                                  <m:r>
                                    <a:rPr lang="it-IT">
                                      <a:latin typeface="Cambria Math" panose="02040503050406030204" pitchFamily="18" charset="0"/>
                                    </a:rPr>
                                    <m:t>𝑇</m:t>
                                  </m:r>
                                </m:den>
                              </m:f>
                            </m:sup>
                          </m:sSup>
                          <m:r>
                            <a:rPr lang="it-IT" b="0" i="1" smtClean="0">
                              <a:latin typeface="Cambria Math" panose="02040503050406030204" pitchFamily="18" charset="0"/>
                            </a:rPr>
                            <m:t>−1</m:t>
                          </m:r>
                        </m:den>
                      </m:f>
                    </m:oMath>
                  </m:oMathPara>
                </a14:m>
                <a:endParaRPr lang="it-IT" i="0" dirty="0" smtClean="0"/>
              </a:p>
              <a:p>
                <a:pPr algn="ctr"/>
                <a:endParaRPr lang="it-IT" i="0" dirty="0" smtClean="0"/>
              </a:p>
              <a:p>
                <a:pPr algn="just"/>
                <a:r>
                  <a:rPr lang="it-IT" i="0" dirty="0" smtClean="0"/>
                  <a:t>Che sostituito nella legge di radiazione fornisce </a:t>
                </a:r>
              </a:p>
              <a:p>
                <a:pPr algn="just"/>
                <a:endParaRPr lang="it-IT" i="0" dirty="0"/>
              </a:p>
              <a:p>
                <a:pPr algn="ct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a:latin typeface="Cambria Math" panose="02040503050406030204" pitchFamily="18" charset="0"/>
                            </a:rPr>
                            <m:t>𝑓</m:t>
                          </m:r>
                        </m:e>
                        <m:sub>
                          <m:r>
                            <a:rPr lang="it-IT">
                              <a:latin typeface="Cambria Math" panose="02040503050406030204" pitchFamily="18" charset="0"/>
                              <a:ea typeface="Cambria Math" panose="02040503050406030204" pitchFamily="18" charset="0"/>
                            </a:rPr>
                            <m:t>𝜈</m:t>
                          </m:r>
                        </m:sub>
                      </m:sSub>
                      <m:d>
                        <m:dPr>
                          <m:ctrlPr>
                            <a:rPr lang="it-IT" i="1">
                              <a:latin typeface="Cambria Math" panose="02040503050406030204" pitchFamily="18" charset="0"/>
                            </a:rPr>
                          </m:ctrlPr>
                        </m:dPr>
                        <m:e>
                          <m:r>
                            <a:rPr lang="it-IT">
                              <a:latin typeface="Cambria Math" panose="02040503050406030204" pitchFamily="18" charset="0"/>
                              <a:ea typeface="Cambria Math" panose="02040503050406030204" pitchFamily="18" charset="0"/>
                            </a:rPr>
                            <m:t>𝜈</m:t>
                          </m:r>
                          <m:r>
                            <a:rPr lang="it-IT">
                              <a:latin typeface="Cambria Math" panose="02040503050406030204" pitchFamily="18" charset="0"/>
                              <a:ea typeface="Cambria Math" panose="02040503050406030204" pitchFamily="18" charset="0"/>
                            </a:rPr>
                            <m:t>,</m:t>
                          </m:r>
                          <m:r>
                            <a:rPr lang="it-IT">
                              <a:latin typeface="Cambria Math" panose="02040503050406030204" pitchFamily="18" charset="0"/>
                              <a:ea typeface="Cambria Math" panose="02040503050406030204" pitchFamily="18" charset="0"/>
                            </a:rPr>
                            <m:t>𝑇</m:t>
                          </m:r>
                        </m:e>
                      </m:d>
                      <m:r>
                        <a:rPr lang="it-IT">
                          <a:latin typeface="Cambria Math" panose="02040503050406030204" pitchFamily="18" charset="0"/>
                        </a:rPr>
                        <m:t>=</m:t>
                      </m:r>
                      <m:f>
                        <m:fPr>
                          <m:ctrlPr>
                            <a:rPr lang="it-IT" i="1">
                              <a:latin typeface="Cambria Math" panose="02040503050406030204" pitchFamily="18" charset="0"/>
                            </a:rPr>
                          </m:ctrlPr>
                        </m:fPr>
                        <m:num>
                          <m:r>
                            <a:rPr lang="it-IT">
                              <a:latin typeface="Cambria Math" panose="02040503050406030204" pitchFamily="18" charset="0"/>
                            </a:rPr>
                            <m:t>8</m:t>
                          </m:r>
                          <m:r>
                            <a:rPr lang="it-IT">
                              <a:latin typeface="Cambria Math" panose="02040503050406030204" pitchFamily="18" charset="0"/>
                              <a:ea typeface="Cambria Math" panose="02040503050406030204" pitchFamily="18" charset="0"/>
                            </a:rPr>
                            <m:t>𝜋</m:t>
                          </m:r>
                          <m:sSup>
                            <m:sSupPr>
                              <m:ctrlPr>
                                <a:rPr lang="it-IT" i="1">
                                  <a:latin typeface="Cambria Math" panose="02040503050406030204" pitchFamily="18" charset="0"/>
                                  <a:ea typeface="Cambria Math" panose="02040503050406030204" pitchFamily="18" charset="0"/>
                                </a:rPr>
                              </m:ctrlPr>
                            </m:sSupPr>
                            <m:e>
                              <m:r>
                                <a:rPr lang="it-IT">
                                  <a:latin typeface="Cambria Math" panose="02040503050406030204" pitchFamily="18" charset="0"/>
                                  <a:ea typeface="Cambria Math" panose="02040503050406030204" pitchFamily="18" charset="0"/>
                                </a:rPr>
                                <m:t>𝜐</m:t>
                              </m:r>
                            </m:e>
                            <m:sup>
                              <m:r>
                                <a:rPr lang="it-IT">
                                  <a:latin typeface="Cambria Math" panose="02040503050406030204" pitchFamily="18" charset="0"/>
                                  <a:ea typeface="Cambria Math" panose="02040503050406030204" pitchFamily="18" charset="0"/>
                                </a:rPr>
                                <m:t>2</m:t>
                              </m:r>
                            </m:sup>
                          </m:sSup>
                        </m:num>
                        <m:den>
                          <m:sSup>
                            <m:sSupPr>
                              <m:ctrlPr>
                                <a:rPr lang="it-IT" i="1">
                                  <a:latin typeface="Cambria Math" panose="02040503050406030204" pitchFamily="18" charset="0"/>
                                </a:rPr>
                              </m:ctrlPr>
                            </m:sSupPr>
                            <m:e>
                              <m:r>
                                <a:rPr lang="it-IT">
                                  <a:latin typeface="Cambria Math" panose="02040503050406030204" pitchFamily="18" charset="0"/>
                                </a:rPr>
                                <m:t>𝑐</m:t>
                              </m:r>
                            </m:e>
                            <m:sup>
                              <m:r>
                                <a:rPr lang="it-IT">
                                  <a:latin typeface="Cambria Math" panose="02040503050406030204" pitchFamily="18" charset="0"/>
                                </a:rPr>
                                <m:t>3</m:t>
                              </m:r>
                            </m:sup>
                          </m:sSup>
                        </m:den>
                      </m:f>
                      <m:f>
                        <m:fPr>
                          <m:ctrlPr>
                            <a:rPr lang="it-IT" i="1">
                              <a:latin typeface="Cambria Math" panose="02040503050406030204" pitchFamily="18" charset="0"/>
                            </a:rPr>
                          </m:ctrlPr>
                        </m:fPr>
                        <m:num>
                          <m:r>
                            <a:rPr lang="it-IT">
                              <a:latin typeface="Cambria Math" panose="02040503050406030204" pitchFamily="18" charset="0"/>
                              <a:ea typeface="Cambria Math" panose="02040503050406030204" pitchFamily="18" charset="0"/>
                            </a:rPr>
                            <m:t>𝜖</m:t>
                          </m:r>
                        </m:num>
                        <m:den>
                          <m:sSup>
                            <m:sSupPr>
                              <m:ctrlPr>
                                <a:rPr lang="it-IT" i="1">
                                  <a:latin typeface="Cambria Math" panose="02040503050406030204" pitchFamily="18" charset="0"/>
                                </a:rPr>
                              </m:ctrlPr>
                            </m:sSupPr>
                            <m:e>
                              <m:r>
                                <a:rPr lang="it-IT">
                                  <a:latin typeface="Cambria Math" panose="02040503050406030204" pitchFamily="18" charset="0"/>
                                </a:rPr>
                                <m:t>𝑒</m:t>
                              </m:r>
                            </m:e>
                            <m:sup>
                              <m:f>
                                <m:fPr>
                                  <m:ctrlPr>
                                    <a:rPr lang="it-IT" i="1">
                                      <a:latin typeface="Cambria Math" panose="02040503050406030204" pitchFamily="18" charset="0"/>
                                    </a:rPr>
                                  </m:ctrlPr>
                                </m:fPr>
                                <m:num>
                                  <m:r>
                                    <a:rPr lang="it-IT">
                                      <a:latin typeface="Cambria Math" panose="02040503050406030204" pitchFamily="18" charset="0"/>
                                      <a:ea typeface="Cambria Math" panose="02040503050406030204" pitchFamily="18" charset="0"/>
                                    </a:rPr>
                                    <m:t>𝜖</m:t>
                                  </m:r>
                                </m:num>
                                <m:den>
                                  <m:r>
                                    <a:rPr lang="it-IT" b="0" i="1" smtClean="0">
                                      <a:latin typeface="Cambria Math" panose="02040503050406030204" pitchFamily="18" charset="0"/>
                                      <a:ea typeface="Cambria Math" panose="02040503050406030204" pitchFamily="18" charset="0"/>
                                    </a:rPr>
                                    <m:t>𝑘</m:t>
                                  </m:r>
                                  <m:r>
                                    <a:rPr lang="it-IT">
                                      <a:latin typeface="Cambria Math" panose="02040503050406030204" pitchFamily="18" charset="0"/>
                                    </a:rPr>
                                    <m:t>𝑇</m:t>
                                  </m:r>
                                </m:den>
                              </m:f>
                            </m:sup>
                          </m:sSup>
                          <m:r>
                            <a:rPr lang="it-IT">
                              <a:latin typeface="Cambria Math" panose="02040503050406030204" pitchFamily="18" charset="0"/>
                            </a:rPr>
                            <m:t>−1</m:t>
                          </m:r>
                        </m:den>
                      </m:f>
                    </m:oMath>
                  </m:oMathPara>
                </a14:m>
                <a:endParaRPr lang="it-IT" i="0" dirty="0"/>
              </a:p>
              <a:p>
                <a:pPr algn="ctr"/>
                <a:endParaRPr lang="it-IT" i="0" dirty="0" smtClean="0"/>
              </a:p>
              <a:p>
                <a:pPr algn="just"/>
                <a:r>
                  <a:rPr lang="it-IT" i="0" dirty="0" smtClean="0"/>
                  <a:t>Se si facesse ora il limite per </a:t>
                </a:r>
                <a14:m>
                  <m:oMath xmlns:m="http://schemas.openxmlformats.org/officeDocument/2006/math">
                    <m:r>
                      <a:rPr lang="it-IT">
                        <a:latin typeface="Cambria Math" panose="02040503050406030204" pitchFamily="18" charset="0"/>
                        <a:ea typeface="Cambria Math" panose="02040503050406030204" pitchFamily="18" charset="0"/>
                      </a:rPr>
                      <m:t>𝜖</m:t>
                    </m:r>
                    <m:r>
                      <a:rPr lang="it-IT" b="0" i="0" smtClean="0">
                        <a:latin typeface="Cambria Math" panose="02040503050406030204" pitchFamily="18" charset="0"/>
                        <a:ea typeface="Cambria Math" panose="02040503050406030204" pitchFamily="18" charset="0"/>
                      </a:rPr>
                      <m:t>→0</m:t>
                    </m:r>
                  </m:oMath>
                </a14:m>
                <a:r>
                  <a:rPr lang="it-IT" i="0" dirty="0" smtClean="0"/>
                  <a:t> si otterrebbe </a:t>
                </a:r>
                <a14:m>
                  <m:oMath xmlns:m="http://schemas.openxmlformats.org/officeDocument/2006/math">
                    <m:sSub>
                      <m:sSubPr>
                        <m:ctrlPr>
                          <a:rPr lang="it-IT" i="1">
                            <a:latin typeface="Cambria Math" panose="02040503050406030204" pitchFamily="18" charset="0"/>
                          </a:rPr>
                        </m:ctrlPr>
                      </m:sSubPr>
                      <m:e>
                        <m:r>
                          <a:rPr lang="it-IT">
                            <a:latin typeface="Cambria Math" panose="02040503050406030204" pitchFamily="18" charset="0"/>
                          </a:rPr>
                          <m:t>𝑓</m:t>
                        </m:r>
                      </m:e>
                      <m:sub>
                        <m:r>
                          <a:rPr lang="it-IT">
                            <a:latin typeface="Cambria Math" panose="02040503050406030204" pitchFamily="18" charset="0"/>
                            <a:ea typeface="Cambria Math" panose="02040503050406030204" pitchFamily="18" charset="0"/>
                          </a:rPr>
                          <m:t>𝜈</m:t>
                        </m:r>
                      </m:sub>
                    </m:sSub>
                    <m:d>
                      <m:dPr>
                        <m:ctrlPr>
                          <a:rPr lang="it-IT" i="1">
                            <a:latin typeface="Cambria Math" panose="02040503050406030204" pitchFamily="18" charset="0"/>
                          </a:rPr>
                        </m:ctrlPr>
                      </m:dPr>
                      <m:e>
                        <m:r>
                          <a:rPr lang="it-IT">
                            <a:latin typeface="Cambria Math" panose="02040503050406030204" pitchFamily="18" charset="0"/>
                            <a:ea typeface="Cambria Math" panose="02040503050406030204" pitchFamily="18" charset="0"/>
                          </a:rPr>
                          <m:t>𝜈</m:t>
                        </m:r>
                        <m:r>
                          <a:rPr lang="it-IT">
                            <a:latin typeface="Cambria Math" panose="02040503050406030204" pitchFamily="18" charset="0"/>
                            <a:ea typeface="Cambria Math" panose="02040503050406030204" pitchFamily="18" charset="0"/>
                          </a:rPr>
                          <m:t>,</m:t>
                        </m:r>
                        <m:r>
                          <a:rPr lang="it-IT">
                            <a:latin typeface="Cambria Math" panose="02040503050406030204" pitchFamily="18" charset="0"/>
                            <a:ea typeface="Cambria Math" panose="02040503050406030204" pitchFamily="18" charset="0"/>
                          </a:rPr>
                          <m:t>𝑇</m:t>
                        </m:r>
                      </m:e>
                    </m:d>
                    <m:r>
                      <a:rPr lang="it-IT">
                        <a:latin typeface="Cambria Math" panose="02040503050406030204" pitchFamily="18" charset="0"/>
                      </a:rPr>
                      <m:t>=</m:t>
                    </m:r>
                    <m:f>
                      <m:fPr>
                        <m:ctrlPr>
                          <a:rPr lang="it-IT" i="1">
                            <a:latin typeface="Cambria Math" panose="02040503050406030204" pitchFamily="18" charset="0"/>
                          </a:rPr>
                        </m:ctrlPr>
                      </m:fPr>
                      <m:num>
                        <m:r>
                          <a:rPr lang="it-IT">
                            <a:latin typeface="Cambria Math" panose="02040503050406030204" pitchFamily="18" charset="0"/>
                          </a:rPr>
                          <m:t>8</m:t>
                        </m:r>
                        <m:r>
                          <a:rPr lang="it-IT">
                            <a:latin typeface="Cambria Math" panose="02040503050406030204" pitchFamily="18" charset="0"/>
                            <a:ea typeface="Cambria Math" panose="02040503050406030204" pitchFamily="18" charset="0"/>
                          </a:rPr>
                          <m:t>𝜋</m:t>
                        </m:r>
                        <m:sSup>
                          <m:sSupPr>
                            <m:ctrlPr>
                              <a:rPr lang="it-IT" i="1">
                                <a:latin typeface="Cambria Math" panose="02040503050406030204" pitchFamily="18" charset="0"/>
                                <a:ea typeface="Cambria Math" panose="02040503050406030204" pitchFamily="18" charset="0"/>
                              </a:rPr>
                            </m:ctrlPr>
                          </m:sSupPr>
                          <m:e>
                            <m:r>
                              <a:rPr lang="it-IT">
                                <a:latin typeface="Cambria Math" panose="02040503050406030204" pitchFamily="18" charset="0"/>
                                <a:ea typeface="Cambria Math" panose="02040503050406030204" pitchFamily="18" charset="0"/>
                              </a:rPr>
                              <m:t>𝜐</m:t>
                            </m:r>
                          </m:e>
                          <m:sup>
                            <m:r>
                              <a:rPr lang="it-IT">
                                <a:latin typeface="Cambria Math" panose="02040503050406030204" pitchFamily="18" charset="0"/>
                                <a:ea typeface="Cambria Math" panose="02040503050406030204" pitchFamily="18" charset="0"/>
                              </a:rPr>
                              <m:t>2</m:t>
                            </m:r>
                          </m:sup>
                        </m:sSup>
                      </m:num>
                      <m:den>
                        <m:sSup>
                          <m:sSupPr>
                            <m:ctrlPr>
                              <a:rPr lang="it-IT" i="1">
                                <a:latin typeface="Cambria Math" panose="02040503050406030204" pitchFamily="18" charset="0"/>
                              </a:rPr>
                            </m:ctrlPr>
                          </m:sSupPr>
                          <m:e>
                            <m:r>
                              <a:rPr lang="it-IT">
                                <a:latin typeface="Cambria Math" panose="02040503050406030204" pitchFamily="18" charset="0"/>
                              </a:rPr>
                              <m:t>𝑐</m:t>
                            </m:r>
                          </m:e>
                          <m:sup>
                            <m:r>
                              <a:rPr lang="it-IT">
                                <a:latin typeface="Cambria Math" panose="02040503050406030204" pitchFamily="18" charset="0"/>
                              </a:rPr>
                              <m:t>3</m:t>
                            </m:r>
                          </m:sup>
                        </m:sSup>
                      </m:den>
                    </m:f>
                    <m:r>
                      <a:rPr lang="it-IT" b="0" i="1" smtClean="0">
                        <a:latin typeface="Cambria Math" panose="02040503050406030204" pitchFamily="18" charset="0"/>
                      </a:rPr>
                      <m:t>𝑘𝑇</m:t>
                    </m:r>
                  </m:oMath>
                </a14:m>
                <a:r>
                  <a:rPr lang="it-IT" dirty="0" smtClean="0"/>
                  <a:t>, </a:t>
                </a:r>
                <a:r>
                  <a:rPr lang="it-IT" i="0" dirty="0" smtClean="0"/>
                  <a:t>ossia la legge di Rayleigh-Jeans. Planck, come è noto, pose invece </a:t>
                </a:r>
                <a14:m>
                  <m:oMath xmlns:m="http://schemas.openxmlformats.org/officeDocument/2006/math">
                    <m:r>
                      <a:rPr lang="it-IT">
                        <a:latin typeface="Cambria Math" panose="02040503050406030204" pitchFamily="18" charset="0"/>
                        <a:ea typeface="Cambria Math" panose="02040503050406030204" pitchFamily="18" charset="0"/>
                      </a:rPr>
                      <m:t>𝜖</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h</m:t>
                    </m:r>
                    <m:r>
                      <a:rPr lang="it-IT" b="0" i="1" smtClean="0">
                        <a:latin typeface="Cambria Math" panose="02040503050406030204" pitchFamily="18" charset="0"/>
                        <a:ea typeface="Cambria Math" panose="02040503050406030204" pitchFamily="18" charset="0"/>
                      </a:rPr>
                      <m:t>𝜐</m:t>
                    </m:r>
                  </m:oMath>
                </a14:m>
                <a:r>
                  <a:rPr lang="it-IT" dirty="0" smtClean="0"/>
                  <a:t>, </a:t>
                </a:r>
                <a:r>
                  <a:rPr lang="it-IT" i="0" dirty="0" smtClean="0"/>
                  <a:t>ottenendo</a:t>
                </a:r>
              </a:p>
            </p:txBody>
          </p:sp>
        </mc:Choice>
        <mc:Fallback xmlns="">
          <p:sp>
            <p:nvSpPr>
              <p:cNvPr id="4" name="TextBox 3"/>
              <p:cNvSpPr txBox="1">
                <a:spLocks noRot="1" noChangeAspect="1" noMove="1" noResize="1" noEditPoints="1" noAdjustHandles="1" noChangeArrowheads="1" noChangeShapeType="1" noTextEdit="1"/>
              </p:cNvSpPr>
              <p:nvPr/>
            </p:nvSpPr>
            <p:spPr>
              <a:xfrm>
                <a:off x="253480" y="764704"/>
                <a:ext cx="8301608" cy="3716980"/>
              </a:xfrm>
              <a:prstGeom prst="rect">
                <a:avLst/>
              </a:prstGeom>
              <a:blipFill rotWithShape="0">
                <a:blip r:embed="rId4"/>
                <a:stretch>
                  <a:fillRect l="-661" t="-820" r="-661" b="-1639"/>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3049842" y="4769716"/>
                <a:ext cx="2708883" cy="8070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a:latin typeface="Cambria Math" panose="02040503050406030204" pitchFamily="18" charset="0"/>
                            </a:rPr>
                            <m:t>𝑓</m:t>
                          </m:r>
                        </m:e>
                        <m:sub>
                          <m:r>
                            <a:rPr lang="it-IT">
                              <a:latin typeface="Cambria Math" panose="02040503050406030204" pitchFamily="18" charset="0"/>
                              <a:ea typeface="Cambria Math" panose="02040503050406030204" pitchFamily="18" charset="0"/>
                            </a:rPr>
                            <m:t>𝜈</m:t>
                          </m:r>
                        </m:sub>
                      </m:sSub>
                      <m:d>
                        <m:dPr>
                          <m:ctrlPr>
                            <a:rPr lang="it-IT" i="1">
                              <a:latin typeface="Cambria Math" panose="02040503050406030204" pitchFamily="18" charset="0"/>
                            </a:rPr>
                          </m:ctrlPr>
                        </m:dPr>
                        <m:e>
                          <m:r>
                            <a:rPr lang="it-IT">
                              <a:latin typeface="Cambria Math" panose="02040503050406030204" pitchFamily="18" charset="0"/>
                              <a:ea typeface="Cambria Math" panose="02040503050406030204" pitchFamily="18" charset="0"/>
                            </a:rPr>
                            <m:t>𝜈</m:t>
                          </m:r>
                          <m:r>
                            <a:rPr lang="it-IT">
                              <a:latin typeface="Cambria Math" panose="02040503050406030204" pitchFamily="18" charset="0"/>
                              <a:ea typeface="Cambria Math" panose="02040503050406030204" pitchFamily="18" charset="0"/>
                            </a:rPr>
                            <m:t>,</m:t>
                          </m:r>
                          <m:r>
                            <a:rPr lang="it-IT">
                              <a:latin typeface="Cambria Math" panose="02040503050406030204" pitchFamily="18" charset="0"/>
                              <a:ea typeface="Cambria Math" panose="02040503050406030204" pitchFamily="18" charset="0"/>
                            </a:rPr>
                            <m:t>𝑇</m:t>
                          </m:r>
                        </m:e>
                      </m:d>
                      <m:r>
                        <a:rPr lang="it-IT">
                          <a:latin typeface="Cambria Math" panose="02040503050406030204" pitchFamily="18" charset="0"/>
                        </a:rPr>
                        <m:t>=</m:t>
                      </m:r>
                      <m:f>
                        <m:fPr>
                          <m:ctrlPr>
                            <a:rPr lang="it-IT" i="1">
                              <a:latin typeface="Cambria Math" panose="02040503050406030204" pitchFamily="18" charset="0"/>
                            </a:rPr>
                          </m:ctrlPr>
                        </m:fPr>
                        <m:num>
                          <m:r>
                            <a:rPr lang="it-IT">
                              <a:latin typeface="Cambria Math" panose="02040503050406030204" pitchFamily="18" charset="0"/>
                            </a:rPr>
                            <m:t>8</m:t>
                          </m:r>
                          <m:r>
                            <a:rPr lang="it-IT">
                              <a:latin typeface="Cambria Math" panose="02040503050406030204" pitchFamily="18" charset="0"/>
                              <a:ea typeface="Cambria Math" panose="02040503050406030204" pitchFamily="18" charset="0"/>
                            </a:rPr>
                            <m:t>𝜋</m:t>
                          </m:r>
                          <m:sSup>
                            <m:sSupPr>
                              <m:ctrlPr>
                                <a:rPr lang="it-IT" i="1">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h</m:t>
                              </m:r>
                              <m:r>
                                <a:rPr lang="it-IT">
                                  <a:latin typeface="Cambria Math" panose="02040503050406030204" pitchFamily="18" charset="0"/>
                                  <a:ea typeface="Cambria Math" panose="02040503050406030204" pitchFamily="18" charset="0"/>
                                </a:rPr>
                                <m:t>𝜐</m:t>
                              </m:r>
                            </m:e>
                            <m:sup>
                              <m:r>
                                <a:rPr lang="it-IT" b="0" i="1" smtClean="0">
                                  <a:latin typeface="Cambria Math" panose="02040503050406030204" pitchFamily="18" charset="0"/>
                                  <a:ea typeface="Cambria Math" panose="02040503050406030204" pitchFamily="18" charset="0"/>
                                </a:rPr>
                                <m:t>3</m:t>
                              </m:r>
                            </m:sup>
                          </m:sSup>
                        </m:num>
                        <m:den>
                          <m:sSup>
                            <m:sSupPr>
                              <m:ctrlPr>
                                <a:rPr lang="it-IT" i="1">
                                  <a:latin typeface="Cambria Math" panose="02040503050406030204" pitchFamily="18" charset="0"/>
                                </a:rPr>
                              </m:ctrlPr>
                            </m:sSupPr>
                            <m:e>
                              <m:r>
                                <a:rPr lang="it-IT">
                                  <a:latin typeface="Cambria Math" panose="02040503050406030204" pitchFamily="18" charset="0"/>
                                </a:rPr>
                                <m:t>𝑐</m:t>
                              </m:r>
                            </m:e>
                            <m:sup>
                              <m:r>
                                <a:rPr lang="it-IT">
                                  <a:latin typeface="Cambria Math" panose="02040503050406030204" pitchFamily="18" charset="0"/>
                                </a:rPr>
                                <m:t>3</m:t>
                              </m:r>
                            </m:sup>
                          </m:sSup>
                        </m:den>
                      </m:f>
                      <m:f>
                        <m:fPr>
                          <m:ctrlPr>
                            <a:rPr lang="it-IT" i="1">
                              <a:latin typeface="Cambria Math" panose="02040503050406030204" pitchFamily="18" charset="0"/>
                            </a:rPr>
                          </m:ctrlPr>
                        </m:fPr>
                        <m:num>
                          <m:r>
                            <a:rPr lang="it-IT" b="0" i="1" smtClean="0">
                              <a:latin typeface="Cambria Math" panose="02040503050406030204" pitchFamily="18" charset="0"/>
                            </a:rPr>
                            <m:t>1</m:t>
                          </m:r>
                        </m:num>
                        <m:den>
                          <m:sSup>
                            <m:sSupPr>
                              <m:ctrlPr>
                                <a:rPr lang="it-IT" i="1">
                                  <a:latin typeface="Cambria Math" panose="02040503050406030204" pitchFamily="18" charset="0"/>
                                </a:rPr>
                              </m:ctrlPr>
                            </m:sSupPr>
                            <m:e>
                              <m:r>
                                <a:rPr lang="it-IT">
                                  <a:latin typeface="Cambria Math" panose="02040503050406030204" pitchFamily="18" charset="0"/>
                                </a:rPr>
                                <m:t>𝑒</m:t>
                              </m:r>
                            </m:e>
                            <m:sup>
                              <m:f>
                                <m:fPr>
                                  <m:ctrlPr>
                                    <a:rPr lang="it-IT" i="1">
                                      <a:latin typeface="Cambria Math" panose="02040503050406030204" pitchFamily="18" charset="0"/>
                                    </a:rPr>
                                  </m:ctrlPr>
                                </m:fPr>
                                <m:num>
                                  <m:r>
                                    <a:rPr lang="it-IT" b="0" i="1" smtClean="0">
                                      <a:latin typeface="Cambria Math" panose="02040503050406030204" pitchFamily="18" charset="0"/>
                                    </a:rPr>
                                    <m:t>h</m:t>
                                  </m:r>
                                  <m:r>
                                    <a:rPr lang="it-IT" b="0" i="1" smtClean="0">
                                      <a:latin typeface="Cambria Math" panose="02040503050406030204" pitchFamily="18" charset="0"/>
                                      <a:ea typeface="Cambria Math" panose="02040503050406030204" pitchFamily="18" charset="0"/>
                                    </a:rPr>
                                    <m:t>𝜈</m:t>
                                  </m:r>
                                </m:num>
                                <m:den>
                                  <m:r>
                                    <a:rPr lang="it-IT">
                                      <a:latin typeface="Cambria Math" panose="02040503050406030204" pitchFamily="18" charset="0"/>
                                      <a:ea typeface="Cambria Math" panose="02040503050406030204" pitchFamily="18" charset="0"/>
                                    </a:rPr>
                                    <m:t>𝑘</m:t>
                                  </m:r>
                                  <m:r>
                                    <a:rPr lang="it-IT">
                                      <a:latin typeface="Cambria Math" panose="02040503050406030204" pitchFamily="18" charset="0"/>
                                    </a:rPr>
                                    <m:t>𝑇</m:t>
                                  </m:r>
                                </m:den>
                              </m:f>
                            </m:sup>
                          </m:sSup>
                          <m:r>
                            <a:rPr lang="it-IT">
                              <a:latin typeface="Cambria Math" panose="02040503050406030204" pitchFamily="18" charset="0"/>
                            </a:rPr>
                            <m:t>−1</m:t>
                          </m:r>
                        </m:den>
                      </m:f>
                    </m:oMath>
                  </m:oMathPara>
                </a14:m>
                <a:endParaRPr lang="it-IT" dirty="0"/>
              </a:p>
            </p:txBody>
          </p:sp>
        </mc:Choice>
        <mc:Fallback xmlns="">
          <p:sp>
            <p:nvSpPr>
              <p:cNvPr id="2" name="Rectangle 1"/>
              <p:cNvSpPr>
                <a:spLocks noRot="1" noChangeAspect="1" noMove="1" noResize="1" noEditPoints="1" noAdjustHandles="1" noChangeArrowheads="1" noChangeShapeType="1" noTextEdit="1"/>
              </p:cNvSpPr>
              <p:nvPr/>
            </p:nvSpPr>
            <p:spPr>
              <a:xfrm>
                <a:off x="3049842" y="4769716"/>
                <a:ext cx="2708883" cy="807016"/>
              </a:xfrm>
              <a:prstGeom prst="rect">
                <a:avLst/>
              </a:prstGeom>
              <a:blipFill rotWithShape="0">
                <a:blip r:embed="rId5"/>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32688985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323528" y="332656"/>
            <a:ext cx="8229600" cy="144016"/>
          </a:xfrm>
        </p:spPr>
        <p:txBody>
          <a:bodyPr/>
          <a:lstStyle/>
          <a:p>
            <a:r>
              <a:rPr lang="it-IT" sz="1600" dirty="0" smtClean="0"/>
              <a:t>2. Planck e la preistoria dell'indistinguibilità in fisica quantistica</a:t>
            </a:r>
            <a:endParaRPr lang="it-IT" sz="1600" dirty="0"/>
          </a:p>
        </p:txBody>
      </p:sp>
      <p:sp>
        <p:nvSpPr>
          <p:cNvPr id="5" name="Rectangle 2"/>
          <p:cNvSpPr>
            <a:spLocks noGrp="1" noChangeArrowheads="1"/>
          </p:cNvSpPr>
          <p:nvPr>
            <p:ph type="ftr" sz="quarter" idx="3"/>
          </p:nvPr>
        </p:nvSpPr>
        <p:spPr>
          <a:xfrm>
            <a:off x="467544" y="6309320"/>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179512" y="1124744"/>
                <a:ext cx="8301608" cy="4298741"/>
              </a:xfrm>
              <a:prstGeom prst="rect">
                <a:avLst/>
              </a:prstGeom>
              <a:noFill/>
            </p:spPr>
            <p:txBody>
              <a:bodyPr wrap="square" rtlCol="0">
                <a:spAutoFit/>
              </a:bodyPr>
              <a:lstStyle/>
              <a:p>
                <a:pPr algn="just"/>
                <a:r>
                  <a:rPr lang="it-IT" i="0" dirty="0" smtClean="0"/>
                  <a:t>Se i passaggi matematici operati da Planck nella sua derivazione sono abbastanza chiari, meno chiara è l'interpretazione che egli voleva attribuire a questi passaggi. Come molta critica storica ha rimarcato, sono possibili, e in certa misura entrambe legittimate nel lavoro di Planck, due diverse letture:</a:t>
                </a:r>
              </a:p>
              <a:p>
                <a:pPr algn="just"/>
                <a:endParaRPr lang="it-IT" i="0" dirty="0"/>
              </a:p>
              <a:p>
                <a:pPr marL="342900" indent="-342900" algn="just">
                  <a:buFont typeface="+mj-lt"/>
                  <a:buAutoNum type="arabicPeriod"/>
                </a:pPr>
                <a:r>
                  <a:rPr lang="it-IT" i="0" dirty="0" smtClean="0"/>
                  <a:t>Lettura di </a:t>
                </a:r>
                <a:r>
                  <a:rPr lang="it-IT" dirty="0" smtClean="0"/>
                  <a:t>discontinuità: </a:t>
                </a:r>
                <a:r>
                  <a:rPr lang="it-IT" i="0" dirty="0" smtClean="0"/>
                  <a:t>la formula </a:t>
                </a:r>
                <a14:m>
                  <m:oMath xmlns:m="http://schemas.openxmlformats.org/officeDocument/2006/math">
                    <m:r>
                      <a:rPr lang="it-IT">
                        <a:latin typeface="Cambria Math" panose="02040503050406030204" pitchFamily="18" charset="0"/>
                      </a:rPr>
                      <m:t>𝑊</m:t>
                    </m:r>
                    <m:r>
                      <a:rPr lang="it-IT">
                        <a:latin typeface="Cambria Math" panose="02040503050406030204" pitchFamily="18" charset="0"/>
                      </a:rPr>
                      <m:t>=</m:t>
                    </m:r>
                    <m:f>
                      <m:fPr>
                        <m:ctrlPr>
                          <a:rPr lang="it-IT" i="1">
                            <a:latin typeface="Cambria Math" panose="02040503050406030204" pitchFamily="18" charset="0"/>
                          </a:rPr>
                        </m:ctrlPr>
                      </m:fPr>
                      <m:num>
                        <m:d>
                          <m:dPr>
                            <m:ctrlPr>
                              <a:rPr lang="it-IT" i="1">
                                <a:latin typeface="Cambria Math" panose="02040503050406030204" pitchFamily="18" charset="0"/>
                              </a:rPr>
                            </m:ctrlPr>
                          </m:dPr>
                          <m:e>
                            <m:r>
                              <a:rPr lang="it-IT">
                                <a:latin typeface="Cambria Math" panose="02040503050406030204" pitchFamily="18" charset="0"/>
                              </a:rPr>
                              <m:t>𝑃</m:t>
                            </m:r>
                            <m:r>
                              <a:rPr lang="it-IT">
                                <a:latin typeface="Cambria Math" panose="02040503050406030204" pitchFamily="18" charset="0"/>
                              </a:rPr>
                              <m:t>+</m:t>
                            </m:r>
                            <m:r>
                              <a:rPr lang="it-IT">
                                <a:latin typeface="Cambria Math" panose="02040503050406030204" pitchFamily="18" charset="0"/>
                              </a:rPr>
                              <m:t>𝑁</m:t>
                            </m:r>
                            <m:r>
                              <a:rPr lang="it-IT">
                                <a:latin typeface="Cambria Math" panose="02040503050406030204" pitchFamily="18" charset="0"/>
                              </a:rPr>
                              <m:t>−1</m:t>
                            </m:r>
                          </m:e>
                        </m:d>
                        <m:r>
                          <a:rPr lang="it-IT">
                            <a:latin typeface="Cambria Math" panose="02040503050406030204" pitchFamily="18" charset="0"/>
                          </a:rPr>
                          <m:t>!</m:t>
                        </m:r>
                      </m:num>
                      <m:den>
                        <m:r>
                          <a:rPr lang="it-IT">
                            <a:latin typeface="Cambria Math" panose="02040503050406030204" pitchFamily="18" charset="0"/>
                            <a:ea typeface="Cambria Math" panose="02040503050406030204" pitchFamily="18" charset="0"/>
                          </a:rPr>
                          <m:t>𝑃</m:t>
                        </m:r>
                        <m:r>
                          <a:rPr lang="it-IT">
                            <a:latin typeface="Cambria Math" panose="02040503050406030204" pitchFamily="18" charset="0"/>
                            <a:ea typeface="Cambria Math" panose="02040503050406030204" pitchFamily="18" charset="0"/>
                          </a:rPr>
                          <m:t>!</m:t>
                        </m:r>
                        <m:d>
                          <m:dPr>
                            <m:ctrlPr>
                              <a:rPr lang="it-IT" i="1">
                                <a:latin typeface="Cambria Math" panose="02040503050406030204" pitchFamily="18" charset="0"/>
                                <a:ea typeface="Cambria Math" panose="02040503050406030204" pitchFamily="18" charset="0"/>
                              </a:rPr>
                            </m:ctrlPr>
                          </m:dPr>
                          <m:e>
                            <m:r>
                              <a:rPr lang="it-IT">
                                <a:latin typeface="Cambria Math" panose="02040503050406030204" pitchFamily="18" charset="0"/>
                                <a:ea typeface="Cambria Math" panose="02040503050406030204" pitchFamily="18" charset="0"/>
                              </a:rPr>
                              <m:t>𝑁</m:t>
                            </m:r>
                            <m:r>
                              <a:rPr lang="it-IT">
                                <a:latin typeface="Cambria Math" panose="02040503050406030204" pitchFamily="18" charset="0"/>
                                <a:ea typeface="Cambria Math" panose="02040503050406030204" pitchFamily="18" charset="0"/>
                              </a:rPr>
                              <m:t>−1</m:t>
                            </m:r>
                          </m:e>
                        </m:d>
                        <m:r>
                          <a:rPr lang="it-IT">
                            <a:latin typeface="Cambria Math" panose="02040503050406030204" pitchFamily="18" charset="0"/>
                            <a:ea typeface="Cambria Math" panose="02040503050406030204" pitchFamily="18" charset="0"/>
                          </a:rPr>
                          <m:t>!</m:t>
                        </m:r>
                      </m:den>
                    </m:f>
                  </m:oMath>
                </a14:m>
                <a:r>
                  <a:rPr lang="it-IT" dirty="0" smtClean="0"/>
                  <a:t> </a:t>
                </a:r>
                <a:r>
                  <a:rPr lang="it-IT" i="0" dirty="0" smtClean="0"/>
                  <a:t>rappresenta il numero di modi in cui </a:t>
                </a:r>
                <a:r>
                  <a:rPr lang="it-IT" dirty="0" smtClean="0"/>
                  <a:t>P </a:t>
                </a:r>
                <a:r>
                  <a:rPr lang="it-IT" i="0" dirty="0" smtClean="0"/>
                  <a:t>elementi di energia </a:t>
                </a:r>
                <a:r>
                  <a:rPr lang="el-GR" dirty="0" smtClean="0"/>
                  <a:t>ε</a:t>
                </a:r>
                <a:r>
                  <a:rPr lang="it-IT" dirty="0" smtClean="0"/>
                  <a:t> </a:t>
                </a:r>
                <a:r>
                  <a:rPr lang="it-IT" i="0" dirty="0" smtClean="0"/>
                  <a:t>possono combinarsi su </a:t>
                </a:r>
                <a:r>
                  <a:rPr lang="it-IT" dirty="0" smtClean="0"/>
                  <a:t>N</a:t>
                </a:r>
                <a:r>
                  <a:rPr lang="it-IT" i="0" dirty="0" smtClean="0"/>
                  <a:t> oscillatori. Questo suggerisce l'idea che l'emissione e l'assorbimento di radiazione siano in realtà discontinui.</a:t>
                </a:r>
              </a:p>
              <a:p>
                <a:pPr marL="342900" indent="-342900" algn="just">
                  <a:buFont typeface="+mj-lt"/>
                  <a:buAutoNum type="arabicPeriod"/>
                </a:pPr>
                <a:r>
                  <a:rPr lang="it-IT" i="0" dirty="0" smtClean="0"/>
                  <a:t>Lettura di </a:t>
                </a:r>
                <a:r>
                  <a:rPr lang="it-IT" dirty="0" smtClean="0"/>
                  <a:t>continuità</a:t>
                </a:r>
                <a:r>
                  <a:rPr lang="it-IT" i="0" dirty="0" smtClean="0"/>
                  <a:t>: la formula </a:t>
                </a:r>
                <a14:m>
                  <m:oMath xmlns:m="http://schemas.openxmlformats.org/officeDocument/2006/math">
                    <m:r>
                      <a:rPr lang="it-IT">
                        <a:latin typeface="Cambria Math" panose="02040503050406030204" pitchFamily="18" charset="0"/>
                      </a:rPr>
                      <m:t>𝑊</m:t>
                    </m:r>
                    <m:r>
                      <a:rPr lang="it-IT">
                        <a:latin typeface="Cambria Math" panose="02040503050406030204" pitchFamily="18" charset="0"/>
                      </a:rPr>
                      <m:t>=</m:t>
                    </m:r>
                    <m:f>
                      <m:fPr>
                        <m:ctrlPr>
                          <a:rPr lang="it-IT" i="1">
                            <a:latin typeface="Cambria Math" panose="02040503050406030204" pitchFamily="18" charset="0"/>
                          </a:rPr>
                        </m:ctrlPr>
                      </m:fPr>
                      <m:num>
                        <m:d>
                          <m:dPr>
                            <m:ctrlPr>
                              <a:rPr lang="it-IT" i="1">
                                <a:latin typeface="Cambria Math" panose="02040503050406030204" pitchFamily="18" charset="0"/>
                              </a:rPr>
                            </m:ctrlPr>
                          </m:dPr>
                          <m:e>
                            <m:r>
                              <a:rPr lang="it-IT">
                                <a:latin typeface="Cambria Math" panose="02040503050406030204" pitchFamily="18" charset="0"/>
                              </a:rPr>
                              <m:t>𝑃</m:t>
                            </m:r>
                            <m:r>
                              <a:rPr lang="it-IT">
                                <a:latin typeface="Cambria Math" panose="02040503050406030204" pitchFamily="18" charset="0"/>
                              </a:rPr>
                              <m:t>+</m:t>
                            </m:r>
                            <m:r>
                              <a:rPr lang="it-IT">
                                <a:latin typeface="Cambria Math" panose="02040503050406030204" pitchFamily="18" charset="0"/>
                              </a:rPr>
                              <m:t>𝑁</m:t>
                            </m:r>
                            <m:r>
                              <a:rPr lang="it-IT">
                                <a:latin typeface="Cambria Math" panose="02040503050406030204" pitchFamily="18" charset="0"/>
                              </a:rPr>
                              <m:t>−1</m:t>
                            </m:r>
                          </m:e>
                        </m:d>
                        <m:r>
                          <a:rPr lang="it-IT">
                            <a:latin typeface="Cambria Math" panose="02040503050406030204" pitchFamily="18" charset="0"/>
                          </a:rPr>
                          <m:t>!</m:t>
                        </m:r>
                      </m:num>
                      <m:den>
                        <m:r>
                          <a:rPr lang="it-IT">
                            <a:latin typeface="Cambria Math" panose="02040503050406030204" pitchFamily="18" charset="0"/>
                            <a:ea typeface="Cambria Math" panose="02040503050406030204" pitchFamily="18" charset="0"/>
                          </a:rPr>
                          <m:t>𝑃</m:t>
                        </m:r>
                        <m:r>
                          <a:rPr lang="it-IT">
                            <a:latin typeface="Cambria Math" panose="02040503050406030204" pitchFamily="18" charset="0"/>
                            <a:ea typeface="Cambria Math" panose="02040503050406030204" pitchFamily="18" charset="0"/>
                          </a:rPr>
                          <m:t>!</m:t>
                        </m:r>
                        <m:d>
                          <m:dPr>
                            <m:ctrlPr>
                              <a:rPr lang="it-IT" i="1">
                                <a:latin typeface="Cambria Math" panose="02040503050406030204" pitchFamily="18" charset="0"/>
                                <a:ea typeface="Cambria Math" panose="02040503050406030204" pitchFamily="18" charset="0"/>
                              </a:rPr>
                            </m:ctrlPr>
                          </m:dPr>
                          <m:e>
                            <m:r>
                              <a:rPr lang="it-IT">
                                <a:latin typeface="Cambria Math" panose="02040503050406030204" pitchFamily="18" charset="0"/>
                                <a:ea typeface="Cambria Math" panose="02040503050406030204" pitchFamily="18" charset="0"/>
                              </a:rPr>
                              <m:t>𝑁</m:t>
                            </m:r>
                            <m:r>
                              <a:rPr lang="it-IT">
                                <a:latin typeface="Cambria Math" panose="02040503050406030204" pitchFamily="18" charset="0"/>
                                <a:ea typeface="Cambria Math" panose="02040503050406030204" pitchFamily="18" charset="0"/>
                              </a:rPr>
                              <m:t>−1</m:t>
                            </m:r>
                          </m:e>
                        </m:d>
                        <m:r>
                          <a:rPr lang="it-IT">
                            <a:latin typeface="Cambria Math" panose="02040503050406030204" pitchFamily="18" charset="0"/>
                            <a:ea typeface="Cambria Math" panose="02040503050406030204" pitchFamily="18" charset="0"/>
                          </a:rPr>
                          <m:t>!</m:t>
                        </m:r>
                      </m:den>
                    </m:f>
                  </m:oMath>
                </a14:m>
                <a:r>
                  <a:rPr lang="it-IT" i="0" dirty="0" smtClean="0"/>
                  <a:t> rappresenta il modo in cui </a:t>
                </a:r>
                <a:r>
                  <a:rPr lang="it-IT" dirty="0" smtClean="0"/>
                  <a:t>N</a:t>
                </a:r>
                <a:r>
                  <a:rPr lang="it-IT" i="0" dirty="0" smtClean="0"/>
                  <a:t> oscillatori possono essere posti in "celle di energia" di grandezza </a:t>
                </a:r>
                <a:r>
                  <a:rPr lang="el-GR" dirty="0" smtClean="0"/>
                  <a:t>ε</a:t>
                </a:r>
                <a:r>
                  <a:rPr lang="it-IT" dirty="0" smtClean="0"/>
                  <a:t>. </a:t>
                </a:r>
                <a:r>
                  <a:rPr lang="it-IT" i="0" dirty="0" smtClean="0"/>
                  <a:t>Questa lettura suggerisce che l'emissione e l'assorbimento siano continui, ma che, un po' misteriosamente, lo spazio delle fasi sia discretizzato in elementi di dimensione </a:t>
                </a:r>
                <a:r>
                  <a:rPr lang="el-GR" dirty="0" smtClean="0"/>
                  <a:t>ε</a:t>
                </a:r>
                <a:r>
                  <a:rPr lang="it-IT" dirty="0" smtClean="0"/>
                  <a:t>.</a:t>
                </a:r>
                <a:endParaRPr lang="it-IT" i="0" dirty="0" smtClean="0"/>
              </a:p>
            </p:txBody>
          </p:sp>
        </mc:Choice>
        <mc:Fallback xmlns="">
          <p:sp>
            <p:nvSpPr>
              <p:cNvPr id="4" name="TextBox 3"/>
              <p:cNvSpPr txBox="1">
                <a:spLocks noRot="1" noChangeAspect="1" noMove="1" noResize="1" noEditPoints="1" noAdjustHandles="1" noChangeArrowheads="1" noChangeShapeType="1" noTextEdit="1"/>
              </p:cNvSpPr>
              <p:nvPr/>
            </p:nvSpPr>
            <p:spPr>
              <a:xfrm>
                <a:off x="179512" y="1124744"/>
                <a:ext cx="8301608" cy="4298741"/>
              </a:xfrm>
              <a:prstGeom prst="rect">
                <a:avLst/>
              </a:prstGeom>
              <a:blipFill rotWithShape="0">
                <a:blip r:embed="rId3"/>
                <a:stretch>
                  <a:fillRect l="-587" t="-851" r="-661" b="-1418"/>
                </a:stretch>
              </a:blipFill>
            </p:spPr>
            <p:txBody>
              <a:bodyPr/>
              <a:lstStyle/>
              <a:p>
                <a:r>
                  <a:rPr lang="it-IT">
                    <a:noFill/>
                  </a:rPr>
                  <a:t> </a:t>
                </a:r>
              </a:p>
            </p:txBody>
          </p:sp>
        </mc:Fallback>
      </mc:AlternateContent>
    </p:spTree>
    <p:extLst>
      <p:ext uri="{BB962C8B-B14F-4D97-AF65-F5344CB8AC3E}">
        <p14:creationId xmlns:p14="http://schemas.microsoft.com/office/powerpoint/2010/main" val="9933491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323528" y="332656"/>
            <a:ext cx="8229600" cy="144016"/>
          </a:xfrm>
        </p:spPr>
        <p:txBody>
          <a:bodyPr/>
          <a:lstStyle/>
          <a:p>
            <a:r>
              <a:rPr lang="it-IT" sz="1600" dirty="0" smtClean="0"/>
              <a:t>2. Planck e la preistoria dell'indistinguibilità in fisica quantistica</a:t>
            </a:r>
            <a:endParaRPr lang="it-IT" sz="1600" dirty="0"/>
          </a:p>
        </p:txBody>
      </p:sp>
      <p:sp>
        <p:nvSpPr>
          <p:cNvPr id="5" name="Rectangle 2"/>
          <p:cNvSpPr>
            <a:spLocks noGrp="1" noChangeArrowheads="1"/>
          </p:cNvSpPr>
          <p:nvPr>
            <p:ph type="ftr" sz="quarter" idx="3"/>
          </p:nvPr>
        </p:nvSpPr>
        <p:spPr>
          <a:xfrm>
            <a:off x="467544" y="6309320"/>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p:sp>
        <p:nvSpPr>
          <p:cNvPr id="4" name="TextBox 3"/>
          <p:cNvSpPr txBox="1"/>
          <p:nvPr/>
        </p:nvSpPr>
        <p:spPr>
          <a:xfrm>
            <a:off x="179512" y="1124744"/>
            <a:ext cx="8301608" cy="3970318"/>
          </a:xfrm>
          <a:prstGeom prst="rect">
            <a:avLst/>
          </a:prstGeom>
          <a:noFill/>
        </p:spPr>
        <p:txBody>
          <a:bodyPr wrap="square" rtlCol="0">
            <a:spAutoFit/>
          </a:bodyPr>
          <a:lstStyle/>
          <a:p>
            <a:pPr algn="just"/>
            <a:r>
              <a:rPr lang="it-IT" i="0" dirty="0" smtClean="0"/>
              <a:t>Kuhn sostenne in modo piuttosto convincente la seconda possibile lettura del lavoro di Planck, che </a:t>
            </a:r>
            <a:r>
              <a:rPr lang="it-IT" i="0" dirty="0" smtClean="0"/>
              <a:t>(all'interno del lavoro del 1900) è </a:t>
            </a:r>
            <a:r>
              <a:rPr lang="it-IT" i="0" dirty="0" smtClean="0"/>
              <a:t>giustificata soprattutto dal seguente commento:</a:t>
            </a:r>
          </a:p>
          <a:p>
            <a:pPr algn="just"/>
            <a:endParaRPr lang="it-IT" i="0" dirty="0"/>
          </a:p>
          <a:p>
            <a:pPr algn="just"/>
            <a:r>
              <a:rPr lang="it-IT" i="0" dirty="0" smtClean="0"/>
              <a:t>"</a:t>
            </a:r>
            <a:r>
              <a:rPr lang="it-IT" dirty="0" smtClean="0"/>
              <a:t>se il rapporto [tra l'energia totale E e l'elemento di energia </a:t>
            </a:r>
            <a:r>
              <a:rPr lang="el-GR" dirty="0" smtClean="0"/>
              <a:t>ε</a:t>
            </a:r>
            <a:r>
              <a:rPr lang="it-IT" dirty="0" smtClean="0"/>
              <a:t>] così calcolato non è un intero, prendiamo come P l'intero più vicino</a:t>
            </a:r>
            <a:r>
              <a:rPr lang="it-IT" i="0" dirty="0" smtClean="0"/>
              <a:t>".</a:t>
            </a:r>
          </a:p>
          <a:p>
            <a:pPr algn="just"/>
            <a:endParaRPr lang="it-IT" i="0" dirty="0"/>
          </a:p>
          <a:p>
            <a:pPr algn="just"/>
            <a:r>
              <a:rPr lang="it-IT" i="0" dirty="0" smtClean="0"/>
              <a:t>Se </a:t>
            </a:r>
            <a:r>
              <a:rPr lang="it-IT" i="0" dirty="0" smtClean="0"/>
              <a:t>la questione di quale delle due letture fosse la preferita di Planck è di interesse storico, dal punto di vista didattico è più importante capire se la legge di radiazione di Planck costituisca, da sola, una prova della natura discreta della radiazione elettromagnetica. In questo senso, il fatto che una lettura "conservatrice" di Planck sia possibile e valida costituisce un indizio in senso contrario, come anche il fatto che il dibattito sulla quantizzazione non sia sorto immediatamente dopo il lavoro di Planck. </a:t>
            </a:r>
            <a:endParaRPr lang="it-IT" dirty="0" smtClean="0"/>
          </a:p>
        </p:txBody>
      </p:sp>
    </p:spTree>
    <p:extLst>
      <p:ext uri="{BB962C8B-B14F-4D97-AF65-F5344CB8AC3E}">
        <p14:creationId xmlns:p14="http://schemas.microsoft.com/office/powerpoint/2010/main" val="998166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323528" y="332656"/>
            <a:ext cx="8229600" cy="144016"/>
          </a:xfrm>
        </p:spPr>
        <p:txBody>
          <a:bodyPr/>
          <a:lstStyle/>
          <a:p>
            <a:r>
              <a:rPr lang="it-IT" sz="1600" dirty="0" smtClean="0"/>
              <a:t>Fonti principali</a:t>
            </a:r>
            <a:endParaRPr lang="it-IT" sz="1600" dirty="0"/>
          </a:p>
        </p:txBody>
      </p:sp>
      <p:sp>
        <p:nvSpPr>
          <p:cNvPr id="3077" name="Text Box 5"/>
          <p:cNvSpPr txBox="1">
            <a:spLocks noChangeArrowheads="1"/>
          </p:cNvSpPr>
          <p:nvPr/>
        </p:nvSpPr>
        <p:spPr bwMode="auto">
          <a:xfrm>
            <a:off x="323528" y="836712"/>
            <a:ext cx="8229600" cy="5909310"/>
          </a:xfrm>
          <a:prstGeom prst="rect">
            <a:avLst/>
          </a:prstGeom>
          <a:noFill/>
          <a:ln w="9525">
            <a:noFill/>
            <a:miter lim="800000"/>
            <a:headEnd/>
            <a:tailEnd/>
          </a:ln>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spcBef>
                <a:spcPct val="50000"/>
              </a:spcBef>
              <a:buFont typeface="Arial" panose="020B0604020202020204" pitchFamily="34" charset="0"/>
              <a:buChar char="•"/>
            </a:pPr>
            <a:r>
              <a:rPr lang="en-GB" i="0" dirty="0" err="1">
                <a:latin typeface="Ebrima" panose="02000000000000000000" pitchFamily="2" charset="0"/>
                <a:ea typeface="Ebrima" panose="02000000000000000000" pitchFamily="2" charset="0"/>
                <a:cs typeface="Ebrima" panose="02000000000000000000" pitchFamily="2" charset="0"/>
              </a:rPr>
              <a:t>Schirrmacher</a:t>
            </a:r>
            <a:r>
              <a:rPr lang="en-GB" i="0" dirty="0">
                <a:latin typeface="Ebrima" panose="02000000000000000000" pitchFamily="2" charset="0"/>
                <a:ea typeface="Ebrima" panose="02000000000000000000" pitchFamily="2" charset="0"/>
                <a:cs typeface="Ebrima" panose="02000000000000000000" pitchFamily="2" charset="0"/>
              </a:rPr>
              <a:t>, A. (2003). Experimenting theory: The proofs of Kirchhoff's radiation law before and after Planck. Historical studies in the physical and biological sciences, 33(2), 299-335</a:t>
            </a:r>
            <a:r>
              <a:rPr lang="en-GB" i="0" dirty="0" smtClean="0">
                <a:latin typeface="Ebrima" panose="02000000000000000000" pitchFamily="2" charset="0"/>
                <a:ea typeface="Ebrima" panose="02000000000000000000" pitchFamily="2" charset="0"/>
                <a:cs typeface="Ebrima" panose="02000000000000000000" pitchFamily="2" charset="0"/>
              </a:rPr>
              <a:t>.</a:t>
            </a:r>
          </a:p>
          <a:p>
            <a:pPr marL="285750" indent="-285750" algn="just">
              <a:spcBef>
                <a:spcPct val="50000"/>
              </a:spcBef>
              <a:buFont typeface="Arial" panose="020B0604020202020204" pitchFamily="34" charset="0"/>
              <a:buChar char="•"/>
            </a:pPr>
            <a:r>
              <a:rPr lang="en-GB" i="0" dirty="0">
                <a:latin typeface="Ebrima" panose="02000000000000000000" pitchFamily="2" charset="0"/>
                <a:ea typeface="Ebrima" panose="02000000000000000000" pitchFamily="2" charset="0"/>
                <a:cs typeface="Ebrima" panose="02000000000000000000" pitchFamily="2" charset="0"/>
              </a:rPr>
              <a:t>Siegel, D. M. (1976). Balfour Stewart and Gustav Robert Kirchhoff: Two Independent Approaches to" Kirchhoff's Radiation Law". Isis, 67(4), 565-600</a:t>
            </a:r>
            <a:r>
              <a:rPr lang="en-GB" i="0" dirty="0" smtClean="0">
                <a:latin typeface="Ebrima" panose="02000000000000000000" pitchFamily="2" charset="0"/>
                <a:ea typeface="Ebrima" panose="02000000000000000000" pitchFamily="2" charset="0"/>
                <a:cs typeface="Ebrima" panose="02000000000000000000" pitchFamily="2" charset="0"/>
              </a:rPr>
              <a:t>.</a:t>
            </a:r>
          </a:p>
          <a:p>
            <a:pPr marL="285750" indent="-285750" algn="just">
              <a:spcBef>
                <a:spcPct val="50000"/>
              </a:spcBef>
              <a:buFont typeface="Arial" panose="020B0604020202020204" pitchFamily="34" charset="0"/>
              <a:buChar char="•"/>
            </a:pPr>
            <a:r>
              <a:rPr lang="en-GB" i="0" dirty="0" err="1">
                <a:latin typeface="Ebrima" panose="02000000000000000000" pitchFamily="2" charset="0"/>
                <a:ea typeface="Ebrima" panose="02000000000000000000" pitchFamily="2" charset="0"/>
                <a:cs typeface="Ebrima" panose="02000000000000000000" pitchFamily="2" charset="0"/>
              </a:rPr>
              <a:t>Niaz</a:t>
            </a:r>
            <a:r>
              <a:rPr lang="en-GB" i="0" dirty="0">
                <a:latin typeface="Ebrima" panose="02000000000000000000" pitchFamily="2" charset="0"/>
                <a:ea typeface="Ebrima" panose="02000000000000000000" pitchFamily="2" charset="0"/>
                <a:cs typeface="Ebrima" panose="02000000000000000000" pitchFamily="2" charset="0"/>
              </a:rPr>
              <a:t>, M., </a:t>
            </a:r>
            <a:r>
              <a:rPr lang="en-GB" i="0" dirty="0" err="1">
                <a:latin typeface="Ebrima" panose="02000000000000000000" pitchFamily="2" charset="0"/>
                <a:ea typeface="Ebrima" panose="02000000000000000000" pitchFamily="2" charset="0"/>
                <a:cs typeface="Ebrima" panose="02000000000000000000" pitchFamily="2" charset="0"/>
              </a:rPr>
              <a:t>Klassen</a:t>
            </a:r>
            <a:r>
              <a:rPr lang="en-GB" i="0" dirty="0">
                <a:latin typeface="Ebrima" panose="02000000000000000000" pitchFamily="2" charset="0"/>
                <a:ea typeface="Ebrima" panose="02000000000000000000" pitchFamily="2" charset="0"/>
                <a:cs typeface="Ebrima" panose="02000000000000000000" pitchFamily="2" charset="0"/>
              </a:rPr>
              <a:t>, S., McMillan, B., &amp; Metz, D. (2010). Reconstruction of the history of the photoelectric effect and its implications for general physics textbooks. Science Education, 94(5), 903-931</a:t>
            </a:r>
            <a:r>
              <a:rPr lang="en-GB" i="0" dirty="0" smtClean="0">
                <a:latin typeface="Ebrima" panose="02000000000000000000" pitchFamily="2" charset="0"/>
                <a:ea typeface="Ebrima" panose="02000000000000000000" pitchFamily="2" charset="0"/>
                <a:cs typeface="Ebrima" panose="02000000000000000000" pitchFamily="2" charset="0"/>
              </a:rPr>
              <a:t>.</a:t>
            </a:r>
          </a:p>
          <a:p>
            <a:pPr marL="285750" indent="-285750" algn="just">
              <a:spcBef>
                <a:spcPct val="50000"/>
              </a:spcBef>
              <a:buFont typeface="Arial" panose="020B0604020202020204" pitchFamily="34" charset="0"/>
              <a:buChar char="•"/>
            </a:pPr>
            <a:r>
              <a:rPr lang="en-GB" i="0" dirty="0" err="1">
                <a:latin typeface="Ebrima" panose="02000000000000000000" pitchFamily="2" charset="0"/>
                <a:ea typeface="Ebrima" panose="02000000000000000000" pitchFamily="2" charset="0"/>
                <a:cs typeface="Ebrima" panose="02000000000000000000" pitchFamily="2" charset="0"/>
              </a:rPr>
              <a:t>Klassen</a:t>
            </a:r>
            <a:r>
              <a:rPr lang="en-GB" i="0" dirty="0">
                <a:latin typeface="Ebrima" panose="02000000000000000000" pitchFamily="2" charset="0"/>
                <a:ea typeface="Ebrima" panose="02000000000000000000" pitchFamily="2" charset="0"/>
                <a:cs typeface="Ebrima" panose="02000000000000000000" pitchFamily="2" charset="0"/>
              </a:rPr>
              <a:t>, S. (2011). The photoelectric effect: Reconstructing the story for the physics classroom</a:t>
            </a:r>
            <a:r>
              <a:rPr lang="en-GB" i="0" dirty="0" smtClean="0">
                <a:latin typeface="Ebrima" panose="02000000000000000000" pitchFamily="2" charset="0"/>
                <a:ea typeface="Ebrima" panose="02000000000000000000" pitchFamily="2" charset="0"/>
                <a:cs typeface="Ebrima" panose="02000000000000000000" pitchFamily="2" charset="0"/>
              </a:rPr>
              <a:t>.</a:t>
            </a:r>
          </a:p>
          <a:p>
            <a:pPr marL="285750" indent="-285750" algn="just">
              <a:spcBef>
                <a:spcPct val="50000"/>
              </a:spcBef>
              <a:buFont typeface="Arial" panose="020B0604020202020204" pitchFamily="34" charset="0"/>
              <a:buChar char="•"/>
            </a:pPr>
            <a:r>
              <a:rPr lang="en-GB" i="0" dirty="0">
                <a:latin typeface="Ebrima" panose="02000000000000000000" pitchFamily="2" charset="0"/>
                <a:ea typeface="Ebrima" panose="02000000000000000000" pitchFamily="2" charset="0"/>
                <a:cs typeface="Ebrima" panose="02000000000000000000" pitchFamily="2" charset="0"/>
              </a:rPr>
              <a:t>Rudnick J. and </a:t>
            </a:r>
            <a:r>
              <a:rPr lang="en-GB" i="0" dirty="0" err="1">
                <a:latin typeface="Ebrima" panose="02000000000000000000" pitchFamily="2" charset="0"/>
                <a:ea typeface="Ebrima" panose="02000000000000000000" pitchFamily="2" charset="0"/>
                <a:cs typeface="Ebrima" panose="02000000000000000000" pitchFamily="2" charset="0"/>
              </a:rPr>
              <a:t>Tannhauser</a:t>
            </a:r>
            <a:r>
              <a:rPr lang="en-GB" i="0" dirty="0">
                <a:latin typeface="Ebrima" panose="02000000000000000000" pitchFamily="2" charset="0"/>
                <a:ea typeface="Ebrima" panose="02000000000000000000" pitchFamily="2" charset="0"/>
                <a:cs typeface="Ebrima" panose="02000000000000000000" pitchFamily="2" charset="0"/>
              </a:rPr>
              <a:t> D. S. (1976) "Concerning a widespread error in the description of the photoelectric effect" Am. J. Phys. 44 </a:t>
            </a:r>
            <a:r>
              <a:rPr lang="en-GB" i="0" dirty="0" smtClean="0">
                <a:latin typeface="Ebrima" panose="02000000000000000000" pitchFamily="2" charset="0"/>
                <a:ea typeface="Ebrima" panose="02000000000000000000" pitchFamily="2" charset="0"/>
                <a:cs typeface="Ebrima" panose="02000000000000000000" pitchFamily="2" charset="0"/>
              </a:rPr>
              <a:t>796–8</a:t>
            </a:r>
          </a:p>
          <a:p>
            <a:pPr marL="285750" indent="-285750" algn="just">
              <a:spcBef>
                <a:spcPct val="50000"/>
              </a:spcBef>
              <a:buFont typeface="Arial" panose="020B0604020202020204" pitchFamily="34" charset="0"/>
              <a:buChar char="•"/>
            </a:pPr>
            <a:r>
              <a:rPr lang="en-GB" i="0" dirty="0">
                <a:latin typeface="Ebrima" panose="02000000000000000000" pitchFamily="2" charset="0"/>
                <a:ea typeface="Ebrima" panose="02000000000000000000" pitchFamily="2" charset="0"/>
                <a:cs typeface="Ebrima" panose="02000000000000000000" pitchFamily="2" charset="0"/>
              </a:rPr>
              <a:t>Kuhn, T. S. (1987). Black-body theory and the quantum discontinuity, 1894-1912. University of Chicago Press.</a:t>
            </a:r>
          </a:p>
          <a:p>
            <a:pPr marL="285750" indent="-285750" algn="just">
              <a:spcBef>
                <a:spcPct val="50000"/>
              </a:spcBef>
              <a:buFont typeface="Arial" panose="020B0604020202020204" pitchFamily="34" charset="0"/>
              <a:buChar char="•"/>
            </a:pPr>
            <a:endParaRPr lang="en-GB" i="0" dirty="0">
              <a:latin typeface="Ebrima" panose="02000000000000000000" pitchFamily="2" charset="0"/>
              <a:ea typeface="Ebrima" panose="02000000000000000000" pitchFamily="2" charset="0"/>
              <a:cs typeface="Ebrima" panose="02000000000000000000" pitchFamily="2" charset="0"/>
            </a:endParaRPr>
          </a:p>
          <a:p>
            <a:pPr marL="285750" indent="-285750" algn="just">
              <a:spcBef>
                <a:spcPct val="50000"/>
              </a:spcBef>
              <a:buFont typeface="Arial" panose="020B0604020202020204" pitchFamily="34" charset="0"/>
              <a:buChar char="•"/>
            </a:pPr>
            <a:endParaRPr lang="en-GB" i="0" dirty="0" smtClean="0">
              <a:latin typeface="Ebrima" panose="02000000000000000000" pitchFamily="2" charset="0"/>
              <a:ea typeface="Ebrima" panose="02000000000000000000" pitchFamily="2" charset="0"/>
              <a:cs typeface="Ebrima" panose="02000000000000000000" pitchFamily="2" charset="0"/>
            </a:endParaRPr>
          </a:p>
          <a:p>
            <a:pPr marL="285750" indent="-285750" algn="just">
              <a:spcBef>
                <a:spcPct val="50000"/>
              </a:spcBef>
              <a:buFont typeface="Arial" panose="020B0604020202020204" pitchFamily="34" charset="0"/>
              <a:buChar char="•"/>
            </a:pPr>
            <a:endParaRPr lang="en-GB" i="0" dirty="0">
              <a:latin typeface="Ebrima" panose="02000000000000000000" pitchFamily="2" charset="0"/>
              <a:ea typeface="Ebrima" panose="02000000000000000000" pitchFamily="2" charset="0"/>
              <a:cs typeface="Ebrima" panose="02000000000000000000" pitchFamily="2" charset="0"/>
            </a:endParaRPr>
          </a:p>
        </p:txBody>
      </p:sp>
      <p:sp>
        <p:nvSpPr>
          <p:cNvPr id="5" name="Rectangle 2"/>
          <p:cNvSpPr>
            <a:spLocks noGrp="1" noChangeArrowheads="1"/>
          </p:cNvSpPr>
          <p:nvPr>
            <p:ph type="ftr" sz="quarter" idx="3"/>
          </p:nvPr>
        </p:nvSpPr>
        <p:spPr>
          <a:xfrm>
            <a:off x="467544" y="6309320"/>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p:spTree>
    <p:extLst>
      <p:ext uri="{BB962C8B-B14F-4D97-AF65-F5344CB8AC3E}">
        <p14:creationId xmlns:p14="http://schemas.microsoft.com/office/powerpoint/2010/main" val="41338032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323528" y="332656"/>
            <a:ext cx="8229600" cy="144016"/>
          </a:xfrm>
        </p:spPr>
        <p:txBody>
          <a:bodyPr/>
          <a:lstStyle/>
          <a:p>
            <a:r>
              <a:rPr lang="it-IT" sz="1600" dirty="0" smtClean="0"/>
              <a:t>2. Planck e la preistoria dell'indistinguibilità in fisica quantistica</a:t>
            </a:r>
            <a:endParaRPr lang="it-IT" sz="1600" dirty="0"/>
          </a:p>
        </p:txBody>
      </p:sp>
      <p:sp>
        <p:nvSpPr>
          <p:cNvPr id="5" name="Rectangle 2"/>
          <p:cNvSpPr>
            <a:spLocks noGrp="1" noChangeArrowheads="1"/>
          </p:cNvSpPr>
          <p:nvPr>
            <p:ph type="ftr" sz="quarter" idx="3"/>
          </p:nvPr>
        </p:nvSpPr>
        <p:spPr>
          <a:xfrm>
            <a:off x="467544" y="6309320"/>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249095" y="980728"/>
                <a:ext cx="8301608" cy="4411529"/>
              </a:xfrm>
              <a:prstGeom prst="rect">
                <a:avLst/>
              </a:prstGeom>
              <a:noFill/>
            </p:spPr>
            <p:txBody>
              <a:bodyPr wrap="square" rtlCol="0">
                <a:spAutoFit/>
              </a:bodyPr>
              <a:lstStyle/>
              <a:p>
                <a:pPr algn="just"/>
                <a:r>
                  <a:rPr lang="it-IT" i="0" dirty="0" smtClean="0"/>
                  <a:t>Inoltre, comprendere l'ambiguità intepretativa del lavoro di Planck può aiutare a capire perchè la legge di radiazione fu immediatamente accettata dalla comunità scientifica, mentre l'introduzione del quanto di luce da parte di Einstein nel 1905, che può apparirne la logica continuazione, trovò la dura opposizione di molti fisici fino alla dimostrazione dell'effetto Compton nel 1922/23.</a:t>
                </a:r>
              </a:p>
              <a:p>
                <a:pPr algn="just"/>
                <a:endParaRPr lang="it-IT" i="0" dirty="0"/>
              </a:p>
              <a:p>
                <a:pPr algn="just"/>
                <a:r>
                  <a:rPr lang="it-IT" i="0" dirty="0" smtClean="0"/>
                  <a:t>La questione si può riportare ad una </a:t>
                </a:r>
                <a:r>
                  <a:rPr lang="it-IT" dirty="0" smtClean="0"/>
                  <a:t>preistoria del concetto di indistinguibilità</a:t>
                </a:r>
                <a:r>
                  <a:rPr lang="it-IT" i="0" dirty="0" smtClean="0"/>
                  <a:t>. In effetti, Planck non fa alcuna ipotesi sulla distinguibilità o meno dei suoi quanti, o celle, di energia </a:t>
                </a:r>
                <a:r>
                  <a:rPr lang="el-GR" dirty="0" smtClean="0"/>
                  <a:t>ε</a:t>
                </a:r>
                <a:r>
                  <a:rPr lang="it-IT" dirty="0" smtClean="0"/>
                  <a:t>. </a:t>
                </a:r>
                <a:r>
                  <a:rPr lang="it-IT" i="0" dirty="0" smtClean="0"/>
                  <a:t>Tuttavia, la formula combinatoria utilizzata assume implicitamente che esse siano indistinguibili.</a:t>
                </a:r>
              </a:p>
              <a:p>
                <a:pPr algn="just"/>
                <a:endParaRPr lang="it-IT" i="0" dirty="0"/>
              </a:p>
              <a:p>
                <a:pPr algn="just"/>
                <a:r>
                  <a:rPr lang="it-IT" i="0" dirty="0" smtClean="0"/>
                  <a:t>Infatti, i modi di disporre </a:t>
                </a:r>
                <a:r>
                  <a:rPr lang="it-IT" dirty="0" smtClean="0"/>
                  <a:t>P</a:t>
                </a:r>
                <a:r>
                  <a:rPr lang="it-IT" i="0" dirty="0" smtClean="0"/>
                  <a:t> elementi di energia </a:t>
                </a:r>
                <a:r>
                  <a:rPr lang="it-IT" dirty="0" smtClean="0"/>
                  <a:t>distinguibili </a:t>
                </a:r>
                <a:r>
                  <a:rPr lang="it-IT" i="0" dirty="0" smtClean="0"/>
                  <a:t>su </a:t>
                </a:r>
                <a:r>
                  <a:rPr lang="it-IT" dirty="0" smtClean="0"/>
                  <a:t>N </a:t>
                </a:r>
                <a:r>
                  <a:rPr lang="it-IT" i="0" dirty="0" smtClean="0"/>
                  <a:t>oscillatori, non sarebbero </a:t>
                </a:r>
                <a14:m>
                  <m:oMath xmlns:m="http://schemas.openxmlformats.org/officeDocument/2006/math">
                    <m:r>
                      <a:rPr lang="it-IT">
                        <a:latin typeface="Cambria Math" panose="02040503050406030204" pitchFamily="18" charset="0"/>
                      </a:rPr>
                      <m:t>𝑊</m:t>
                    </m:r>
                    <m:r>
                      <a:rPr lang="it-IT">
                        <a:latin typeface="Cambria Math" panose="02040503050406030204" pitchFamily="18" charset="0"/>
                      </a:rPr>
                      <m:t>=</m:t>
                    </m:r>
                    <m:f>
                      <m:fPr>
                        <m:ctrlPr>
                          <a:rPr lang="it-IT" i="1">
                            <a:latin typeface="Cambria Math" panose="02040503050406030204" pitchFamily="18" charset="0"/>
                          </a:rPr>
                        </m:ctrlPr>
                      </m:fPr>
                      <m:num>
                        <m:d>
                          <m:dPr>
                            <m:ctrlPr>
                              <a:rPr lang="it-IT" i="1">
                                <a:latin typeface="Cambria Math" panose="02040503050406030204" pitchFamily="18" charset="0"/>
                              </a:rPr>
                            </m:ctrlPr>
                          </m:dPr>
                          <m:e>
                            <m:r>
                              <a:rPr lang="it-IT">
                                <a:latin typeface="Cambria Math" panose="02040503050406030204" pitchFamily="18" charset="0"/>
                              </a:rPr>
                              <m:t>𝑃</m:t>
                            </m:r>
                            <m:r>
                              <a:rPr lang="it-IT">
                                <a:latin typeface="Cambria Math" panose="02040503050406030204" pitchFamily="18" charset="0"/>
                              </a:rPr>
                              <m:t>+</m:t>
                            </m:r>
                            <m:r>
                              <a:rPr lang="it-IT">
                                <a:latin typeface="Cambria Math" panose="02040503050406030204" pitchFamily="18" charset="0"/>
                              </a:rPr>
                              <m:t>𝑁</m:t>
                            </m:r>
                            <m:r>
                              <a:rPr lang="it-IT">
                                <a:latin typeface="Cambria Math" panose="02040503050406030204" pitchFamily="18" charset="0"/>
                              </a:rPr>
                              <m:t>−1</m:t>
                            </m:r>
                          </m:e>
                        </m:d>
                        <m:r>
                          <a:rPr lang="it-IT">
                            <a:latin typeface="Cambria Math" panose="02040503050406030204" pitchFamily="18" charset="0"/>
                          </a:rPr>
                          <m:t>!</m:t>
                        </m:r>
                      </m:num>
                      <m:den>
                        <m:r>
                          <a:rPr lang="it-IT">
                            <a:latin typeface="Cambria Math" panose="02040503050406030204" pitchFamily="18" charset="0"/>
                            <a:ea typeface="Cambria Math" panose="02040503050406030204" pitchFamily="18" charset="0"/>
                          </a:rPr>
                          <m:t>𝑃</m:t>
                        </m:r>
                        <m:r>
                          <a:rPr lang="it-IT">
                            <a:latin typeface="Cambria Math" panose="02040503050406030204" pitchFamily="18" charset="0"/>
                            <a:ea typeface="Cambria Math" panose="02040503050406030204" pitchFamily="18" charset="0"/>
                          </a:rPr>
                          <m:t>!</m:t>
                        </m:r>
                        <m:d>
                          <m:dPr>
                            <m:ctrlPr>
                              <a:rPr lang="it-IT" i="1">
                                <a:latin typeface="Cambria Math" panose="02040503050406030204" pitchFamily="18" charset="0"/>
                                <a:ea typeface="Cambria Math" panose="02040503050406030204" pitchFamily="18" charset="0"/>
                              </a:rPr>
                            </m:ctrlPr>
                          </m:dPr>
                          <m:e>
                            <m:r>
                              <a:rPr lang="it-IT">
                                <a:latin typeface="Cambria Math" panose="02040503050406030204" pitchFamily="18" charset="0"/>
                                <a:ea typeface="Cambria Math" panose="02040503050406030204" pitchFamily="18" charset="0"/>
                              </a:rPr>
                              <m:t>𝑁</m:t>
                            </m:r>
                            <m:r>
                              <a:rPr lang="it-IT">
                                <a:latin typeface="Cambria Math" panose="02040503050406030204" pitchFamily="18" charset="0"/>
                                <a:ea typeface="Cambria Math" panose="02040503050406030204" pitchFamily="18" charset="0"/>
                              </a:rPr>
                              <m:t>−1</m:t>
                            </m:r>
                          </m:e>
                        </m:d>
                        <m:r>
                          <a:rPr lang="it-IT">
                            <a:latin typeface="Cambria Math" panose="02040503050406030204" pitchFamily="18" charset="0"/>
                            <a:ea typeface="Cambria Math" panose="02040503050406030204" pitchFamily="18" charset="0"/>
                          </a:rPr>
                          <m:t>!</m:t>
                        </m:r>
                      </m:den>
                    </m:f>
                  </m:oMath>
                </a14:m>
                <a:r>
                  <a:rPr lang="it-IT" dirty="0" smtClean="0"/>
                  <a:t> </a:t>
                </a:r>
                <a:r>
                  <a:rPr lang="it-IT" i="0" dirty="0" smtClean="0"/>
                  <a:t>ma</a:t>
                </a:r>
                <a:r>
                  <a:rPr lang="it-IT" dirty="0" smtClean="0"/>
                  <a:t> </a:t>
                </a:r>
                <a14:m>
                  <m:oMath xmlns:m="http://schemas.openxmlformats.org/officeDocument/2006/math">
                    <m:r>
                      <a:rPr lang="it-IT">
                        <a:latin typeface="Cambria Math" panose="02040503050406030204" pitchFamily="18" charset="0"/>
                      </a:rPr>
                      <m:t>𝑊</m:t>
                    </m:r>
                    <m:r>
                      <a:rPr lang="it-IT" b="0" i="1" smtClean="0">
                        <a:latin typeface="Cambria Math" panose="02040503050406030204" pitchFamily="18" charset="0"/>
                      </a:rPr>
                      <m:t>′</m:t>
                    </m:r>
                    <m:r>
                      <a:rPr lang="it-IT">
                        <a:latin typeface="Cambria Math" panose="02040503050406030204" pitchFamily="18" charset="0"/>
                      </a:rPr>
                      <m:t>=</m:t>
                    </m:r>
                    <m:sSup>
                      <m:sSupPr>
                        <m:ctrlPr>
                          <a:rPr lang="it-IT" i="1" smtClean="0">
                            <a:latin typeface="Cambria Math" panose="02040503050406030204" pitchFamily="18" charset="0"/>
                          </a:rPr>
                        </m:ctrlPr>
                      </m:sSupPr>
                      <m:e>
                        <m:r>
                          <a:rPr lang="it-IT" b="0" i="1" smtClean="0">
                            <a:latin typeface="Cambria Math" panose="02040503050406030204" pitchFamily="18" charset="0"/>
                          </a:rPr>
                          <m:t>𝑁</m:t>
                        </m:r>
                      </m:e>
                      <m:sup>
                        <m:r>
                          <a:rPr lang="it-IT" b="0" i="1" smtClean="0">
                            <a:latin typeface="Cambria Math" panose="02040503050406030204" pitchFamily="18" charset="0"/>
                          </a:rPr>
                          <m:t>𝑃</m:t>
                        </m:r>
                      </m:sup>
                    </m:sSup>
                  </m:oMath>
                </a14:m>
                <a:r>
                  <a:rPr lang="it-IT" dirty="0" smtClean="0"/>
                  <a:t>. </a:t>
                </a:r>
                <a:r>
                  <a:rPr lang="it-IT" i="0" dirty="0" smtClean="0"/>
                  <a:t>All'inizio del '900, non era chiaro se oggetti dotati di una identità autonoma, come sembravano essere i quanti di luce di Einstein, potessero essere </a:t>
                </a:r>
                <a:r>
                  <a:rPr lang="it-IT" dirty="0" smtClean="0"/>
                  <a:t>indistinguibili</a:t>
                </a:r>
                <a:r>
                  <a:rPr lang="it-IT" i="0" dirty="0" smtClean="0"/>
                  <a:t>.</a:t>
                </a:r>
                <a:r>
                  <a:rPr lang="it-IT" dirty="0" smtClean="0"/>
                  <a:t> </a:t>
                </a:r>
              </a:p>
            </p:txBody>
          </p:sp>
        </mc:Choice>
        <mc:Fallback xmlns="">
          <p:sp>
            <p:nvSpPr>
              <p:cNvPr id="4" name="TextBox 3"/>
              <p:cNvSpPr txBox="1">
                <a:spLocks noRot="1" noChangeAspect="1" noMove="1" noResize="1" noEditPoints="1" noAdjustHandles="1" noChangeArrowheads="1" noChangeShapeType="1" noTextEdit="1"/>
              </p:cNvSpPr>
              <p:nvPr/>
            </p:nvSpPr>
            <p:spPr>
              <a:xfrm>
                <a:off x="249095" y="980728"/>
                <a:ext cx="8301608" cy="4411529"/>
              </a:xfrm>
              <a:prstGeom prst="rect">
                <a:avLst/>
              </a:prstGeom>
              <a:blipFill rotWithShape="0">
                <a:blip r:embed="rId5"/>
                <a:stretch>
                  <a:fillRect l="-661" t="-829" r="-587" b="-1243"/>
                </a:stretch>
              </a:blipFill>
            </p:spPr>
            <p:txBody>
              <a:bodyPr/>
              <a:lstStyle/>
              <a:p>
                <a:r>
                  <a:rPr lang="it-IT">
                    <a:noFill/>
                  </a:rPr>
                  <a:t> </a:t>
                </a:r>
              </a:p>
            </p:txBody>
          </p:sp>
        </mc:Fallback>
      </mc:AlternateContent>
    </p:spTree>
    <p:extLst>
      <p:ext uri="{BB962C8B-B14F-4D97-AF65-F5344CB8AC3E}">
        <p14:creationId xmlns:p14="http://schemas.microsoft.com/office/powerpoint/2010/main" val="846372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323528" y="332656"/>
            <a:ext cx="8229600" cy="144016"/>
          </a:xfrm>
        </p:spPr>
        <p:txBody>
          <a:bodyPr/>
          <a:lstStyle/>
          <a:p>
            <a:r>
              <a:rPr lang="it-IT" sz="1600" dirty="0" smtClean="0"/>
              <a:t>2. Planck e la preistoria dell'indistinguibilità in fisica quantistica</a:t>
            </a:r>
            <a:endParaRPr lang="it-IT" sz="1600" dirty="0"/>
          </a:p>
        </p:txBody>
      </p:sp>
      <p:sp>
        <p:nvSpPr>
          <p:cNvPr id="5" name="Rectangle 2"/>
          <p:cNvSpPr>
            <a:spLocks noGrp="1" noChangeArrowheads="1"/>
          </p:cNvSpPr>
          <p:nvPr>
            <p:ph type="ftr" sz="quarter" idx="3"/>
          </p:nvPr>
        </p:nvSpPr>
        <p:spPr>
          <a:xfrm>
            <a:off x="467544" y="6309320"/>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287524" y="836712"/>
                <a:ext cx="8301608" cy="5382114"/>
              </a:xfrm>
              <a:prstGeom prst="rect">
                <a:avLst/>
              </a:prstGeom>
              <a:noFill/>
            </p:spPr>
            <p:txBody>
              <a:bodyPr wrap="square" rtlCol="0">
                <a:spAutoFit/>
              </a:bodyPr>
              <a:lstStyle/>
              <a:p>
                <a:pPr algn="just"/>
                <a:r>
                  <a:rPr lang="it-IT" i="0" dirty="0" smtClean="0"/>
                  <a:t>Einstein nel suo articolo del 1905 (del quale la spiegazione dell'effetto fotoelettrico è solo una sezione) deriva l'ipotesi del quanto di luce dalla legge di Wien, ossia considera la formula </a:t>
                </a:r>
                <a14:m>
                  <m:oMath xmlns:m="http://schemas.openxmlformats.org/officeDocument/2006/math">
                    <m:sSub>
                      <m:sSubPr>
                        <m:ctrlPr>
                          <a:rPr lang="it-IT" i="1">
                            <a:latin typeface="Cambria Math" panose="02040503050406030204" pitchFamily="18" charset="0"/>
                          </a:rPr>
                        </m:ctrlPr>
                      </m:sSubPr>
                      <m:e>
                        <m:r>
                          <a:rPr lang="it-IT">
                            <a:latin typeface="Cambria Math" panose="02040503050406030204" pitchFamily="18" charset="0"/>
                          </a:rPr>
                          <m:t>𝑓</m:t>
                        </m:r>
                      </m:e>
                      <m:sub>
                        <m:r>
                          <a:rPr lang="it-IT">
                            <a:latin typeface="Cambria Math" panose="02040503050406030204" pitchFamily="18" charset="0"/>
                            <a:ea typeface="Cambria Math" panose="02040503050406030204" pitchFamily="18" charset="0"/>
                          </a:rPr>
                          <m:t>𝜈</m:t>
                        </m:r>
                      </m:sub>
                    </m:sSub>
                    <m:d>
                      <m:dPr>
                        <m:ctrlPr>
                          <a:rPr lang="it-IT" i="1">
                            <a:latin typeface="Cambria Math" panose="02040503050406030204" pitchFamily="18" charset="0"/>
                          </a:rPr>
                        </m:ctrlPr>
                      </m:dPr>
                      <m:e>
                        <m:r>
                          <a:rPr lang="it-IT">
                            <a:latin typeface="Cambria Math" panose="02040503050406030204" pitchFamily="18" charset="0"/>
                            <a:ea typeface="Cambria Math" panose="02040503050406030204" pitchFamily="18" charset="0"/>
                          </a:rPr>
                          <m:t>𝜈</m:t>
                        </m:r>
                        <m:r>
                          <a:rPr lang="it-IT">
                            <a:latin typeface="Cambria Math" panose="02040503050406030204" pitchFamily="18" charset="0"/>
                            <a:ea typeface="Cambria Math" panose="02040503050406030204" pitchFamily="18" charset="0"/>
                          </a:rPr>
                          <m:t>,</m:t>
                        </m:r>
                        <m:r>
                          <a:rPr lang="it-IT">
                            <a:latin typeface="Cambria Math" panose="02040503050406030204" pitchFamily="18" charset="0"/>
                            <a:ea typeface="Cambria Math" panose="02040503050406030204" pitchFamily="18" charset="0"/>
                          </a:rPr>
                          <m:t>𝑇</m:t>
                        </m:r>
                      </m:e>
                    </m:d>
                    <m:r>
                      <a:rPr lang="it-IT">
                        <a:latin typeface="Cambria Math" panose="02040503050406030204" pitchFamily="18" charset="0"/>
                      </a:rPr>
                      <m:t>=</m:t>
                    </m:r>
                    <m:f>
                      <m:fPr>
                        <m:ctrlPr>
                          <a:rPr lang="it-IT" i="1">
                            <a:latin typeface="Cambria Math" panose="02040503050406030204" pitchFamily="18" charset="0"/>
                          </a:rPr>
                        </m:ctrlPr>
                      </m:fPr>
                      <m:num>
                        <m:r>
                          <a:rPr lang="it-IT">
                            <a:latin typeface="Cambria Math" panose="02040503050406030204" pitchFamily="18" charset="0"/>
                          </a:rPr>
                          <m:t>8</m:t>
                        </m:r>
                        <m:r>
                          <a:rPr lang="it-IT">
                            <a:latin typeface="Cambria Math" panose="02040503050406030204" pitchFamily="18" charset="0"/>
                            <a:ea typeface="Cambria Math" panose="02040503050406030204" pitchFamily="18" charset="0"/>
                          </a:rPr>
                          <m:t>𝜋</m:t>
                        </m:r>
                        <m:sSup>
                          <m:sSupPr>
                            <m:ctrlPr>
                              <a:rPr lang="it-IT" i="1">
                                <a:latin typeface="Cambria Math" panose="02040503050406030204" pitchFamily="18" charset="0"/>
                                <a:ea typeface="Cambria Math" panose="02040503050406030204" pitchFamily="18" charset="0"/>
                              </a:rPr>
                            </m:ctrlPr>
                          </m:sSupPr>
                          <m:e>
                            <m:r>
                              <a:rPr lang="it-IT">
                                <a:latin typeface="Cambria Math" panose="02040503050406030204" pitchFamily="18" charset="0"/>
                                <a:ea typeface="Cambria Math" panose="02040503050406030204" pitchFamily="18" charset="0"/>
                              </a:rPr>
                              <m:t>𝜐</m:t>
                            </m:r>
                          </m:e>
                          <m:sup>
                            <m:r>
                              <a:rPr lang="it-IT">
                                <a:latin typeface="Cambria Math" panose="02040503050406030204" pitchFamily="18" charset="0"/>
                                <a:ea typeface="Cambria Math" panose="02040503050406030204" pitchFamily="18" charset="0"/>
                              </a:rPr>
                              <m:t>3</m:t>
                            </m:r>
                          </m:sup>
                        </m:sSup>
                      </m:num>
                      <m:den>
                        <m:sSup>
                          <m:sSupPr>
                            <m:ctrlPr>
                              <a:rPr lang="it-IT" i="1">
                                <a:latin typeface="Cambria Math" panose="02040503050406030204" pitchFamily="18" charset="0"/>
                              </a:rPr>
                            </m:ctrlPr>
                          </m:sSupPr>
                          <m:e>
                            <m:r>
                              <a:rPr lang="it-IT">
                                <a:latin typeface="Cambria Math" panose="02040503050406030204" pitchFamily="18" charset="0"/>
                              </a:rPr>
                              <m:t>𝑐</m:t>
                            </m:r>
                          </m:e>
                          <m:sup>
                            <m:r>
                              <a:rPr lang="it-IT">
                                <a:latin typeface="Cambria Math" panose="02040503050406030204" pitchFamily="18" charset="0"/>
                              </a:rPr>
                              <m:t>3</m:t>
                            </m:r>
                          </m:sup>
                        </m:sSup>
                      </m:den>
                    </m:f>
                    <m:r>
                      <a:rPr lang="it-IT">
                        <a:latin typeface="Cambria Math" panose="02040503050406030204" pitchFamily="18" charset="0"/>
                      </a:rPr>
                      <m:t>𝑏</m:t>
                    </m:r>
                    <m:sSup>
                      <m:sSupPr>
                        <m:ctrlPr>
                          <a:rPr lang="it-IT" i="1">
                            <a:latin typeface="Cambria Math" panose="02040503050406030204" pitchFamily="18" charset="0"/>
                          </a:rPr>
                        </m:ctrlPr>
                      </m:sSupPr>
                      <m:e>
                        <m:r>
                          <a:rPr lang="it-IT">
                            <a:latin typeface="Cambria Math" panose="02040503050406030204" pitchFamily="18" charset="0"/>
                          </a:rPr>
                          <m:t>𝑒</m:t>
                        </m:r>
                      </m:e>
                      <m:sup>
                        <m:r>
                          <a:rPr lang="it-IT">
                            <a:latin typeface="Cambria Math" panose="02040503050406030204" pitchFamily="18" charset="0"/>
                          </a:rPr>
                          <m:t>−</m:t>
                        </m:r>
                        <m:f>
                          <m:fPr>
                            <m:type m:val="lin"/>
                            <m:ctrlPr>
                              <a:rPr lang="it-IT" i="1">
                                <a:latin typeface="Cambria Math" panose="02040503050406030204" pitchFamily="18" charset="0"/>
                              </a:rPr>
                            </m:ctrlPr>
                          </m:fPr>
                          <m:num>
                            <m:r>
                              <a:rPr lang="it-IT">
                                <a:latin typeface="Cambria Math" panose="02040503050406030204" pitchFamily="18" charset="0"/>
                              </a:rPr>
                              <m:t>𝑎</m:t>
                            </m:r>
                            <m:r>
                              <a:rPr lang="it-IT">
                                <a:latin typeface="Cambria Math" panose="02040503050406030204" pitchFamily="18" charset="0"/>
                                <a:ea typeface="Cambria Math" panose="02040503050406030204" pitchFamily="18" charset="0"/>
                              </a:rPr>
                              <m:t>𝜈</m:t>
                            </m:r>
                          </m:num>
                          <m:den>
                            <m:r>
                              <a:rPr lang="it-IT">
                                <a:latin typeface="Cambria Math" panose="02040503050406030204" pitchFamily="18" charset="0"/>
                              </a:rPr>
                              <m:t>𝑇</m:t>
                            </m:r>
                          </m:den>
                        </m:f>
                      </m:sup>
                    </m:sSup>
                  </m:oMath>
                </a14:m>
                <a:r>
                  <a:rPr lang="it-IT" dirty="0" smtClean="0"/>
                  <a:t>. </a:t>
                </a:r>
                <a:r>
                  <a:rPr lang="it-IT" i="0" dirty="0" smtClean="0"/>
                  <a:t>Utilizzando ancora una volta un approccio termodinamico, dimostra che, sempre nel regime di Wien, la probabilità che una quantità di radiazione di energia totale </a:t>
                </a:r>
                <a:r>
                  <a:rPr lang="it-IT" dirty="0" smtClean="0"/>
                  <a:t>E</a:t>
                </a:r>
                <a:r>
                  <a:rPr lang="it-IT" i="0" dirty="0" smtClean="0"/>
                  <a:t>, contenuta in una cavità riflettente di volume </a:t>
                </a:r>
                <a:r>
                  <a:rPr lang="it-IT" dirty="0" smtClean="0"/>
                  <a:t>V</a:t>
                </a:r>
                <a:r>
                  <a:rPr lang="it-IT" i="0" dirty="0" smtClean="0"/>
                  <a:t>, si trovi ad un certo istante confinata in un volume più piccolo </a:t>
                </a:r>
                <a:r>
                  <a:rPr lang="it-IT" dirty="0" smtClean="0"/>
                  <a:t>V</a:t>
                </a:r>
                <a:r>
                  <a:rPr lang="it-IT" baseline="-25000" dirty="0" smtClean="0"/>
                  <a:t>0</a:t>
                </a:r>
                <a:r>
                  <a:rPr lang="it-IT" dirty="0" smtClean="0"/>
                  <a:t>, </a:t>
                </a:r>
                <a:r>
                  <a:rPr lang="it-IT" i="0" dirty="0" smtClean="0"/>
                  <a:t>può essere espressa come </a:t>
                </a:r>
              </a:p>
              <a:p>
                <a:pPr algn="ct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𝑊</m:t>
                          </m:r>
                        </m:e>
                        <m:sub>
                          <m:r>
                            <a:rPr lang="it-IT" b="0" i="1" smtClean="0">
                              <a:latin typeface="Cambria Math" panose="02040503050406030204" pitchFamily="18" charset="0"/>
                            </a:rPr>
                            <m:t>𝑟𝑎𝑑</m:t>
                          </m:r>
                        </m:sub>
                      </m:sSub>
                      <m:r>
                        <a:rPr lang="it-IT" b="0" i="1" smtClean="0">
                          <a:latin typeface="Cambria Math" panose="02040503050406030204" pitchFamily="18" charset="0"/>
                        </a:rPr>
                        <m:t>=</m:t>
                      </m:r>
                      <m:sSup>
                        <m:sSupPr>
                          <m:ctrlPr>
                            <a:rPr lang="it-IT" b="0" i="1" smtClean="0">
                              <a:latin typeface="Cambria Math" panose="02040503050406030204" pitchFamily="18" charset="0"/>
                            </a:rPr>
                          </m:ctrlPr>
                        </m:sSupPr>
                        <m:e>
                          <m:d>
                            <m:dPr>
                              <m:ctrlPr>
                                <a:rPr lang="it-IT" b="0" i="1" smtClean="0">
                                  <a:latin typeface="Cambria Math" panose="02040503050406030204" pitchFamily="18" charset="0"/>
                                </a:rPr>
                              </m:ctrlPr>
                            </m:dPr>
                            <m:e>
                              <m:f>
                                <m:fPr>
                                  <m:ctrlPr>
                                    <a:rPr lang="it-IT" b="0" i="1" smtClean="0">
                                      <a:latin typeface="Cambria Math" panose="02040503050406030204" pitchFamily="18" charset="0"/>
                                    </a:rPr>
                                  </m:ctrlPr>
                                </m:fPr>
                                <m:num>
                                  <m:sSub>
                                    <m:sSubPr>
                                      <m:ctrlPr>
                                        <a:rPr lang="it-IT" b="0" i="1" smtClean="0">
                                          <a:latin typeface="Cambria Math" panose="02040503050406030204" pitchFamily="18" charset="0"/>
                                        </a:rPr>
                                      </m:ctrlPr>
                                    </m:sSubPr>
                                    <m:e>
                                      <m:r>
                                        <a:rPr lang="it-IT" b="0" i="1" smtClean="0">
                                          <a:latin typeface="Cambria Math" panose="02040503050406030204" pitchFamily="18" charset="0"/>
                                        </a:rPr>
                                        <m:t>𝑉</m:t>
                                      </m:r>
                                    </m:e>
                                    <m:sub>
                                      <m:r>
                                        <a:rPr lang="it-IT" b="0" i="1" smtClean="0">
                                          <a:latin typeface="Cambria Math" panose="02040503050406030204" pitchFamily="18" charset="0"/>
                                        </a:rPr>
                                        <m:t>0</m:t>
                                      </m:r>
                                    </m:sub>
                                  </m:sSub>
                                </m:num>
                                <m:den>
                                  <m:r>
                                    <a:rPr lang="it-IT" b="0" i="1" smtClean="0">
                                      <a:latin typeface="Cambria Math" panose="02040503050406030204" pitchFamily="18" charset="0"/>
                                    </a:rPr>
                                    <m:t>𝑉</m:t>
                                  </m:r>
                                </m:den>
                              </m:f>
                            </m:e>
                          </m:d>
                        </m:e>
                        <m:sup>
                          <m:f>
                            <m:fPr>
                              <m:ctrlPr>
                                <a:rPr lang="it-IT" b="0" i="1" smtClean="0">
                                  <a:latin typeface="Cambria Math" panose="02040503050406030204" pitchFamily="18" charset="0"/>
                                </a:rPr>
                              </m:ctrlPr>
                            </m:fPr>
                            <m:num>
                              <m:r>
                                <a:rPr lang="it-IT" b="0" i="1" smtClean="0">
                                  <a:latin typeface="Cambria Math" panose="02040503050406030204" pitchFamily="18" charset="0"/>
                                </a:rPr>
                                <m:t>𝐸</m:t>
                              </m:r>
                            </m:num>
                            <m:den>
                              <m:r>
                                <a:rPr lang="it-IT" b="0" i="1" smtClean="0">
                                  <a:latin typeface="Cambria Math" panose="02040503050406030204" pitchFamily="18" charset="0"/>
                                </a:rPr>
                                <m:t>h</m:t>
                              </m:r>
                              <m:r>
                                <a:rPr lang="it-IT" b="0" i="1" smtClean="0">
                                  <a:latin typeface="Cambria Math" panose="02040503050406030204" pitchFamily="18" charset="0"/>
                                  <a:ea typeface="Cambria Math" panose="02040503050406030204" pitchFamily="18" charset="0"/>
                                </a:rPr>
                                <m:t>𝜈</m:t>
                              </m:r>
                            </m:den>
                          </m:f>
                        </m:sup>
                      </m:sSup>
                    </m:oMath>
                  </m:oMathPara>
                </a14:m>
                <a:endParaRPr lang="it-IT" i="0" dirty="0" smtClean="0"/>
              </a:p>
              <a:p>
                <a:pPr algn="ctr"/>
                <a:endParaRPr lang="it-IT" i="0" dirty="0"/>
              </a:p>
              <a:p>
                <a:pPr algn="just"/>
                <a:r>
                  <a:rPr lang="it-IT" i="0" dirty="0" smtClean="0"/>
                  <a:t>Notando quindi l'analogia con la probabilità che un gas di </a:t>
                </a:r>
                <a:r>
                  <a:rPr lang="it-IT" dirty="0" smtClean="0"/>
                  <a:t>P </a:t>
                </a:r>
                <a:r>
                  <a:rPr lang="it-IT" i="0" dirty="0" smtClean="0"/>
                  <a:t>molecole, racchiuse in un volume </a:t>
                </a:r>
                <a14:m>
                  <m:oMath xmlns:m="http://schemas.openxmlformats.org/officeDocument/2006/math">
                    <m:r>
                      <a:rPr lang="it-IT">
                        <a:latin typeface="Cambria Math" panose="02040503050406030204" pitchFamily="18" charset="0"/>
                      </a:rPr>
                      <m:t>𝑉</m:t>
                    </m:r>
                  </m:oMath>
                </a14:m>
                <a:r>
                  <a:rPr lang="it-IT" dirty="0" smtClean="0"/>
                  <a:t>, </a:t>
                </a:r>
                <a:r>
                  <a:rPr lang="it-IT" i="0" dirty="0" smtClean="0"/>
                  <a:t>si trovino ad un certo istante ristrette ad un volume </a:t>
                </a:r>
                <a:r>
                  <a:rPr lang="it-IT" dirty="0" smtClean="0"/>
                  <a:t>V</a:t>
                </a:r>
                <a:r>
                  <a:rPr lang="it-IT" baseline="-25000" dirty="0" smtClean="0"/>
                  <a:t>0</a:t>
                </a:r>
                <a:r>
                  <a:rPr lang="it-IT" dirty="0" smtClean="0"/>
                  <a:t> , </a:t>
                </a:r>
                <a:r>
                  <a:rPr lang="it-IT" i="0" dirty="0" smtClean="0"/>
                  <a:t>ossia</a:t>
                </a:r>
              </a:p>
              <a:p>
                <a:pPr algn="ct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a:latin typeface="Cambria Math" panose="02040503050406030204" pitchFamily="18" charset="0"/>
                            </a:rPr>
                            <m:t>𝑊</m:t>
                          </m:r>
                        </m:e>
                        <m:sub>
                          <m:r>
                            <a:rPr lang="it-IT" b="0" i="1" smtClean="0">
                              <a:latin typeface="Cambria Math" panose="02040503050406030204" pitchFamily="18" charset="0"/>
                            </a:rPr>
                            <m:t>𝑔𝑎𝑠</m:t>
                          </m:r>
                        </m:sub>
                      </m:sSub>
                      <m:r>
                        <a:rPr lang="it-IT">
                          <a:latin typeface="Cambria Math" panose="02040503050406030204" pitchFamily="18" charset="0"/>
                        </a:rPr>
                        <m:t>=</m:t>
                      </m:r>
                      <m:sSup>
                        <m:sSupPr>
                          <m:ctrlPr>
                            <a:rPr lang="it-IT" i="1">
                              <a:latin typeface="Cambria Math" panose="02040503050406030204" pitchFamily="18" charset="0"/>
                            </a:rPr>
                          </m:ctrlPr>
                        </m:sSupPr>
                        <m:e>
                          <m:d>
                            <m:dPr>
                              <m:ctrlPr>
                                <a:rPr lang="it-IT" i="1">
                                  <a:latin typeface="Cambria Math" panose="02040503050406030204" pitchFamily="18" charset="0"/>
                                </a:rPr>
                              </m:ctrlPr>
                            </m:dPr>
                            <m:e>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a:latin typeface="Cambria Math" panose="02040503050406030204" pitchFamily="18" charset="0"/>
                                        </a:rPr>
                                        <m:t>𝑉</m:t>
                                      </m:r>
                                    </m:e>
                                    <m:sub>
                                      <m:r>
                                        <a:rPr lang="it-IT">
                                          <a:latin typeface="Cambria Math" panose="02040503050406030204" pitchFamily="18" charset="0"/>
                                        </a:rPr>
                                        <m:t>0</m:t>
                                      </m:r>
                                    </m:sub>
                                  </m:sSub>
                                </m:num>
                                <m:den>
                                  <m:r>
                                    <a:rPr lang="it-IT">
                                      <a:latin typeface="Cambria Math" panose="02040503050406030204" pitchFamily="18" charset="0"/>
                                    </a:rPr>
                                    <m:t>𝑉</m:t>
                                  </m:r>
                                </m:den>
                              </m:f>
                            </m:e>
                          </m:d>
                        </m:e>
                        <m:sup>
                          <m:r>
                            <a:rPr lang="it-IT" b="0" i="1" smtClean="0">
                              <a:latin typeface="Cambria Math" panose="02040503050406030204" pitchFamily="18" charset="0"/>
                            </a:rPr>
                            <m:t>𝑃</m:t>
                          </m:r>
                        </m:sup>
                      </m:sSup>
                    </m:oMath>
                  </m:oMathPara>
                </a14:m>
                <a:endParaRPr lang="it-IT" i="0" dirty="0" smtClean="0"/>
              </a:p>
              <a:p>
                <a:pPr algn="just"/>
                <a:r>
                  <a:rPr lang="it-IT" i="0" dirty="0" smtClean="0"/>
                  <a:t>Einstein argomenta che la radiazione può essere considerata come un insieme di "quanti" indipendenti di energia </a:t>
                </a:r>
                <a14:m>
                  <m:oMath xmlns:m="http://schemas.openxmlformats.org/officeDocument/2006/math">
                    <m:r>
                      <a:rPr lang="it-IT" b="0" i="1" smtClean="0">
                        <a:latin typeface="Cambria Math" panose="02040503050406030204" pitchFamily="18" charset="0"/>
                      </a:rPr>
                      <m:t>h</m:t>
                    </m:r>
                    <m:r>
                      <a:rPr lang="it-IT" b="0" i="1" smtClean="0">
                        <a:latin typeface="Cambria Math" panose="02040503050406030204" pitchFamily="18" charset="0"/>
                        <a:ea typeface="Cambria Math" panose="02040503050406030204" pitchFamily="18" charset="0"/>
                      </a:rPr>
                      <m:t>𝜈</m:t>
                    </m:r>
                  </m:oMath>
                </a14:m>
                <a:r>
                  <a:rPr lang="it-IT" i="0" dirty="0" smtClean="0"/>
                  <a:t> . La dimostrazione, tuttavia, è in conflitto con quella di Planck.</a:t>
                </a:r>
              </a:p>
              <a:p>
                <a:pPr algn="just"/>
                <a:endParaRPr lang="it-IT" i="0" dirty="0" smtClean="0"/>
              </a:p>
            </p:txBody>
          </p:sp>
        </mc:Choice>
        <mc:Fallback xmlns="">
          <p:sp>
            <p:nvSpPr>
              <p:cNvPr id="4" name="TextBox 3"/>
              <p:cNvSpPr txBox="1">
                <a:spLocks noRot="1" noChangeAspect="1" noMove="1" noResize="1" noEditPoints="1" noAdjustHandles="1" noChangeArrowheads="1" noChangeShapeType="1" noTextEdit="1"/>
              </p:cNvSpPr>
              <p:nvPr/>
            </p:nvSpPr>
            <p:spPr>
              <a:xfrm>
                <a:off x="287524" y="836712"/>
                <a:ext cx="8301608" cy="5382114"/>
              </a:xfrm>
              <a:prstGeom prst="rect">
                <a:avLst/>
              </a:prstGeom>
              <a:blipFill rotWithShape="0">
                <a:blip r:embed="rId4"/>
                <a:stretch>
                  <a:fillRect l="-587" t="-566" r="-661"/>
                </a:stretch>
              </a:blipFill>
            </p:spPr>
            <p:txBody>
              <a:bodyPr/>
              <a:lstStyle/>
              <a:p>
                <a:r>
                  <a:rPr lang="it-IT">
                    <a:noFill/>
                  </a:rPr>
                  <a:t> </a:t>
                </a:r>
              </a:p>
            </p:txBody>
          </p:sp>
        </mc:Fallback>
      </mc:AlternateContent>
    </p:spTree>
    <p:extLst>
      <p:ext uri="{BB962C8B-B14F-4D97-AF65-F5344CB8AC3E}">
        <p14:creationId xmlns:p14="http://schemas.microsoft.com/office/powerpoint/2010/main" val="13291002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323528" y="332656"/>
            <a:ext cx="8229600" cy="144016"/>
          </a:xfrm>
        </p:spPr>
        <p:txBody>
          <a:bodyPr/>
          <a:lstStyle/>
          <a:p>
            <a:r>
              <a:rPr lang="it-IT" sz="1600" dirty="0" smtClean="0"/>
              <a:t>2. Planck e la preistoria dell'indistinguibilità in fisica quantistica</a:t>
            </a:r>
            <a:endParaRPr lang="it-IT" sz="1600" dirty="0"/>
          </a:p>
        </p:txBody>
      </p:sp>
      <p:sp>
        <p:nvSpPr>
          <p:cNvPr id="5" name="Rectangle 2"/>
          <p:cNvSpPr>
            <a:spLocks noGrp="1" noChangeArrowheads="1"/>
          </p:cNvSpPr>
          <p:nvPr>
            <p:ph type="ftr" sz="quarter" idx="3"/>
          </p:nvPr>
        </p:nvSpPr>
        <p:spPr>
          <a:xfrm>
            <a:off x="467544" y="6309320"/>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p:sp>
        <p:nvSpPr>
          <p:cNvPr id="4" name="TextBox 3"/>
          <p:cNvSpPr txBox="1"/>
          <p:nvPr/>
        </p:nvSpPr>
        <p:spPr>
          <a:xfrm>
            <a:off x="287524" y="703555"/>
            <a:ext cx="8301608" cy="5355312"/>
          </a:xfrm>
          <a:prstGeom prst="rect">
            <a:avLst/>
          </a:prstGeom>
          <a:noFill/>
        </p:spPr>
        <p:txBody>
          <a:bodyPr wrap="square" rtlCol="0">
            <a:spAutoFit/>
          </a:bodyPr>
          <a:lstStyle/>
          <a:p>
            <a:pPr marL="342900" indent="-342900" algn="just">
              <a:buFont typeface="+mj-lt"/>
              <a:buAutoNum type="arabicPeriod"/>
            </a:pPr>
            <a:r>
              <a:rPr lang="it-IT" i="0" dirty="0" smtClean="0"/>
              <a:t>La derivazione di Einstein è in conflitto con quella di Planck evidentemente, e come ammesso dallo stesso Einstein nel suo articolo, perchè si basa sulla formula di Wien, e quindi è a rigore valida in un regime di piccole lunghezze d'onda;</a:t>
            </a:r>
          </a:p>
          <a:p>
            <a:pPr marL="342900" indent="-342900" algn="just">
              <a:buFont typeface="+mj-lt"/>
              <a:buAutoNum type="arabicPeriod"/>
            </a:pPr>
            <a:endParaRPr lang="it-IT" i="0" dirty="0" smtClean="0"/>
          </a:p>
          <a:p>
            <a:pPr marL="342900" indent="-342900" algn="just">
              <a:buFont typeface="+mj-lt"/>
              <a:buAutoNum type="arabicPeriod"/>
            </a:pPr>
            <a:r>
              <a:rPr lang="it-IT" i="0" dirty="0" smtClean="0"/>
              <a:t>Da un punto di vista "filosofico", la derivazione di Einstein appariva agli scienziati dell'inizio del '900 in conflitto con quella di Planck perchè il risultato trovato sembrava implicare (anche matematicamente) quanti di luce indipendenti, dotati di una precisa identità e quindi distinguibili. </a:t>
            </a:r>
          </a:p>
          <a:p>
            <a:pPr marL="342900" indent="-342900" algn="just">
              <a:buFont typeface="+mj-lt"/>
              <a:buAutoNum type="arabicPeriod"/>
            </a:pPr>
            <a:endParaRPr lang="it-IT" i="0" dirty="0"/>
          </a:p>
          <a:p>
            <a:pPr algn="just"/>
            <a:r>
              <a:rPr lang="it-IT" i="0" dirty="0" smtClean="0"/>
              <a:t>Fu solo in seguito, con lo sviluppo della fisica quantistica, che prevalse l'idea che l'assunzione di "quantizzazione" non implicava necessariamente che i quanti considerati fossero "distinguibili": nel 1905, assumere "quanti di luce" pareva significare ammettere oggetti con traiettorie individuali, e quindi necessariamente distinguibili. Questo fu uno degli aspetti che fecero sì che l'ipotesi di "celle di energia" </a:t>
            </a:r>
            <a:r>
              <a:rPr lang="it-IT" i="0" dirty="0" smtClean="0"/>
              <a:t>di </a:t>
            </a:r>
            <a:r>
              <a:rPr lang="it-IT" i="0" dirty="0" smtClean="0"/>
              <a:t>Planck, </a:t>
            </a:r>
            <a:r>
              <a:rPr lang="it-IT" i="0" dirty="0" smtClean="0"/>
              <a:t>basata </a:t>
            </a:r>
            <a:r>
              <a:rPr lang="it-IT" i="0" dirty="0" smtClean="0"/>
              <a:t>comunque su una sottostante ipotesi ondulatoria, fosse accettata, mentre l'argomentazione di Einstein in favore del </a:t>
            </a:r>
            <a:r>
              <a:rPr lang="it-IT" i="0" dirty="0" smtClean="0"/>
              <a:t>quanto di luce </a:t>
            </a:r>
            <a:r>
              <a:rPr lang="it-IT" i="0" dirty="0" smtClean="0"/>
              <a:t>incontrò resistenze molto maggiori, come vedremo più approfonditamente in seguito.</a:t>
            </a:r>
          </a:p>
        </p:txBody>
      </p:sp>
    </p:spTree>
    <p:extLst>
      <p:ext uri="{BB962C8B-B14F-4D97-AF65-F5344CB8AC3E}">
        <p14:creationId xmlns:p14="http://schemas.microsoft.com/office/powerpoint/2010/main" val="8999604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2204864"/>
            <a:ext cx="8280920" cy="1200329"/>
          </a:xfrm>
          <a:prstGeom prst="rect">
            <a:avLst/>
          </a:prstGeom>
        </p:spPr>
        <p:txBody>
          <a:bodyPr wrap="square">
            <a:spAutoFit/>
          </a:bodyPr>
          <a:lstStyle/>
          <a:p>
            <a:pPr algn="ctr"/>
            <a:r>
              <a:rPr lang="it-IT" sz="3600" i="0" kern="0" dirty="0"/>
              <a:t>3. Una ricostruzione storica del dibattito sull'effetto fotoelettrico</a:t>
            </a:r>
            <a:endParaRPr lang="it-IT" sz="3600" i="0" kern="0" dirty="0"/>
          </a:p>
        </p:txBody>
      </p:sp>
      <p:sp>
        <p:nvSpPr>
          <p:cNvPr id="3" name="Rectangle 2"/>
          <p:cNvSpPr>
            <a:spLocks noGrp="1" noChangeArrowheads="1"/>
          </p:cNvSpPr>
          <p:nvPr>
            <p:ph type="ftr" sz="quarter" idx="3"/>
          </p:nvPr>
        </p:nvSpPr>
        <p:spPr>
          <a:xfrm>
            <a:off x="467544" y="6309320"/>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p:spTree>
    <p:extLst>
      <p:ext uri="{BB962C8B-B14F-4D97-AF65-F5344CB8AC3E}">
        <p14:creationId xmlns:p14="http://schemas.microsoft.com/office/powerpoint/2010/main" val="32490160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44273" y="1864614"/>
            <a:ext cx="4572000" cy="246221"/>
          </a:xfrm>
          <a:prstGeom prst="rect">
            <a:avLst/>
          </a:prstGeom>
        </p:spPr>
        <p:txBody>
          <a:bodyPr>
            <a:spAutoFit/>
          </a:bodyPr>
          <a:lstStyle/>
          <a:p>
            <a:r>
              <a:rPr lang="it-IT" sz="1000" dirty="0" smtClean="0">
                <a:latin typeface="+mn-lt"/>
              </a:rPr>
              <a:t>Millikan</a:t>
            </a:r>
            <a:r>
              <a:rPr lang="it-IT" sz="1000" dirty="0">
                <a:latin typeface="+mn-lt"/>
              </a:rPr>
              <a:t>; Phys. Rev., 7, 362, </a:t>
            </a:r>
            <a:r>
              <a:rPr lang="it-IT" sz="1000" dirty="0" smtClean="0">
                <a:latin typeface="+mn-lt"/>
              </a:rPr>
              <a:t>1916 </a:t>
            </a:r>
            <a:endParaRPr lang="it-IT" sz="1000" dirty="0">
              <a:latin typeface="+mn-lt"/>
            </a:endParaRPr>
          </a:p>
        </p:txBody>
      </p:sp>
      <p:pic>
        <p:nvPicPr>
          <p:cNvPr id="13" name="Picture 12"/>
          <p:cNvPicPr>
            <a:picLocks noChangeAspect="1"/>
          </p:cNvPicPr>
          <p:nvPr/>
        </p:nvPicPr>
        <p:blipFill>
          <a:blip r:embed="rId2"/>
          <a:stretch>
            <a:fillRect/>
          </a:stretch>
        </p:blipFill>
        <p:spPr>
          <a:xfrm>
            <a:off x="323528" y="904624"/>
            <a:ext cx="6321001" cy="995867"/>
          </a:xfrm>
          <a:prstGeom prst="rect">
            <a:avLst/>
          </a:prstGeom>
        </p:spPr>
      </p:pic>
      <p:pic>
        <p:nvPicPr>
          <p:cNvPr id="14" name="Picture 13"/>
          <p:cNvPicPr>
            <a:picLocks noChangeAspect="1"/>
          </p:cNvPicPr>
          <p:nvPr/>
        </p:nvPicPr>
        <p:blipFill>
          <a:blip r:embed="rId3"/>
          <a:stretch>
            <a:fillRect/>
          </a:stretch>
        </p:blipFill>
        <p:spPr>
          <a:xfrm>
            <a:off x="257095" y="3911611"/>
            <a:ext cx="5346357" cy="2135693"/>
          </a:xfrm>
          <a:prstGeom prst="rect">
            <a:avLst/>
          </a:prstGeom>
        </p:spPr>
      </p:pic>
      <p:pic>
        <p:nvPicPr>
          <p:cNvPr id="2" name="Picture 1"/>
          <p:cNvPicPr>
            <a:picLocks noChangeAspect="1"/>
          </p:cNvPicPr>
          <p:nvPr/>
        </p:nvPicPr>
        <p:blipFill>
          <a:blip r:embed="rId4"/>
          <a:stretch>
            <a:fillRect/>
          </a:stretch>
        </p:blipFill>
        <p:spPr>
          <a:xfrm>
            <a:off x="2339752" y="2181600"/>
            <a:ext cx="6527401" cy="1519667"/>
          </a:xfrm>
          <a:prstGeom prst="rect">
            <a:avLst/>
          </a:prstGeom>
        </p:spPr>
      </p:pic>
      <p:sp>
        <p:nvSpPr>
          <p:cNvPr id="15" name="Rectangle 14"/>
          <p:cNvSpPr/>
          <p:nvPr/>
        </p:nvSpPr>
        <p:spPr>
          <a:xfrm>
            <a:off x="6012160" y="3648921"/>
            <a:ext cx="2962556" cy="246221"/>
          </a:xfrm>
          <a:prstGeom prst="rect">
            <a:avLst/>
          </a:prstGeom>
        </p:spPr>
        <p:txBody>
          <a:bodyPr wrap="square">
            <a:spAutoFit/>
          </a:bodyPr>
          <a:lstStyle/>
          <a:p>
            <a:r>
              <a:rPr lang="it-IT" sz="1000" dirty="0" smtClean="0">
                <a:latin typeface="+mn-lt"/>
              </a:rPr>
              <a:t>Millikan</a:t>
            </a:r>
            <a:r>
              <a:rPr lang="it-IT" sz="1000" dirty="0">
                <a:latin typeface="+mn-lt"/>
              </a:rPr>
              <a:t>; Phys. Rev., 7, 362, </a:t>
            </a:r>
            <a:r>
              <a:rPr lang="it-IT" sz="1000" dirty="0" smtClean="0">
                <a:latin typeface="+mn-lt"/>
              </a:rPr>
              <a:t>1916</a:t>
            </a:r>
            <a:endParaRPr lang="it-IT" sz="1000" dirty="0">
              <a:latin typeface="+mn-lt"/>
            </a:endParaRPr>
          </a:p>
        </p:txBody>
      </p:sp>
      <p:sp>
        <p:nvSpPr>
          <p:cNvPr id="16" name="Rectangle 15"/>
          <p:cNvSpPr/>
          <p:nvPr/>
        </p:nvSpPr>
        <p:spPr>
          <a:xfrm>
            <a:off x="5466986" y="5045477"/>
            <a:ext cx="2962556" cy="246221"/>
          </a:xfrm>
          <a:prstGeom prst="rect">
            <a:avLst/>
          </a:prstGeom>
        </p:spPr>
        <p:txBody>
          <a:bodyPr wrap="square">
            <a:spAutoFit/>
          </a:bodyPr>
          <a:lstStyle/>
          <a:p>
            <a:r>
              <a:rPr lang="it-IT" sz="1000" dirty="0" smtClean="0">
                <a:latin typeface="+mn-lt"/>
              </a:rPr>
              <a:t>Millikan</a:t>
            </a:r>
            <a:r>
              <a:rPr lang="it-IT" sz="1000" dirty="0">
                <a:latin typeface="+mn-lt"/>
              </a:rPr>
              <a:t>; Phys. Rev., 7, </a:t>
            </a:r>
            <a:r>
              <a:rPr lang="it-IT" sz="1000" dirty="0" smtClean="0">
                <a:latin typeface="+mn-lt"/>
              </a:rPr>
              <a:t>18, 1916</a:t>
            </a:r>
            <a:endParaRPr lang="it-IT" sz="1000" dirty="0">
              <a:latin typeface="+mn-lt"/>
            </a:endParaRPr>
          </a:p>
        </p:txBody>
      </p:sp>
      <p:sp>
        <p:nvSpPr>
          <p:cNvPr id="11" name="Rectangle 2"/>
          <p:cNvSpPr txBox="1">
            <a:spLocks noChangeArrowheads="1"/>
          </p:cNvSpPr>
          <p:nvPr/>
        </p:nvSpPr>
        <p:spPr bwMode="auto">
          <a:xfrm>
            <a:off x="323528" y="332656"/>
            <a:ext cx="8229600" cy="14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aseline="0">
                <a:solidFill>
                  <a:schemeClr val="tx1"/>
                </a:solidFill>
                <a:latin typeface="Ebrima" panose="02000000000000000000" pitchFamily="2" charset="0"/>
                <a:ea typeface="Ebrima" panose="02000000000000000000" pitchFamily="2" charset="0"/>
                <a:cs typeface="Ebrima" panose="02000000000000000000" pitchFamily="2" charset="0"/>
              </a:defRPr>
            </a:lvl1pPr>
            <a:lvl2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r>
              <a:rPr lang="it-IT" sz="1600" i="0" kern="0" dirty="0" smtClean="0"/>
              <a:t>3. Una ricostruzione storica del dibattito sull'effetto fotoelettrico</a:t>
            </a:r>
            <a:endParaRPr lang="it-IT" sz="1600" i="0" kern="0" dirty="0"/>
          </a:p>
        </p:txBody>
      </p:sp>
      <p:sp>
        <p:nvSpPr>
          <p:cNvPr id="9" name="Rectangle 2"/>
          <p:cNvSpPr>
            <a:spLocks noGrp="1" noChangeArrowheads="1"/>
          </p:cNvSpPr>
          <p:nvPr>
            <p:ph type="ftr" sz="quarter" idx="3"/>
          </p:nvPr>
        </p:nvSpPr>
        <p:spPr>
          <a:xfrm>
            <a:off x="467544" y="6309320"/>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p:spTree>
    <p:extLst>
      <p:ext uri="{BB962C8B-B14F-4D97-AF65-F5344CB8AC3E}">
        <p14:creationId xmlns:p14="http://schemas.microsoft.com/office/powerpoint/2010/main" val="3071437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51520" y="908720"/>
            <a:ext cx="8301608" cy="5078313"/>
          </a:xfrm>
          <a:prstGeom prst="rect">
            <a:avLst/>
          </a:prstGeom>
          <a:noFill/>
        </p:spPr>
        <p:txBody>
          <a:bodyPr wrap="square" rtlCol="0">
            <a:spAutoFit/>
          </a:bodyPr>
          <a:lstStyle/>
          <a:p>
            <a:pPr algn="just"/>
            <a:r>
              <a:rPr lang="it-IT" i="0" dirty="0" smtClean="0"/>
              <a:t>Abbiamo visto alcuni passaggi in cui Millikan è estremamente critico sull'interpretazione di Einstein dell'effetto fotoelettrico.  In effetti, scienziati come Millikan e Thomson non accettarono l'ipotesi di Einstein fino al 1924-25, e lo stesso Planck non la approvò fino al 1913. </a:t>
            </a:r>
          </a:p>
          <a:p>
            <a:pPr algn="just"/>
            <a:endParaRPr lang="it-IT" i="0" dirty="0"/>
          </a:p>
          <a:p>
            <a:pPr algn="just"/>
            <a:r>
              <a:rPr lang="it-IT" i="0" dirty="0" smtClean="0"/>
              <a:t>Il dibattito è di solito totalmente ignorato dai libri di testo, che propongono una versione "normalizzata" e depurata della storia della fisica, nella quale le nuove idee corrette vengono immediatamente accettate con unanime consenso. Secondo Kragh (1992) si tratta di una </a:t>
            </a:r>
            <a:r>
              <a:rPr lang="it-IT" dirty="0" smtClean="0"/>
              <a:t>quasi-storia</a:t>
            </a:r>
            <a:r>
              <a:rPr lang="it-IT" i="0" dirty="0" smtClean="0"/>
              <a:t>, ossia "</a:t>
            </a:r>
            <a:r>
              <a:rPr lang="en-GB" i="0" dirty="0" err="1" smtClean="0"/>
              <a:t>Una</a:t>
            </a:r>
            <a:r>
              <a:rPr lang="en-GB" i="0" dirty="0" smtClean="0"/>
              <a:t> </a:t>
            </a:r>
            <a:r>
              <a:rPr lang="en-GB" i="0" dirty="0" err="1" smtClean="0"/>
              <a:t>storia</a:t>
            </a:r>
            <a:r>
              <a:rPr lang="en-GB" i="0" dirty="0" smtClean="0"/>
              <a:t> </a:t>
            </a:r>
            <a:r>
              <a:rPr lang="en-GB" i="0" dirty="0" err="1" smtClean="0"/>
              <a:t>mitica</a:t>
            </a:r>
            <a:r>
              <a:rPr lang="en-GB" i="0" dirty="0" smtClean="0"/>
              <a:t>, </a:t>
            </a:r>
            <a:r>
              <a:rPr lang="en-GB" i="0" dirty="0" err="1" smtClean="0"/>
              <a:t>preparata</a:t>
            </a:r>
            <a:r>
              <a:rPr lang="en-GB" i="0" dirty="0" smtClean="0"/>
              <a:t> </a:t>
            </a:r>
            <a:r>
              <a:rPr lang="en-GB" i="0" dirty="0" err="1" smtClean="0"/>
              <a:t>appositamente</a:t>
            </a:r>
            <a:r>
              <a:rPr lang="en-GB" i="0" dirty="0" smtClean="0"/>
              <a:t> per </a:t>
            </a:r>
            <a:r>
              <a:rPr lang="en-GB" i="0" dirty="0" err="1" smtClean="0"/>
              <a:t>indottrinare</a:t>
            </a:r>
            <a:r>
              <a:rPr lang="en-GB" i="0" dirty="0" smtClean="0"/>
              <a:t> a </a:t>
            </a:r>
            <a:r>
              <a:rPr lang="en-GB" i="0" dirty="0" err="1" smtClean="0"/>
              <a:t>certi</a:t>
            </a:r>
            <a:r>
              <a:rPr lang="en-GB" i="0" dirty="0" smtClean="0"/>
              <a:t> </a:t>
            </a:r>
            <a:r>
              <a:rPr lang="en-GB" i="0" dirty="0" err="1" smtClean="0"/>
              <a:t>punti</a:t>
            </a:r>
            <a:r>
              <a:rPr lang="en-GB" i="0" dirty="0" smtClean="0"/>
              <a:t> di vista </a:t>
            </a:r>
            <a:r>
              <a:rPr lang="en-GB" i="0" dirty="0" err="1" smtClean="0"/>
              <a:t>metodologici</a:t>
            </a:r>
            <a:r>
              <a:rPr lang="en-GB" i="0" dirty="0" smtClean="0"/>
              <a:t> e </a:t>
            </a:r>
            <a:r>
              <a:rPr lang="en-GB" i="0" dirty="0" err="1" smtClean="0"/>
              <a:t>didattici</a:t>
            </a:r>
            <a:r>
              <a:rPr lang="en-GB" i="0" dirty="0" smtClean="0"/>
              <a:t>".</a:t>
            </a:r>
            <a:endParaRPr lang="en-GB" i="0" dirty="0"/>
          </a:p>
          <a:p>
            <a:pPr algn="just"/>
            <a:endParaRPr lang="it-IT" i="0" dirty="0"/>
          </a:p>
          <a:p>
            <a:pPr algn="just"/>
            <a:r>
              <a:rPr lang="it-IT" i="0" dirty="0" smtClean="0"/>
              <a:t>Proponiamo una ricostruzione storica del problema dell'effetto fotoelettrico che permetta agli studenti di comprendere gli elementi fondamentali del dibattico storico, e di appropriarsi di una visione più complessa della natura della scienza.</a:t>
            </a:r>
          </a:p>
          <a:p>
            <a:pPr algn="just"/>
            <a:endParaRPr lang="it-IT" i="0" dirty="0"/>
          </a:p>
          <a:p>
            <a:pPr algn="just"/>
            <a:endParaRPr lang="it-IT" i="0" dirty="0" smtClean="0"/>
          </a:p>
        </p:txBody>
      </p:sp>
      <p:sp>
        <p:nvSpPr>
          <p:cNvPr id="18" name="Rectangle 2"/>
          <p:cNvSpPr txBox="1">
            <a:spLocks noChangeArrowheads="1"/>
          </p:cNvSpPr>
          <p:nvPr/>
        </p:nvSpPr>
        <p:spPr bwMode="auto">
          <a:xfrm>
            <a:off x="323528" y="332656"/>
            <a:ext cx="8229600" cy="14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aseline="0">
                <a:solidFill>
                  <a:schemeClr val="tx1"/>
                </a:solidFill>
                <a:latin typeface="Ebrima" panose="02000000000000000000" pitchFamily="2" charset="0"/>
                <a:ea typeface="Ebrima" panose="02000000000000000000" pitchFamily="2" charset="0"/>
                <a:cs typeface="Ebrima" panose="02000000000000000000" pitchFamily="2" charset="0"/>
              </a:defRPr>
            </a:lvl1pPr>
            <a:lvl2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r>
              <a:rPr lang="it-IT" sz="1600" i="0" kern="0" dirty="0" smtClean="0"/>
              <a:t>3. Una ricostruzione storica del dibattito sull'effetto fotoelettrico</a:t>
            </a:r>
            <a:endParaRPr lang="it-IT" sz="1600" i="0" kern="0" dirty="0"/>
          </a:p>
        </p:txBody>
      </p:sp>
      <p:sp>
        <p:nvSpPr>
          <p:cNvPr id="4" name="Rectangle 2"/>
          <p:cNvSpPr>
            <a:spLocks noGrp="1" noChangeArrowheads="1"/>
          </p:cNvSpPr>
          <p:nvPr>
            <p:ph type="ftr" sz="quarter" idx="3"/>
          </p:nvPr>
        </p:nvSpPr>
        <p:spPr>
          <a:xfrm>
            <a:off x="467544" y="6309320"/>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p:spTree>
    <p:extLst>
      <p:ext uri="{BB962C8B-B14F-4D97-AF65-F5344CB8AC3E}">
        <p14:creationId xmlns:p14="http://schemas.microsoft.com/office/powerpoint/2010/main" val="322198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51520" y="908720"/>
            <a:ext cx="8301608" cy="4524315"/>
          </a:xfrm>
          <a:prstGeom prst="rect">
            <a:avLst/>
          </a:prstGeom>
          <a:noFill/>
        </p:spPr>
        <p:txBody>
          <a:bodyPr wrap="square" rtlCol="0">
            <a:spAutoFit/>
          </a:bodyPr>
          <a:lstStyle/>
          <a:p>
            <a:r>
              <a:rPr lang="it-IT" i="0" dirty="0" smtClean="0"/>
              <a:t>Nel caso dell'effetto fotoelettrico, i principali "miti" propagati dai libri di testo possono essere riassunti come segue:</a:t>
            </a:r>
          </a:p>
          <a:p>
            <a:endParaRPr lang="it-IT" i="0" dirty="0" smtClean="0"/>
          </a:p>
          <a:p>
            <a:pPr marL="342900" indent="-342900">
              <a:buFont typeface="+mj-lt"/>
              <a:buAutoNum type="alphaLcParenR"/>
            </a:pPr>
            <a:r>
              <a:rPr lang="it-IT" i="0" dirty="0" smtClean="0"/>
              <a:t>La teoria di Einstein del 1905 era basata sull'ipotesi di Planck del 1900 e ne era la naturale estensione;</a:t>
            </a:r>
          </a:p>
          <a:p>
            <a:pPr marL="342900" indent="-342900">
              <a:buFont typeface="+mj-lt"/>
              <a:buAutoNum type="alphaLcParenR"/>
            </a:pPr>
            <a:r>
              <a:rPr lang="it-IT" i="0" dirty="0" smtClean="0"/>
              <a:t>L'articolo di Einstein del 1905 presentava primariamente una teoria dell'effetto fotoelettrico</a:t>
            </a:r>
          </a:p>
          <a:p>
            <a:pPr marL="342900" indent="-342900">
              <a:buFont typeface="+mj-lt"/>
              <a:buAutoNum type="alphaLcParenR"/>
            </a:pPr>
            <a:r>
              <a:rPr lang="it-IT" i="0" dirty="0" smtClean="0"/>
              <a:t>I fatti sperimentali dell'effetto fotoelettrico erano inspiegabili senza l'ipotesi del fotone; e siccome non vi erano alternative l'ipotesi di Einstein venne naturalmente accettata</a:t>
            </a:r>
          </a:p>
          <a:p>
            <a:pPr marL="342900" indent="-342900">
              <a:buFont typeface="+mj-lt"/>
              <a:buAutoNum type="alphaLcParenR"/>
            </a:pPr>
            <a:r>
              <a:rPr lang="it-IT" i="0" dirty="0" smtClean="0"/>
              <a:t>La verifica finale dell'ipotesi di Einstein fu fornita da Millikan con il suo esperimento del 1916</a:t>
            </a:r>
          </a:p>
          <a:p>
            <a:pPr marL="342900" indent="-342900">
              <a:buFont typeface="+mj-lt"/>
              <a:buAutoNum type="alphaLcParenR"/>
            </a:pPr>
            <a:endParaRPr lang="it-IT" i="0" dirty="0"/>
          </a:p>
          <a:p>
            <a:pPr algn="just"/>
            <a:r>
              <a:rPr lang="it-IT" i="0" dirty="0" smtClean="0"/>
              <a:t>Abbiamo già discusso le questioni a) e b); nel seguito approfondiremo ulteriormente la storia dell'effetto fotoelettrico, e del dibattito che lo ha riguardato, concentrandoci in particolare sui punti c) e d)</a:t>
            </a:r>
            <a:endParaRPr lang="it-IT" dirty="0"/>
          </a:p>
        </p:txBody>
      </p:sp>
      <p:sp>
        <p:nvSpPr>
          <p:cNvPr id="18" name="Rectangle 2"/>
          <p:cNvSpPr txBox="1">
            <a:spLocks noChangeArrowheads="1"/>
          </p:cNvSpPr>
          <p:nvPr/>
        </p:nvSpPr>
        <p:spPr bwMode="auto">
          <a:xfrm>
            <a:off x="323528" y="332656"/>
            <a:ext cx="8229600" cy="14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aseline="0">
                <a:solidFill>
                  <a:schemeClr val="tx1"/>
                </a:solidFill>
                <a:latin typeface="Ebrima" panose="02000000000000000000" pitchFamily="2" charset="0"/>
                <a:ea typeface="Ebrima" panose="02000000000000000000" pitchFamily="2" charset="0"/>
                <a:cs typeface="Ebrima" panose="02000000000000000000" pitchFamily="2" charset="0"/>
              </a:defRPr>
            </a:lvl1pPr>
            <a:lvl2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r>
              <a:rPr lang="it-IT" sz="1600" i="0" kern="0" dirty="0" smtClean="0"/>
              <a:t>3. Una ricostruzione storica del dibattito sull'effetto fotoelettrico</a:t>
            </a:r>
            <a:endParaRPr lang="it-IT" sz="1600" i="0" kern="0" dirty="0"/>
          </a:p>
        </p:txBody>
      </p:sp>
      <p:sp>
        <p:nvSpPr>
          <p:cNvPr id="4" name="Rectangle 2"/>
          <p:cNvSpPr>
            <a:spLocks noGrp="1" noChangeArrowheads="1"/>
          </p:cNvSpPr>
          <p:nvPr>
            <p:ph type="ftr" sz="quarter" idx="3"/>
          </p:nvPr>
        </p:nvSpPr>
        <p:spPr>
          <a:xfrm>
            <a:off x="467544" y="6309320"/>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p:spTree>
    <p:extLst>
      <p:ext uri="{BB962C8B-B14F-4D97-AF65-F5344CB8AC3E}">
        <p14:creationId xmlns:p14="http://schemas.microsoft.com/office/powerpoint/2010/main" val="8057565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23528" y="791046"/>
            <a:ext cx="8301608" cy="1200329"/>
          </a:xfrm>
          <a:prstGeom prst="rect">
            <a:avLst/>
          </a:prstGeom>
          <a:noFill/>
        </p:spPr>
        <p:txBody>
          <a:bodyPr wrap="square" rtlCol="0">
            <a:spAutoFit/>
          </a:bodyPr>
          <a:lstStyle/>
          <a:p>
            <a:pPr algn="just"/>
            <a:r>
              <a:rPr lang="it-IT" i="0" dirty="0" smtClean="0"/>
              <a:t>La scoperta originaria dell'effetto fotoelettrico è attribuita a Hertz (1887) nell'ambito dei suoi studi sulla generazione di onde elettromagnetiche. Illuminando il suo "generatore di scintille" con luce ultravioletta si accorse che le scintille venivano potenziate. </a:t>
            </a:r>
          </a:p>
        </p:txBody>
      </p:sp>
      <p:sp>
        <p:nvSpPr>
          <p:cNvPr id="18" name="Rectangle 2"/>
          <p:cNvSpPr txBox="1">
            <a:spLocks noChangeArrowheads="1"/>
          </p:cNvSpPr>
          <p:nvPr/>
        </p:nvSpPr>
        <p:spPr bwMode="auto">
          <a:xfrm>
            <a:off x="323528" y="332656"/>
            <a:ext cx="8229600" cy="14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aseline="0">
                <a:solidFill>
                  <a:schemeClr val="tx1"/>
                </a:solidFill>
                <a:latin typeface="Ebrima" panose="02000000000000000000" pitchFamily="2" charset="0"/>
                <a:ea typeface="Ebrima" panose="02000000000000000000" pitchFamily="2" charset="0"/>
                <a:cs typeface="Ebrima" panose="02000000000000000000" pitchFamily="2" charset="0"/>
              </a:defRPr>
            </a:lvl1pPr>
            <a:lvl2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r>
              <a:rPr lang="it-IT" sz="1600" i="0" kern="0" dirty="0" smtClean="0"/>
              <a:t>3. Una ricostruzione storica del dibattito sull'effetto fotoelettrico</a:t>
            </a:r>
            <a:endParaRPr lang="it-IT" sz="1600" i="0" kern="0" dirty="0"/>
          </a:p>
        </p:txBody>
      </p:sp>
      <p:pic>
        <p:nvPicPr>
          <p:cNvPr id="5" name="Picture 8" descr="HERTZ_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060848"/>
            <a:ext cx="5966590" cy="40004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Grp="1" noChangeArrowheads="1"/>
          </p:cNvSpPr>
          <p:nvPr>
            <p:ph type="ftr" sz="quarter" idx="3"/>
          </p:nvPr>
        </p:nvSpPr>
        <p:spPr>
          <a:xfrm>
            <a:off x="467544" y="6309320"/>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p:spTree>
    <p:extLst>
      <p:ext uri="{BB962C8B-B14F-4D97-AF65-F5344CB8AC3E}">
        <p14:creationId xmlns:p14="http://schemas.microsoft.com/office/powerpoint/2010/main" val="5751349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7524" y="559768"/>
            <a:ext cx="8316924" cy="2585323"/>
          </a:xfrm>
          <a:prstGeom prst="rect">
            <a:avLst/>
          </a:prstGeom>
          <a:noFill/>
        </p:spPr>
        <p:txBody>
          <a:bodyPr wrap="square" rtlCol="0">
            <a:spAutoFit/>
          </a:bodyPr>
          <a:lstStyle/>
          <a:p>
            <a:pPr algn="just"/>
            <a:r>
              <a:rPr lang="it-IT" i="0" dirty="0" smtClean="0"/>
              <a:t>Uno studente di Hertz, Wilhelm Hallwachs, ebbe un'idea per trasformare il curioso effetto osservato da Hertz in un esperimento sistematico. Hallwachs connesse una piastra di zinco ad un elettrometro. Illuminando la piastra, sia quando l'elettroscopio era carico positivamente, sia quando era carico negativamente, osservò che se l'elettroscopio era carico negativamente la carica si dissipava quasi immediatamente sotto l'effetto della luce, purchè essa avesse una forte componente ultravioletta. Al contrario, quando l'elettroscopio era carico positivamente, la carica si dissipava molto lentamente, e la luce sembrava non avere alcun effetto.</a:t>
            </a:r>
          </a:p>
        </p:txBody>
      </p:sp>
      <p:sp>
        <p:nvSpPr>
          <p:cNvPr id="18" name="Rectangle 2"/>
          <p:cNvSpPr txBox="1">
            <a:spLocks noChangeArrowheads="1"/>
          </p:cNvSpPr>
          <p:nvPr/>
        </p:nvSpPr>
        <p:spPr bwMode="auto">
          <a:xfrm>
            <a:off x="323528" y="332656"/>
            <a:ext cx="8229600" cy="14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aseline="0">
                <a:solidFill>
                  <a:schemeClr val="tx1"/>
                </a:solidFill>
                <a:latin typeface="Ebrima" panose="02000000000000000000" pitchFamily="2" charset="0"/>
                <a:ea typeface="Ebrima" panose="02000000000000000000" pitchFamily="2" charset="0"/>
                <a:cs typeface="Ebrima" panose="02000000000000000000" pitchFamily="2" charset="0"/>
              </a:defRPr>
            </a:lvl1pPr>
            <a:lvl2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r>
              <a:rPr lang="it-IT" sz="1600" i="0" kern="0" dirty="0" smtClean="0"/>
              <a:t>3. Una ricostruzione storica del dibattito sull'effetto fotoelettrico</a:t>
            </a:r>
            <a:endParaRPr lang="it-IT" sz="1600" i="0" kern="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3206011"/>
            <a:ext cx="5760640" cy="3086925"/>
          </a:xfrm>
          <a:prstGeom prst="rect">
            <a:avLst/>
          </a:prstGeom>
        </p:spPr>
      </p:pic>
      <p:sp>
        <p:nvSpPr>
          <p:cNvPr id="5" name="Rectangle 2"/>
          <p:cNvSpPr>
            <a:spLocks noGrp="1" noChangeArrowheads="1"/>
          </p:cNvSpPr>
          <p:nvPr>
            <p:ph type="ftr" sz="quarter" idx="3"/>
          </p:nvPr>
        </p:nvSpPr>
        <p:spPr>
          <a:xfrm>
            <a:off x="467544" y="6309320"/>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p:spTree>
    <p:extLst>
      <p:ext uri="{BB962C8B-B14F-4D97-AF65-F5344CB8AC3E}">
        <p14:creationId xmlns:p14="http://schemas.microsoft.com/office/powerpoint/2010/main" val="19479570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ftr" sz="quarter" idx="3"/>
          </p:nvPr>
        </p:nvSpPr>
        <p:spPr>
          <a:xfrm>
            <a:off x="467544" y="6309320"/>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p:sp>
        <p:nvSpPr>
          <p:cNvPr id="4" name="TextBox 3"/>
          <p:cNvSpPr txBox="1"/>
          <p:nvPr/>
        </p:nvSpPr>
        <p:spPr>
          <a:xfrm>
            <a:off x="251520" y="1269337"/>
            <a:ext cx="8301608" cy="4247317"/>
          </a:xfrm>
          <a:prstGeom prst="rect">
            <a:avLst/>
          </a:prstGeom>
          <a:noFill/>
        </p:spPr>
        <p:txBody>
          <a:bodyPr wrap="square" rtlCol="0">
            <a:spAutoFit/>
          </a:bodyPr>
          <a:lstStyle/>
          <a:p>
            <a:pPr algn="just"/>
            <a:r>
              <a:rPr lang="it-IT" i="0" dirty="0" smtClean="0"/>
              <a:t>Già nel 1889 (2 anni dopo la scoperta di Hertz), l'effetto fotoelettrico aveva assunto una speciale significatività per molti scienziati in diverse parti d'Europa. La comprensione dell'effetto si limitava a questo punto all'osservazione che, illuminando una piastra metallica con luce ultravioletta, veniva osservato un flusso di "raggi catodici" dalla piastra. </a:t>
            </a:r>
          </a:p>
          <a:p>
            <a:pPr algn="just"/>
            <a:endParaRPr lang="it-IT" i="0" dirty="0"/>
          </a:p>
          <a:p>
            <a:pPr algn="just"/>
            <a:r>
              <a:rPr lang="it-IT" i="0" dirty="0" smtClean="0"/>
              <a:t>La natura di tali raggi non era chiara, fino a che nel 1897 Thomson mostrò che tali raggi erano particelle cariche (elettroni).</a:t>
            </a:r>
          </a:p>
          <a:p>
            <a:pPr algn="just"/>
            <a:endParaRPr lang="it-IT" i="0" dirty="0"/>
          </a:p>
          <a:p>
            <a:pPr algn="just"/>
            <a:r>
              <a:rPr lang="it-IT" i="0" dirty="0" smtClean="0"/>
              <a:t>A partire dal 1902, Lenard, che era stato assistente di Hertz, condusse importanti esperimenti sull'effetto fotoelettrico. Lenard, come praticamente tutti gli scienziati dell'epoca, era fortemente convinto della teoria ondulatoria della luce, ma fece la sorprendente osservazione che la velocità degli elettroni emessi era indipendente dall'intensità della luce.</a:t>
            </a:r>
            <a:endParaRPr lang="it-IT" i="0" dirty="0"/>
          </a:p>
          <a:p>
            <a:pPr algn="just"/>
            <a:endParaRPr lang="it-IT" i="0" dirty="0" smtClean="0"/>
          </a:p>
        </p:txBody>
      </p:sp>
      <p:sp>
        <p:nvSpPr>
          <p:cNvPr id="6" name="Rectangle 2"/>
          <p:cNvSpPr txBox="1">
            <a:spLocks noChangeArrowheads="1"/>
          </p:cNvSpPr>
          <p:nvPr/>
        </p:nvSpPr>
        <p:spPr bwMode="auto">
          <a:xfrm>
            <a:off x="323528" y="332656"/>
            <a:ext cx="8229600" cy="14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aseline="0">
                <a:solidFill>
                  <a:schemeClr val="tx1"/>
                </a:solidFill>
                <a:latin typeface="Ebrima" panose="02000000000000000000" pitchFamily="2" charset="0"/>
                <a:ea typeface="Ebrima" panose="02000000000000000000" pitchFamily="2" charset="0"/>
                <a:cs typeface="Ebrima" panose="02000000000000000000" pitchFamily="2" charset="0"/>
              </a:defRPr>
            </a:lvl1pPr>
            <a:lvl2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r>
              <a:rPr lang="it-IT" sz="1600" i="0" kern="0" dirty="0" smtClean="0"/>
              <a:t>3. Una ricostruzione storica del dibattito sull'effetto fotoelettrico</a:t>
            </a:r>
            <a:endParaRPr lang="it-IT" sz="1600" i="0" kern="0" dirty="0"/>
          </a:p>
        </p:txBody>
      </p:sp>
    </p:spTree>
    <p:extLst>
      <p:ext uri="{BB962C8B-B14F-4D97-AF65-F5344CB8AC3E}">
        <p14:creationId xmlns:p14="http://schemas.microsoft.com/office/powerpoint/2010/main" val="2288197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276872"/>
            <a:ext cx="7920880" cy="1200329"/>
          </a:xfrm>
          <a:prstGeom prst="rect">
            <a:avLst/>
          </a:prstGeom>
        </p:spPr>
        <p:txBody>
          <a:bodyPr wrap="square">
            <a:spAutoFit/>
          </a:bodyPr>
          <a:lstStyle/>
          <a:p>
            <a:pPr marL="342900" indent="-342900" algn="ctr">
              <a:spcBef>
                <a:spcPct val="50000"/>
              </a:spcBef>
              <a:buFont typeface="+mj-lt"/>
              <a:buAutoNum type="arabicPeriod"/>
            </a:pPr>
            <a:r>
              <a:rPr lang="en-GB" sz="3600" i="0" dirty="0">
                <a:latin typeface="+mn-lt"/>
                <a:ea typeface="Ebrima" panose="02000000000000000000" pitchFamily="2" charset="0"/>
                <a:cs typeface="Ebrima" panose="02000000000000000000" pitchFamily="2" charset="0"/>
              </a:rPr>
              <a:t>Il </a:t>
            </a:r>
            <a:r>
              <a:rPr lang="en-GB" sz="3600" i="0" dirty="0" err="1">
                <a:latin typeface="+mn-lt"/>
                <a:ea typeface="Ebrima" panose="02000000000000000000" pitchFamily="2" charset="0"/>
                <a:cs typeface="Ebrima" panose="02000000000000000000" pitchFamily="2" charset="0"/>
              </a:rPr>
              <a:t>corpo</a:t>
            </a:r>
            <a:r>
              <a:rPr lang="en-GB" sz="3600" i="0" dirty="0">
                <a:latin typeface="+mn-lt"/>
                <a:ea typeface="Ebrima" panose="02000000000000000000" pitchFamily="2" charset="0"/>
                <a:cs typeface="Ebrima" panose="02000000000000000000" pitchFamily="2" charset="0"/>
              </a:rPr>
              <a:t> </a:t>
            </a:r>
            <a:r>
              <a:rPr lang="en-GB" sz="3600" i="0" dirty="0" err="1">
                <a:latin typeface="+mn-lt"/>
                <a:ea typeface="Ebrima" panose="02000000000000000000" pitchFamily="2" charset="0"/>
                <a:cs typeface="Ebrima" panose="02000000000000000000" pitchFamily="2" charset="0"/>
              </a:rPr>
              <a:t>nero</a:t>
            </a:r>
            <a:r>
              <a:rPr lang="en-GB" sz="3600" i="0" dirty="0">
                <a:latin typeface="+mn-lt"/>
                <a:ea typeface="Ebrima" panose="02000000000000000000" pitchFamily="2" charset="0"/>
                <a:cs typeface="Ebrima" panose="02000000000000000000" pitchFamily="2" charset="0"/>
              </a:rPr>
              <a:t> prima di Planck: la </a:t>
            </a:r>
            <a:r>
              <a:rPr lang="en-GB" sz="3600" i="0" dirty="0" err="1">
                <a:latin typeface="+mn-lt"/>
                <a:ea typeface="Ebrima" panose="02000000000000000000" pitchFamily="2" charset="0"/>
                <a:cs typeface="Ebrima" panose="02000000000000000000" pitchFamily="2" charset="0"/>
              </a:rPr>
              <a:t>legge</a:t>
            </a:r>
            <a:r>
              <a:rPr lang="en-GB" sz="3600" i="0" dirty="0">
                <a:latin typeface="+mn-lt"/>
                <a:ea typeface="Ebrima" panose="02000000000000000000" pitchFamily="2" charset="0"/>
                <a:cs typeface="Ebrima" panose="02000000000000000000" pitchFamily="2" charset="0"/>
              </a:rPr>
              <a:t> </a:t>
            </a:r>
            <a:r>
              <a:rPr lang="en-GB" sz="3600" i="0" dirty="0" err="1">
                <a:latin typeface="+mn-lt"/>
                <a:ea typeface="Ebrima" panose="02000000000000000000" pitchFamily="2" charset="0"/>
                <a:cs typeface="Ebrima" panose="02000000000000000000" pitchFamily="2" charset="0"/>
              </a:rPr>
              <a:t>della</a:t>
            </a:r>
            <a:r>
              <a:rPr lang="en-GB" sz="3600" i="0" dirty="0">
                <a:latin typeface="+mn-lt"/>
                <a:ea typeface="Ebrima" panose="02000000000000000000" pitchFamily="2" charset="0"/>
                <a:cs typeface="Ebrima" panose="02000000000000000000" pitchFamily="2" charset="0"/>
              </a:rPr>
              <a:t> </a:t>
            </a:r>
            <a:r>
              <a:rPr lang="en-GB" sz="3600" i="0" dirty="0" err="1">
                <a:latin typeface="+mn-lt"/>
                <a:ea typeface="Ebrima" panose="02000000000000000000" pitchFamily="2" charset="0"/>
                <a:cs typeface="Ebrima" panose="02000000000000000000" pitchFamily="2" charset="0"/>
              </a:rPr>
              <a:t>radiazione</a:t>
            </a:r>
            <a:r>
              <a:rPr lang="en-GB" sz="3600" i="0" dirty="0">
                <a:latin typeface="+mn-lt"/>
                <a:ea typeface="Ebrima" panose="02000000000000000000" pitchFamily="2" charset="0"/>
                <a:cs typeface="Ebrima" panose="02000000000000000000" pitchFamily="2" charset="0"/>
              </a:rPr>
              <a:t> di Kirchhoff</a:t>
            </a:r>
          </a:p>
        </p:txBody>
      </p:sp>
    </p:spTree>
    <p:extLst>
      <p:ext uri="{BB962C8B-B14F-4D97-AF65-F5344CB8AC3E}">
        <p14:creationId xmlns:p14="http://schemas.microsoft.com/office/powerpoint/2010/main" val="13928567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ftr" sz="quarter" idx="3"/>
          </p:nvPr>
        </p:nvSpPr>
        <p:spPr>
          <a:xfrm>
            <a:off x="467544" y="6309320"/>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p:sp>
        <p:nvSpPr>
          <p:cNvPr id="4" name="TextBox 3"/>
          <p:cNvSpPr txBox="1"/>
          <p:nvPr/>
        </p:nvSpPr>
        <p:spPr>
          <a:xfrm>
            <a:off x="220907" y="1269337"/>
            <a:ext cx="8301608" cy="369332"/>
          </a:xfrm>
          <a:prstGeom prst="rect">
            <a:avLst/>
          </a:prstGeom>
          <a:noFill/>
        </p:spPr>
        <p:txBody>
          <a:bodyPr wrap="square" rtlCol="0">
            <a:spAutoFit/>
          </a:bodyPr>
          <a:lstStyle/>
          <a:p>
            <a:pPr algn="just"/>
            <a:endParaRPr lang="it-IT" i="0" dirty="0" smtClean="0"/>
          </a:p>
        </p:txBody>
      </p:sp>
      <p:sp>
        <p:nvSpPr>
          <p:cNvPr id="6" name="Rectangle 2"/>
          <p:cNvSpPr txBox="1">
            <a:spLocks noChangeArrowheads="1"/>
          </p:cNvSpPr>
          <p:nvPr/>
        </p:nvSpPr>
        <p:spPr bwMode="auto">
          <a:xfrm>
            <a:off x="323528" y="332656"/>
            <a:ext cx="8229600" cy="14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aseline="0">
                <a:solidFill>
                  <a:schemeClr val="tx1"/>
                </a:solidFill>
                <a:latin typeface="Ebrima" panose="02000000000000000000" pitchFamily="2" charset="0"/>
                <a:ea typeface="Ebrima" panose="02000000000000000000" pitchFamily="2" charset="0"/>
                <a:cs typeface="Ebrima" panose="02000000000000000000" pitchFamily="2" charset="0"/>
              </a:defRPr>
            </a:lvl1pPr>
            <a:lvl2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r>
              <a:rPr lang="it-IT" sz="1600" i="0" kern="0" dirty="0" smtClean="0"/>
              <a:t>3. Una ricostruzione storica del dibattito sull'effetto fotoelettrico</a:t>
            </a:r>
            <a:endParaRPr lang="it-IT" sz="1600" i="0" kern="0" dirty="0"/>
          </a:p>
        </p:txBody>
      </p:sp>
      <p:pic>
        <p:nvPicPr>
          <p:cNvPr id="2" name="Picture 1"/>
          <p:cNvPicPr>
            <a:picLocks noChangeAspect="1"/>
          </p:cNvPicPr>
          <p:nvPr/>
        </p:nvPicPr>
        <p:blipFill>
          <a:blip r:embed="rId3"/>
          <a:stretch>
            <a:fillRect/>
          </a:stretch>
        </p:blipFill>
        <p:spPr>
          <a:xfrm>
            <a:off x="6876256" y="764704"/>
            <a:ext cx="1543050" cy="216217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623973"/>
            <a:ext cx="4460902" cy="3380257"/>
          </a:xfrm>
          <a:prstGeom prst="rect">
            <a:avLst/>
          </a:prstGeom>
        </p:spPr>
      </p:pic>
      <p:sp>
        <p:nvSpPr>
          <p:cNvPr id="8" name="TextBox 7"/>
          <p:cNvSpPr txBox="1"/>
          <p:nvPr/>
        </p:nvSpPr>
        <p:spPr>
          <a:xfrm>
            <a:off x="322819" y="3969543"/>
            <a:ext cx="8496944" cy="2585323"/>
          </a:xfrm>
          <a:prstGeom prst="rect">
            <a:avLst/>
          </a:prstGeom>
          <a:noFill/>
        </p:spPr>
        <p:txBody>
          <a:bodyPr wrap="square" rtlCol="0">
            <a:spAutoFit/>
          </a:bodyPr>
          <a:lstStyle/>
          <a:p>
            <a:pPr algn="just"/>
            <a:r>
              <a:rPr lang="it-IT" i="0" dirty="0" smtClean="0"/>
              <a:t>Diagramma schematico dell'apparato utilizzato da Lenard per studiare l'effetto fotoelettrico, e contemporaneamente confermare che le particelle emesse erano elettroni. La luce dalla sorgente </a:t>
            </a:r>
            <a:r>
              <a:rPr lang="it-IT" dirty="0" smtClean="0"/>
              <a:t>L</a:t>
            </a:r>
            <a:r>
              <a:rPr lang="it-IT" i="0" dirty="0" smtClean="0"/>
              <a:t> colpisce il catodo </a:t>
            </a:r>
            <a:r>
              <a:rPr lang="it-IT" dirty="0" smtClean="0"/>
              <a:t>C</a:t>
            </a:r>
            <a:r>
              <a:rPr lang="it-IT" i="0" dirty="0" smtClean="0"/>
              <a:t>. Il potenziale variabile </a:t>
            </a:r>
            <a:r>
              <a:rPr lang="it-IT" dirty="0" smtClean="0"/>
              <a:t>V</a:t>
            </a:r>
            <a:r>
              <a:rPr lang="it-IT" i="0" dirty="0" smtClean="0"/>
              <a:t> permette di fermare il flusso di elettroni. I fotoelettroni passano attraverso il foro nell'anodo </a:t>
            </a:r>
            <a:r>
              <a:rPr lang="it-IT" dirty="0" smtClean="0"/>
              <a:t>A</a:t>
            </a:r>
            <a:r>
              <a:rPr lang="it-IT" i="0" dirty="0" smtClean="0"/>
              <a:t>, e sono registrati dall'elettrometro connesso ad </a:t>
            </a:r>
            <a:r>
              <a:rPr lang="el-GR" dirty="0" smtClean="0"/>
              <a:t>α</a:t>
            </a:r>
            <a:r>
              <a:rPr lang="it-IT" i="0" dirty="0" smtClean="0"/>
              <a:t>. Un campo magnetico presente nella regione evidenziata da un cerchio, poteva deflettere le particelle fino ad un elettrometro connesso a </a:t>
            </a:r>
            <a:r>
              <a:rPr lang="el-GR" dirty="0" smtClean="0"/>
              <a:t>β</a:t>
            </a:r>
            <a:r>
              <a:rPr lang="it-IT" i="0" dirty="0" smtClean="0"/>
              <a:t>, permettendo una misura del rapporto </a:t>
            </a:r>
            <a:r>
              <a:rPr lang="it-IT" dirty="0" smtClean="0"/>
              <a:t>q/m</a:t>
            </a:r>
            <a:r>
              <a:rPr lang="it-IT" i="0" dirty="0" smtClean="0"/>
              <a:t>.</a:t>
            </a:r>
          </a:p>
          <a:p>
            <a:pPr algn="just"/>
            <a:endParaRPr lang="it-IT" i="0" dirty="0"/>
          </a:p>
        </p:txBody>
      </p:sp>
    </p:spTree>
    <p:extLst>
      <p:ext uri="{BB962C8B-B14F-4D97-AF65-F5344CB8AC3E}">
        <p14:creationId xmlns:p14="http://schemas.microsoft.com/office/powerpoint/2010/main" val="38362493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ftr" sz="quarter" idx="3"/>
          </p:nvPr>
        </p:nvSpPr>
        <p:spPr>
          <a:xfrm>
            <a:off x="467544" y="6309320"/>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p:sp>
        <p:nvSpPr>
          <p:cNvPr id="4" name="TextBox 3"/>
          <p:cNvSpPr txBox="1"/>
          <p:nvPr/>
        </p:nvSpPr>
        <p:spPr>
          <a:xfrm>
            <a:off x="287524" y="980728"/>
            <a:ext cx="8301608" cy="5078313"/>
          </a:xfrm>
          <a:prstGeom prst="rect">
            <a:avLst/>
          </a:prstGeom>
          <a:noFill/>
        </p:spPr>
        <p:txBody>
          <a:bodyPr wrap="square" rtlCol="0">
            <a:spAutoFit/>
          </a:bodyPr>
          <a:lstStyle/>
          <a:p>
            <a:pPr algn="just"/>
            <a:r>
              <a:rPr lang="it-IT" i="0" dirty="0" smtClean="0"/>
              <a:t>Lenard scoprì che la massima velocità con cui gli elettroni sono espulsi dalla luce ultravioletta è completamente indipendente dall'intensità della luce stessa. Questo risultato lo convinse che non ci potesse essere alcuna trasformazione di energia della luce in energia cinetica degli elettroni. Al contrario, egli propose che gli elettroni già possedessero, all'interno degli atomi, la velocità con cui sarebbero stati espulsi, a causa del loro ruolo nel sistema atomico.</a:t>
            </a:r>
          </a:p>
          <a:p>
            <a:pPr algn="just"/>
            <a:endParaRPr lang="it-IT" i="0" dirty="0"/>
          </a:p>
          <a:p>
            <a:pPr algn="just"/>
            <a:r>
              <a:rPr lang="it-IT" i="0" dirty="0" smtClean="0"/>
              <a:t>In questa teoria, la luce ha solo il ruolo di innescare (</a:t>
            </a:r>
            <a:r>
              <a:rPr lang="it-IT" dirty="0" smtClean="0"/>
              <a:t>trigger</a:t>
            </a:r>
            <a:r>
              <a:rPr lang="it-IT" i="0" dirty="0" smtClean="0"/>
              <a:t>) l'emissione di fotoelettroni, ma non vi aggiunge energia. Fino al 1911, questa "ipotesi dell'innesco" (</a:t>
            </a:r>
            <a:r>
              <a:rPr lang="it-IT" dirty="0" smtClean="0"/>
              <a:t>triggering hypothesis</a:t>
            </a:r>
            <a:r>
              <a:rPr lang="it-IT" i="0" dirty="0" smtClean="0"/>
              <a:t>) formò la base della comprensione dell'effetto fotoelettrico da parte dei fisici.</a:t>
            </a:r>
          </a:p>
          <a:p>
            <a:pPr algn="just"/>
            <a:endParaRPr lang="it-IT" i="0" dirty="0"/>
          </a:p>
          <a:p>
            <a:pPr algn="just"/>
            <a:r>
              <a:rPr lang="it-IT" i="0" dirty="0"/>
              <a:t>A</a:t>
            </a:r>
            <a:r>
              <a:rPr lang="it-IT" i="0" dirty="0" smtClean="0"/>
              <a:t>nche con i dati disponibili al tempo (prima degli esperimenti di Millikan del 1913-1916) l'ipotesi non era priva di problemi. Ad esempio, la teoria proposta avrebbe implicato una dipendenza dell'energia cinetica degli elettroni emessi dalla temperatura , ma Millikan e Winchester (1907) non trovarono alcuna dipendenza dalla temperatura.</a:t>
            </a:r>
            <a:endParaRPr lang="it-IT" i="0" dirty="0"/>
          </a:p>
          <a:p>
            <a:pPr algn="just"/>
            <a:endParaRPr lang="it-IT" i="0" dirty="0" smtClean="0"/>
          </a:p>
        </p:txBody>
      </p:sp>
      <p:sp>
        <p:nvSpPr>
          <p:cNvPr id="6" name="Rectangle 2"/>
          <p:cNvSpPr txBox="1">
            <a:spLocks noChangeArrowheads="1"/>
          </p:cNvSpPr>
          <p:nvPr/>
        </p:nvSpPr>
        <p:spPr bwMode="auto">
          <a:xfrm>
            <a:off x="323528" y="332656"/>
            <a:ext cx="8229600" cy="14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aseline="0">
                <a:solidFill>
                  <a:schemeClr val="tx1"/>
                </a:solidFill>
                <a:latin typeface="Ebrima" panose="02000000000000000000" pitchFamily="2" charset="0"/>
                <a:ea typeface="Ebrima" panose="02000000000000000000" pitchFamily="2" charset="0"/>
                <a:cs typeface="Ebrima" panose="02000000000000000000" pitchFamily="2" charset="0"/>
              </a:defRPr>
            </a:lvl1pPr>
            <a:lvl2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r>
              <a:rPr lang="it-IT" sz="1600" i="0" kern="0" dirty="0" smtClean="0"/>
              <a:t>3. Una ricostruzione storica del dibattito sull'effetto fotoelettrico</a:t>
            </a:r>
            <a:endParaRPr lang="it-IT" sz="1600" i="0" kern="0" dirty="0"/>
          </a:p>
        </p:txBody>
      </p:sp>
    </p:spTree>
    <p:extLst>
      <p:ext uri="{BB962C8B-B14F-4D97-AF65-F5344CB8AC3E}">
        <p14:creationId xmlns:p14="http://schemas.microsoft.com/office/powerpoint/2010/main" val="8090308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ftr" sz="quarter" idx="3"/>
          </p:nvPr>
        </p:nvSpPr>
        <p:spPr>
          <a:xfrm>
            <a:off x="467544" y="6309320"/>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251520" y="764704"/>
                <a:ext cx="8301608" cy="5078313"/>
              </a:xfrm>
              <a:prstGeom prst="rect">
                <a:avLst/>
              </a:prstGeom>
              <a:noFill/>
            </p:spPr>
            <p:txBody>
              <a:bodyPr wrap="square" rtlCol="0">
                <a:spAutoFit/>
              </a:bodyPr>
              <a:lstStyle/>
              <a:p>
                <a:pPr algn="just"/>
                <a:r>
                  <a:rPr lang="it-IT" i="0" dirty="0" smtClean="0"/>
                  <a:t>Come abbiamo visto, nel 1905 Einstein propose che la luce fosse formata da quanti (il termine "fotone" fu introdotto nel 1926). Come implicazione di questa ipotesi, egli fornì una teoria dell'effetto fotoelettrico. La previsione più importante è racchiusa nella formula per l'energia cinetica massima degli elettroni emessi:</a:t>
                </a:r>
              </a:p>
              <a:p>
                <a:pPr algn="just"/>
                <a:endParaRPr lang="it-IT" i="0" dirty="0"/>
              </a:p>
              <a:p>
                <a:pPr algn="ct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𝐾</m:t>
                          </m:r>
                        </m:e>
                        <m:sub>
                          <m:r>
                            <a:rPr lang="it-IT" b="0" i="1" smtClean="0">
                              <a:latin typeface="Cambria Math" panose="02040503050406030204" pitchFamily="18" charset="0"/>
                            </a:rPr>
                            <m:t>𝑚𝑎𝑥</m:t>
                          </m:r>
                        </m:sub>
                      </m:sSub>
                      <m:r>
                        <a:rPr lang="it-IT" i="1" smtClean="0">
                          <a:latin typeface="Cambria Math" panose="02040503050406030204" pitchFamily="18" charset="0"/>
                        </a:rPr>
                        <m:t>=</m:t>
                      </m:r>
                      <m:r>
                        <a:rPr lang="it-IT" b="0" i="1" smtClean="0">
                          <a:latin typeface="Cambria Math" panose="02040503050406030204" pitchFamily="18" charset="0"/>
                        </a:rPr>
                        <m:t>h</m:t>
                      </m:r>
                      <m:r>
                        <a:rPr lang="it-IT" b="0" i="1" smtClean="0">
                          <a:latin typeface="Cambria Math" panose="02040503050406030204" pitchFamily="18" charset="0"/>
                          <a:ea typeface="Cambria Math" panose="02040503050406030204" pitchFamily="18" charset="0"/>
                        </a:rPr>
                        <m:t>𝜐</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𝜙</m:t>
                      </m:r>
                    </m:oMath>
                  </m:oMathPara>
                </a14:m>
                <a:endParaRPr lang="it-IT" i="0" dirty="0"/>
              </a:p>
              <a:p>
                <a:pPr algn="just"/>
                <a:endParaRPr lang="it-IT" i="0" dirty="0" smtClean="0"/>
              </a:p>
              <a:p>
                <a:pPr algn="just"/>
                <a:r>
                  <a:rPr lang="it-IT" i="0" dirty="0" smtClean="0"/>
                  <a:t>Dove </a:t>
                </a:r>
                <a14:m>
                  <m:oMath xmlns:m="http://schemas.openxmlformats.org/officeDocument/2006/math">
                    <m:r>
                      <a:rPr lang="it-IT">
                        <a:latin typeface="Cambria Math" panose="02040503050406030204" pitchFamily="18" charset="0"/>
                        <a:ea typeface="Cambria Math" panose="02040503050406030204" pitchFamily="18" charset="0"/>
                      </a:rPr>
                      <m:t>𝜙</m:t>
                    </m:r>
                  </m:oMath>
                </a14:m>
                <a:r>
                  <a:rPr lang="it-IT" i="0" dirty="0" smtClean="0"/>
                  <a:t> è una qualche energia, caratteristica del materiale, necessaria a liberare gli elettroni. </a:t>
                </a:r>
              </a:p>
              <a:p>
                <a:pPr algn="just"/>
                <a:r>
                  <a:rPr lang="it-IT" i="0" dirty="0" smtClean="0"/>
                  <a:t>Di conseguenza, Einstein fece la previsione cruciale che "</a:t>
                </a:r>
                <a:r>
                  <a:rPr lang="it-IT" dirty="0" smtClean="0"/>
                  <a:t>il potenziale necessario per fermare gli elettroni dovrebbe essere una funzione lineare della frequenza della luce incidente, e quando tale relazione viene riportata in coordinate cartesiane, la sua pendenza dovrebbe essere indipendente dalla natura della sostanza studiata</a:t>
                </a:r>
                <a:r>
                  <a:rPr lang="it-IT" i="0" dirty="0" smtClean="0"/>
                  <a:t>". </a:t>
                </a:r>
              </a:p>
              <a:p>
                <a:pPr algn="just"/>
                <a:endParaRPr lang="it-IT" i="0" dirty="0"/>
              </a:p>
              <a:p>
                <a:pPr algn="just"/>
                <a:r>
                  <a:rPr lang="it-IT" i="0" dirty="0" smtClean="0"/>
                  <a:t>Questa previsione divenne la pietra angolare del programma di ricerca di Millikan degli anni successivi; in altre parole, si trattava di un esperimento cruciale per differenziare la teoria di Einstein da quella di Lenard. </a:t>
                </a:r>
              </a:p>
            </p:txBody>
          </p:sp>
        </mc:Choice>
        <mc:Fallback xmlns="">
          <p:sp>
            <p:nvSpPr>
              <p:cNvPr id="4" name="TextBox 3"/>
              <p:cNvSpPr txBox="1">
                <a:spLocks noRot="1" noChangeAspect="1" noMove="1" noResize="1" noEditPoints="1" noAdjustHandles="1" noChangeArrowheads="1" noChangeShapeType="1" noTextEdit="1"/>
              </p:cNvSpPr>
              <p:nvPr/>
            </p:nvSpPr>
            <p:spPr>
              <a:xfrm>
                <a:off x="251520" y="764704"/>
                <a:ext cx="8301608" cy="5078313"/>
              </a:xfrm>
              <a:prstGeom prst="rect">
                <a:avLst/>
              </a:prstGeom>
              <a:blipFill rotWithShape="0">
                <a:blip r:embed="rId5"/>
                <a:stretch>
                  <a:fillRect l="-587" t="-600" r="-661" b="-839"/>
                </a:stretch>
              </a:blipFill>
            </p:spPr>
            <p:txBody>
              <a:bodyPr/>
              <a:lstStyle/>
              <a:p>
                <a:r>
                  <a:rPr lang="it-IT">
                    <a:noFill/>
                  </a:rPr>
                  <a:t> </a:t>
                </a:r>
              </a:p>
            </p:txBody>
          </p:sp>
        </mc:Fallback>
      </mc:AlternateContent>
      <p:sp>
        <p:nvSpPr>
          <p:cNvPr id="6" name="Rectangle 2"/>
          <p:cNvSpPr txBox="1">
            <a:spLocks noChangeArrowheads="1"/>
          </p:cNvSpPr>
          <p:nvPr/>
        </p:nvSpPr>
        <p:spPr bwMode="auto">
          <a:xfrm>
            <a:off x="323528" y="332656"/>
            <a:ext cx="8229600" cy="14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aseline="0">
                <a:solidFill>
                  <a:schemeClr val="tx1"/>
                </a:solidFill>
                <a:latin typeface="Ebrima" panose="02000000000000000000" pitchFamily="2" charset="0"/>
                <a:ea typeface="Ebrima" panose="02000000000000000000" pitchFamily="2" charset="0"/>
                <a:cs typeface="Ebrima" panose="02000000000000000000" pitchFamily="2" charset="0"/>
              </a:defRPr>
            </a:lvl1pPr>
            <a:lvl2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r>
              <a:rPr lang="it-IT" sz="1600" i="0" kern="0" dirty="0" smtClean="0"/>
              <a:t>3. Una ricostruzione storica del dibattito sull'effetto fotoelettrico</a:t>
            </a:r>
            <a:endParaRPr lang="it-IT" sz="1600" i="0" kern="0" dirty="0"/>
          </a:p>
        </p:txBody>
      </p:sp>
    </p:spTree>
    <p:extLst>
      <p:ext uri="{BB962C8B-B14F-4D97-AF65-F5344CB8AC3E}">
        <p14:creationId xmlns:p14="http://schemas.microsoft.com/office/powerpoint/2010/main" val="14378805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ftr" sz="quarter" idx="3"/>
          </p:nvPr>
        </p:nvSpPr>
        <p:spPr>
          <a:xfrm>
            <a:off x="467544" y="6309320"/>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p:sp>
        <p:nvSpPr>
          <p:cNvPr id="4" name="TextBox 3"/>
          <p:cNvSpPr txBox="1"/>
          <p:nvPr/>
        </p:nvSpPr>
        <p:spPr>
          <a:xfrm>
            <a:off x="251520" y="1130838"/>
            <a:ext cx="8301608" cy="4524315"/>
          </a:xfrm>
          <a:prstGeom prst="rect">
            <a:avLst/>
          </a:prstGeom>
          <a:noFill/>
        </p:spPr>
        <p:txBody>
          <a:bodyPr wrap="square" rtlCol="0">
            <a:spAutoFit/>
          </a:bodyPr>
          <a:lstStyle/>
          <a:p>
            <a:pPr algn="just"/>
            <a:r>
              <a:rPr lang="it-IT" i="0" dirty="0" smtClean="0"/>
              <a:t>L'ipotesi di Einstein dei quanti di luce non fu presa sul serio dalla maggioranza dei fisici per circa 15 anni (Wheaton, 1983). La ragione principale è che sembrava portare ad abbandonare la teoria classica della radiazione, che aveva numerosissime verifiche sperimentali. L'obiezione centrale riguardava l'impossibilità dei quanti di luce di spiegare i fenomeni di interferenza. </a:t>
            </a:r>
            <a:endParaRPr lang="it-IT" i="0" dirty="0"/>
          </a:p>
          <a:p>
            <a:pPr algn="just"/>
            <a:endParaRPr lang="it-IT" i="0" dirty="0" smtClean="0"/>
          </a:p>
          <a:p>
            <a:pPr algn="just"/>
            <a:r>
              <a:rPr lang="it-IT" i="0" dirty="0" smtClean="0"/>
              <a:t>Planck, ad esempio, nel 1913 tentò di fornire una spiegazione alternativa, che conciliasse la teoria di Lenard dell'innesco con l'ipotesi di assorbimento di radiazione in pacchetti discreti. In un intervento all'Accademia delle Scienze Prussiana del 1913 si espresse in questi termini riguardo l'ipotesi di Einstein:</a:t>
            </a:r>
          </a:p>
          <a:p>
            <a:pPr algn="just"/>
            <a:endParaRPr lang="it-IT" i="0" dirty="0"/>
          </a:p>
          <a:p>
            <a:pPr algn="just"/>
            <a:r>
              <a:rPr lang="it-IT" i="0" dirty="0" smtClean="0"/>
              <a:t>"</a:t>
            </a:r>
            <a:r>
              <a:rPr lang="it-IT" dirty="0" smtClean="0"/>
              <a:t>Che Einstein possa aver occasionalmente mancato il bersaglio nelle sue speculazioni, come per esempio con la sua ipotesi dei quanti di luce, non dovrebbe essere portato eccessivamente a suo detrimento, perchè è impossibile introdurre nuove idee, perfino nelle scienze esatte, senza prendere dei rischi</a:t>
            </a:r>
            <a:r>
              <a:rPr lang="it-IT" i="0" dirty="0" smtClean="0"/>
              <a:t>."</a:t>
            </a:r>
          </a:p>
        </p:txBody>
      </p:sp>
      <p:sp>
        <p:nvSpPr>
          <p:cNvPr id="6" name="Rectangle 2"/>
          <p:cNvSpPr txBox="1">
            <a:spLocks noChangeArrowheads="1"/>
          </p:cNvSpPr>
          <p:nvPr/>
        </p:nvSpPr>
        <p:spPr bwMode="auto">
          <a:xfrm>
            <a:off x="323528" y="332656"/>
            <a:ext cx="8229600" cy="14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aseline="0">
                <a:solidFill>
                  <a:schemeClr val="tx1"/>
                </a:solidFill>
                <a:latin typeface="Ebrima" panose="02000000000000000000" pitchFamily="2" charset="0"/>
                <a:ea typeface="Ebrima" panose="02000000000000000000" pitchFamily="2" charset="0"/>
                <a:cs typeface="Ebrima" panose="02000000000000000000" pitchFamily="2" charset="0"/>
              </a:defRPr>
            </a:lvl1pPr>
            <a:lvl2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r>
              <a:rPr lang="it-IT" sz="1600" i="0" kern="0" dirty="0" smtClean="0"/>
              <a:t>3. Una ricostruzione storica del dibattito sull'effetto fotoelettrico</a:t>
            </a:r>
            <a:endParaRPr lang="it-IT" sz="1600" i="0" kern="0" dirty="0"/>
          </a:p>
        </p:txBody>
      </p:sp>
    </p:spTree>
    <p:extLst>
      <p:ext uri="{BB962C8B-B14F-4D97-AF65-F5344CB8AC3E}">
        <p14:creationId xmlns:p14="http://schemas.microsoft.com/office/powerpoint/2010/main" val="37766546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ftr" sz="quarter" idx="3"/>
          </p:nvPr>
        </p:nvSpPr>
        <p:spPr>
          <a:xfrm>
            <a:off x="467544" y="6309320"/>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p:sp>
        <p:nvSpPr>
          <p:cNvPr id="4" name="TextBox 3"/>
          <p:cNvSpPr txBox="1"/>
          <p:nvPr/>
        </p:nvSpPr>
        <p:spPr>
          <a:xfrm>
            <a:off x="194063" y="692696"/>
            <a:ext cx="8301608" cy="2862322"/>
          </a:xfrm>
          <a:prstGeom prst="rect">
            <a:avLst/>
          </a:prstGeom>
          <a:noFill/>
        </p:spPr>
        <p:txBody>
          <a:bodyPr wrap="square" rtlCol="0">
            <a:spAutoFit/>
          </a:bodyPr>
          <a:lstStyle/>
          <a:p>
            <a:pPr algn="just"/>
            <a:r>
              <a:rPr lang="it-IT" i="0" dirty="0" smtClean="0"/>
              <a:t>A partire dal 1913, Millikan intraprese una serie di esperimenti sull'effetto fotoelettrico per verificare l'ipotesi di Einstein. Al termine di questo lavoro, in un articolo dal titolo "</a:t>
            </a:r>
            <a:r>
              <a:rPr lang="it-IT" dirty="0" smtClean="0">
                <a:solidFill>
                  <a:srgbClr val="000000"/>
                </a:solidFill>
                <a:cs typeface="Times New Roman" panose="02020603050405020304" pitchFamily="18" charset="0"/>
              </a:rPr>
              <a:t>A </a:t>
            </a:r>
            <a:r>
              <a:rPr lang="it-IT" dirty="0">
                <a:solidFill>
                  <a:srgbClr val="000000"/>
                </a:solidFill>
                <a:cs typeface="Times New Roman" panose="02020603050405020304" pitchFamily="18" charset="0"/>
              </a:rPr>
              <a:t>Direct Photoelectric Determination of Planck's "h</a:t>
            </a:r>
            <a:r>
              <a:rPr lang="it-IT" dirty="0" smtClean="0">
                <a:solidFill>
                  <a:srgbClr val="000000"/>
                </a:solidFill>
                <a:cs typeface="Times New Roman" panose="02020603050405020304" pitchFamily="18" charset="0"/>
              </a:rPr>
              <a:t>"” (</a:t>
            </a:r>
            <a:r>
              <a:rPr lang="it-IT" dirty="0"/>
              <a:t>Millikan; Phys. Rev., 7, 362, 1916) </a:t>
            </a:r>
            <a:r>
              <a:rPr lang="it-IT" i="0" dirty="0" smtClean="0"/>
              <a:t>egli utilizzò l'equazione di Einstein per determinare la costante di Planck </a:t>
            </a:r>
            <a:r>
              <a:rPr lang="it-IT" dirty="0" smtClean="0"/>
              <a:t>h.</a:t>
            </a:r>
            <a:r>
              <a:rPr lang="it-IT" i="0" dirty="0" smtClean="0"/>
              <a:t> Il valore trovato (6.57 ∙ 10</a:t>
            </a:r>
            <a:r>
              <a:rPr lang="it-IT" i="0" baseline="30000" dirty="0" smtClean="0"/>
              <a:t>-27</a:t>
            </a:r>
            <a:r>
              <a:rPr lang="it-IT" i="0" dirty="0" smtClean="0"/>
              <a:t> erg∙s) era piuttosto vicino a quello ricavato da Planck stesso </a:t>
            </a:r>
            <a:r>
              <a:rPr lang="it-IT" i="0" dirty="0"/>
              <a:t>(</a:t>
            </a:r>
            <a:r>
              <a:rPr lang="it-IT" i="0" dirty="0" smtClean="0"/>
              <a:t>6.55 </a:t>
            </a:r>
            <a:r>
              <a:rPr lang="it-IT" i="0" dirty="0"/>
              <a:t>∙ 10</a:t>
            </a:r>
            <a:r>
              <a:rPr lang="it-IT" i="0" baseline="30000" dirty="0"/>
              <a:t>-27</a:t>
            </a:r>
            <a:r>
              <a:rPr lang="it-IT" i="0" dirty="0"/>
              <a:t> erg∙s</a:t>
            </a:r>
            <a:r>
              <a:rPr lang="it-IT" i="0" dirty="0" smtClean="0"/>
              <a:t>).</a:t>
            </a:r>
          </a:p>
          <a:p>
            <a:pPr algn="just"/>
            <a:endParaRPr lang="it-IT" i="0" dirty="0"/>
          </a:p>
          <a:p>
            <a:pPr algn="just"/>
            <a:r>
              <a:rPr lang="it-IT" i="0" dirty="0" smtClean="0"/>
              <a:t>Nonostante questo risultato, Millikan rimase molto critico sull'ipotesi del quanto di luce.</a:t>
            </a:r>
            <a:endParaRPr lang="it-IT" dirty="0"/>
          </a:p>
          <a:p>
            <a:pPr algn="just"/>
            <a:r>
              <a:rPr lang="it-IT" dirty="0" smtClean="0">
                <a:solidFill>
                  <a:srgbClr val="000000"/>
                </a:solidFill>
                <a:cs typeface="Times New Roman" panose="02020603050405020304" pitchFamily="18" charset="0"/>
              </a:rPr>
              <a:t>.</a:t>
            </a:r>
            <a:endParaRPr lang="it-IT" i="0" dirty="0" smtClean="0"/>
          </a:p>
        </p:txBody>
      </p:sp>
      <p:sp>
        <p:nvSpPr>
          <p:cNvPr id="6" name="Rectangle 2"/>
          <p:cNvSpPr txBox="1">
            <a:spLocks noChangeArrowheads="1"/>
          </p:cNvSpPr>
          <p:nvPr/>
        </p:nvSpPr>
        <p:spPr bwMode="auto">
          <a:xfrm>
            <a:off x="323528" y="332656"/>
            <a:ext cx="8229600" cy="14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aseline="0">
                <a:solidFill>
                  <a:schemeClr val="tx1"/>
                </a:solidFill>
                <a:latin typeface="Ebrima" panose="02000000000000000000" pitchFamily="2" charset="0"/>
                <a:ea typeface="Ebrima" panose="02000000000000000000" pitchFamily="2" charset="0"/>
                <a:cs typeface="Ebrima" panose="02000000000000000000" pitchFamily="2" charset="0"/>
              </a:defRPr>
            </a:lvl1pPr>
            <a:lvl2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r>
              <a:rPr lang="it-IT" sz="1600" i="0" kern="0" dirty="0" smtClean="0"/>
              <a:t>3. Una ricostruzione storica del dibattito sull'effetto fotoelettrico</a:t>
            </a:r>
            <a:endParaRPr lang="it-IT" sz="1600" i="0" kern="0" dirty="0"/>
          </a:p>
        </p:txBody>
      </p:sp>
      <p:pic>
        <p:nvPicPr>
          <p:cNvPr id="7" name="Immagine 4" descr="Macintosh HD:Users:Joe:Documents:Golinelli:Fisica quantistica:Presentazioni:immagini:Fig_20.jpg"/>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924944"/>
            <a:ext cx="5634700" cy="3219457"/>
          </a:xfrm>
          <a:prstGeom prst="rect">
            <a:avLst/>
          </a:prstGeom>
          <a:noFill/>
          <a:ln>
            <a:noFill/>
          </a:ln>
        </p:spPr>
      </p:pic>
    </p:spTree>
    <p:extLst>
      <p:ext uri="{BB962C8B-B14F-4D97-AF65-F5344CB8AC3E}">
        <p14:creationId xmlns:p14="http://schemas.microsoft.com/office/powerpoint/2010/main" val="1560352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ftr" sz="quarter" idx="3"/>
          </p:nvPr>
        </p:nvSpPr>
        <p:spPr>
          <a:xfrm>
            <a:off x="467544" y="6309320"/>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p:sp>
        <p:nvSpPr>
          <p:cNvPr id="4" name="TextBox 3"/>
          <p:cNvSpPr txBox="1"/>
          <p:nvPr/>
        </p:nvSpPr>
        <p:spPr>
          <a:xfrm>
            <a:off x="251520" y="576840"/>
            <a:ext cx="8301608" cy="5632311"/>
          </a:xfrm>
          <a:prstGeom prst="rect">
            <a:avLst/>
          </a:prstGeom>
          <a:noFill/>
        </p:spPr>
        <p:txBody>
          <a:bodyPr wrap="square" rtlCol="0">
            <a:spAutoFit/>
          </a:bodyPr>
          <a:lstStyle/>
          <a:p>
            <a:pPr algn="just"/>
            <a:r>
              <a:rPr lang="it-IT" i="0" dirty="0" smtClean="0"/>
              <a:t>A partire dal 1913, Millikan intraprese una serie di esperimenti sull'effetto fotoelettrico per verificare l'ipotesi di Einstein. Al termine di questo lavoro, in un articolo dal titolo "</a:t>
            </a:r>
            <a:r>
              <a:rPr lang="it-IT" dirty="0" smtClean="0">
                <a:solidFill>
                  <a:srgbClr val="000000"/>
                </a:solidFill>
                <a:cs typeface="Times New Roman" panose="02020603050405020304" pitchFamily="18" charset="0"/>
              </a:rPr>
              <a:t>A </a:t>
            </a:r>
            <a:r>
              <a:rPr lang="it-IT" dirty="0">
                <a:solidFill>
                  <a:srgbClr val="000000"/>
                </a:solidFill>
                <a:cs typeface="Times New Roman" panose="02020603050405020304" pitchFamily="18" charset="0"/>
              </a:rPr>
              <a:t>Direct Photoelectric Determination of Planck's "h</a:t>
            </a:r>
            <a:r>
              <a:rPr lang="it-IT" dirty="0" smtClean="0">
                <a:solidFill>
                  <a:srgbClr val="000000"/>
                </a:solidFill>
                <a:cs typeface="Times New Roman" panose="02020603050405020304" pitchFamily="18" charset="0"/>
              </a:rPr>
              <a:t>"” (</a:t>
            </a:r>
            <a:r>
              <a:rPr lang="it-IT" dirty="0"/>
              <a:t>Millikan; Phys. Rev., 7, 362, 1916) </a:t>
            </a:r>
            <a:r>
              <a:rPr lang="it-IT" i="0" dirty="0" smtClean="0"/>
              <a:t>egli utilizzò l'equazione di Einstein per determinare la costante di Planck </a:t>
            </a:r>
            <a:r>
              <a:rPr lang="it-IT" dirty="0" smtClean="0"/>
              <a:t>h.</a:t>
            </a:r>
            <a:r>
              <a:rPr lang="it-IT" i="0" dirty="0" smtClean="0"/>
              <a:t> Il valore trovato (6.57 ∙ 10</a:t>
            </a:r>
            <a:r>
              <a:rPr lang="it-IT" i="0" baseline="30000" dirty="0" smtClean="0"/>
              <a:t>-27</a:t>
            </a:r>
            <a:r>
              <a:rPr lang="it-IT" i="0" dirty="0" smtClean="0"/>
              <a:t> erg∙s) era piuttosto vicino a quello ricavato da Planck stesso </a:t>
            </a:r>
            <a:r>
              <a:rPr lang="it-IT" i="0" dirty="0"/>
              <a:t>(</a:t>
            </a:r>
            <a:r>
              <a:rPr lang="it-IT" i="0" dirty="0" smtClean="0"/>
              <a:t>6.55 </a:t>
            </a:r>
            <a:r>
              <a:rPr lang="it-IT" i="0" dirty="0"/>
              <a:t>∙ 10</a:t>
            </a:r>
            <a:r>
              <a:rPr lang="it-IT" i="0" baseline="30000" dirty="0"/>
              <a:t>-27</a:t>
            </a:r>
            <a:r>
              <a:rPr lang="it-IT" i="0" dirty="0"/>
              <a:t> erg∙s</a:t>
            </a:r>
            <a:r>
              <a:rPr lang="it-IT" i="0" dirty="0" smtClean="0"/>
              <a:t>).</a:t>
            </a:r>
          </a:p>
          <a:p>
            <a:pPr algn="just"/>
            <a:endParaRPr lang="it-IT" i="0" dirty="0"/>
          </a:p>
          <a:p>
            <a:pPr algn="just"/>
            <a:r>
              <a:rPr lang="it-IT" i="0" dirty="0" smtClean="0"/>
              <a:t>Nonostante questo risultato, Millikan rimase molto critico sull'ipotesi del quanto di luce. Espresse riserve addirittura fino al 1923, quando ricevette il premio Nobel proprio per i suoi contributi sperimentali, sia alla determinazione della carica dell'elettrone, sia della costante di Planck. Nel suo discorso di accettazione del nobel (</a:t>
            </a:r>
            <a:r>
              <a:rPr lang="it-IT" i="0" dirty="0" smtClean="0"/>
              <a:t>1924</a:t>
            </a:r>
            <a:r>
              <a:rPr lang="it-IT" i="0" dirty="0" smtClean="0"/>
              <a:t>) egli si espresse così:</a:t>
            </a:r>
          </a:p>
          <a:p>
            <a:pPr algn="just"/>
            <a:endParaRPr lang="it-IT" i="0" dirty="0"/>
          </a:p>
          <a:p>
            <a:pPr algn="just"/>
            <a:r>
              <a:rPr lang="it-IT" i="0" dirty="0" smtClean="0"/>
              <a:t>"</a:t>
            </a:r>
            <a:r>
              <a:rPr lang="it-IT" dirty="0" smtClean="0"/>
              <a:t>il concetto di quanti di luce localizzati, dal quale Einstein derivò la sua equazione, deve ancora essere considerato ben lontano dall'essere consolidato.... Fino a che esso non sarà in grado di spiegare i fatti dell'interferenza e altri effetti che sono apparsi fino ad ora inconciliabili con esso. Forse, i recenti passi intrapresi da </a:t>
            </a:r>
            <a:r>
              <a:rPr lang="en-GB" dirty="0" smtClean="0"/>
              <a:t>Duane</a:t>
            </a:r>
            <a:r>
              <a:rPr lang="en-GB" dirty="0"/>
              <a:t>, Compton, Epstein </a:t>
            </a:r>
            <a:r>
              <a:rPr lang="en-GB" dirty="0" err="1"/>
              <a:t>e</a:t>
            </a:r>
            <a:r>
              <a:rPr lang="en-GB" dirty="0" err="1" smtClean="0"/>
              <a:t>d</a:t>
            </a:r>
            <a:r>
              <a:rPr lang="en-GB" dirty="0" smtClean="0"/>
              <a:t> </a:t>
            </a:r>
            <a:r>
              <a:rPr lang="en-GB" dirty="0" err="1"/>
              <a:t>Ehrenfest</a:t>
            </a:r>
            <a:r>
              <a:rPr lang="en-GB" dirty="0"/>
              <a:t> </a:t>
            </a:r>
            <a:r>
              <a:rPr lang="en-GB" dirty="0" err="1" smtClean="0"/>
              <a:t>potranno</a:t>
            </a:r>
            <a:r>
              <a:rPr lang="en-GB" dirty="0" smtClean="0"/>
              <a:t> </a:t>
            </a:r>
            <a:r>
              <a:rPr lang="en-GB" dirty="0" err="1" smtClean="0"/>
              <a:t>alla</a:t>
            </a:r>
            <a:r>
              <a:rPr lang="en-GB" dirty="0" smtClean="0"/>
              <a:t> fine </a:t>
            </a:r>
            <a:r>
              <a:rPr lang="en-GB" dirty="0" err="1" smtClean="0"/>
              <a:t>portare</a:t>
            </a:r>
            <a:r>
              <a:rPr lang="en-GB" dirty="0" smtClean="0"/>
              <a:t> </a:t>
            </a:r>
            <a:r>
              <a:rPr lang="en-GB" dirty="0" err="1" smtClean="0"/>
              <a:t>frutti</a:t>
            </a:r>
            <a:r>
              <a:rPr lang="en-GB" dirty="0" smtClean="0"/>
              <a:t>, </a:t>
            </a:r>
            <a:r>
              <a:rPr lang="en-GB" dirty="0" err="1" smtClean="0"/>
              <a:t>nel</a:t>
            </a:r>
            <a:r>
              <a:rPr lang="en-GB" dirty="0" smtClean="0"/>
              <a:t> </a:t>
            </a:r>
            <a:r>
              <a:rPr lang="en-GB" dirty="0" err="1" smtClean="0"/>
              <a:t>portare</a:t>
            </a:r>
            <a:r>
              <a:rPr lang="en-GB" dirty="0" smtClean="0"/>
              <a:t> </a:t>
            </a:r>
            <a:r>
              <a:rPr lang="en-GB" dirty="0" err="1" smtClean="0"/>
              <a:t>anche</a:t>
            </a:r>
            <a:r>
              <a:rPr lang="en-GB" dirty="0" smtClean="0"/>
              <a:t> </a:t>
            </a:r>
            <a:r>
              <a:rPr lang="en-GB" dirty="0" err="1" smtClean="0"/>
              <a:t>l'interferenza</a:t>
            </a:r>
            <a:r>
              <a:rPr lang="en-GB" dirty="0" smtClean="0"/>
              <a:t> sotto </a:t>
            </a:r>
            <a:r>
              <a:rPr lang="en-GB" dirty="0" err="1" smtClean="0"/>
              <a:t>controllo</a:t>
            </a:r>
            <a:r>
              <a:rPr lang="en-GB" dirty="0" smtClean="0"/>
              <a:t> </a:t>
            </a:r>
            <a:r>
              <a:rPr lang="en-GB" dirty="0" err="1" smtClean="0"/>
              <a:t>dei</a:t>
            </a:r>
            <a:r>
              <a:rPr lang="en-GB" dirty="0" smtClean="0"/>
              <a:t> </a:t>
            </a:r>
            <a:r>
              <a:rPr lang="en-GB" dirty="0" err="1" smtClean="0"/>
              <a:t>quanti</a:t>
            </a:r>
            <a:r>
              <a:rPr lang="en-GB" dirty="0" smtClean="0"/>
              <a:t> di </a:t>
            </a:r>
            <a:r>
              <a:rPr lang="en-GB" dirty="0" err="1" smtClean="0"/>
              <a:t>luce</a:t>
            </a:r>
            <a:r>
              <a:rPr lang="en-GB" dirty="0" smtClean="0"/>
              <a:t> </a:t>
            </a:r>
            <a:r>
              <a:rPr lang="en-GB" dirty="0" err="1" smtClean="0"/>
              <a:t>localizzati</a:t>
            </a:r>
            <a:r>
              <a:rPr lang="en-GB" dirty="0" smtClean="0"/>
              <a:t>. Ma per </a:t>
            </a:r>
            <a:r>
              <a:rPr lang="en-GB" dirty="0" err="1" smtClean="0"/>
              <a:t>ora</a:t>
            </a:r>
            <a:r>
              <a:rPr lang="en-GB" dirty="0" smtClean="0"/>
              <a:t>, la via è </a:t>
            </a:r>
            <a:r>
              <a:rPr lang="en-GB" dirty="0" err="1" smtClean="0"/>
              <a:t>oscura</a:t>
            </a:r>
            <a:r>
              <a:rPr lang="en-GB" dirty="0" smtClean="0"/>
              <a:t>."</a:t>
            </a:r>
            <a:endParaRPr lang="it-IT" dirty="0" smtClean="0"/>
          </a:p>
        </p:txBody>
      </p:sp>
      <p:sp>
        <p:nvSpPr>
          <p:cNvPr id="6" name="Rectangle 2"/>
          <p:cNvSpPr txBox="1">
            <a:spLocks noChangeArrowheads="1"/>
          </p:cNvSpPr>
          <p:nvPr/>
        </p:nvSpPr>
        <p:spPr bwMode="auto">
          <a:xfrm>
            <a:off x="323528" y="332656"/>
            <a:ext cx="8229600" cy="14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aseline="0">
                <a:solidFill>
                  <a:schemeClr val="tx1"/>
                </a:solidFill>
                <a:latin typeface="Ebrima" panose="02000000000000000000" pitchFamily="2" charset="0"/>
                <a:ea typeface="Ebrima" panose="02000000000000000000" pitchFamily="2" charset="0"/>
                <a:cs typeface="Ebrima" panose="02000000000000000000" pitchFamily="2" charset="0"/>
              </a:defRPr>
            </a:lvl1pPr>
            <a:lvl2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r>
              <a:rPr lang="it-IT" sz="1600" i="0" kern="0" dirty="0" smtClean="0"/>
              <a:t>3. Una ricostruzione storica del dibattito sull'effetto fotoelettrico</a:t>
            </a:r>
            <a:endParaRPr lang="it-IT" sz="1600" i="0" kern="0" dirty="0"/>
          </a:p>
        </p:txBody>
      </p:sp>
    </p:spTree>
    <p:extLst>
      <p:ext uri="{BB962C8B-B14F-4D97-AF65-F5344CB8AC3E}">
        <p14:creationId xmlns:p14="http://schemas.microsoft.com/office/powerpoint/2010/main" val="24725960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ftr" sz="quarter" idx="3"/>
          </p:nvPr>
        </p:nvSpPr>
        <p:spPr>
          <a:xfrm>
            <a:off x="467544" y="6309320"/>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p:sp>
        <p:nvSpPr>
          <p:cNvPr id="4" name="TextBox 3"/>
          <p:cNvSpPr txBox="1"/>
          <p:nvPr/>
        </p:nvSpPr>
        <p:spPr>
          <a:xfrm>
            <a:off x="251520" y="576840"/>
            <a:ext cx="8301608" cy="646331"/>
          </a:xfrm>
          <a:prstGeom prst="rect">
            <a:avLst/>
          </a:prstGeom>
          <a:noFill/>
        </p:spPr>
        <p:txBody>
          <a:bodyPr wrap="square" rtlCol="0">
            <a:spAutoFit/>
          </a:bodyPr>
          <a:lstStyle/>
          <a:p>
            <a:pPr algn="just"/>
            <a:r>
              <a:rPr lang="it-IT" i="0" dirty="0" smtClean="0"/>
              <a:t>Quindi Millikan considerava il suo lavoro del 1916 una conferma dell'equazione di Einstein dell'effetto fotoelettrico, ma </a:t>
            </a:r>
            <a:r>
              <a:rPr lang="it-IT" dirty="0" smtClean="0"/>
              <a:t>non</a:t>
            </a:r>
            <a:r>
              <a:rPr lang="it-IT" i="0" dirty="0" smtClean="0"/>
              <a:t> della sua ipotesi dei quanti di luce. </a:t>
            </a:r>
            <a:endParaRPr lang="it-IT" dirty="0" smtClean="0"/>
          </a:p>
        </p:txBody>
      </p:sp>
      <p:sp>
        <p:nvSpPr>
          <p:cNvPr id="6" name="Rectangle 2"/>
          <p:cNvSpPr txBox="1">
            <a:spLocks noChangeArrowheads="1"/>
          </p:cNvSpPr>
          <p:nvPr/>
        </p:nvSpPr>
        <p:spPr bwMode="auto">
          <a:xfrm>
            <a:off x="323528" y="332656"/>
            <a:ext cx="8229600" cy="14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aseline="0">
                <a:solidFill>
                  <a:schemeClr val="tx1"/>
                </a:solidFill>
                <a:latin typeface="Ebrima" panose="02000000000000000000" pitchFamily="2" charset="0"/>
                <a:ea typeface="Ebrima" panose="02000000000000000000" pitchFamily="2" charset="0"/>
                <a:cs typeface="Ebrima" panose="02000000000000000000" pitchFamily="2" charset="0"/>
              </a:defRPr>
            </a:lvl1pPr>
            <a:lvl2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r>
              <a:rPr lang="it-IT" sz="1600" i="0" kern="0" dirty="0" smtClean="0"/>
              <a:t>3. Una ricostruzione storica del dibattito sull'effetto fotoelettrico</a:t>
            </a:r>
            <a:endParaRPr lang="it-IT" sz="1600" i="0" kern="0" dirty="0"/>
          </a:p>
        </p:txBody>
      </p:sp>
      <p:pic>
        <p:nvPicPr>
          <p:cNvPr id="7" name="Picture 6"/>
          <p:cNvPicPr>
            <a:picLocks noChangeAspect="1"/>
          </p:cNvPicPr>
          <p:nvPr/>
        </p:nvPicPr>
        <p:blipFill>
          <a:blip r:embed="rId3"/>
          <a:stretch>
            <a:fillRect/>
          </a:stretch>
        </p:blipFill>
        <p:spPr>
          <a:xfrm>
            <a:off x="1174627" y="1365045"/>
            <a:ext cx="6527401" cy="1519667"/>
          </a:xfrm>
          <a:prstGeom prst="rect">
            <a:avLst/>
          </a:prstGeom>
        </p:spPr>
      </p:pic>
      <p:sp>
        <p:nvSpPr>
          <p:cNvPr id="8" name="TextBox 7"/>
          <p:cNvSpPr txBox="1"/>
          <p:nvPr/>
        </p:nvSpPr>
        <p:spPr>
          <a:xfrm>
            <a:off x="251520" y="3026586"/>
            <a:ext cx="8301608" cy="2585323"/>
          </a:xfrm>
          <a:prstGeom prst="rect">
            <a:avLst/>
          </a:prstGeom>
          <a:noFill/>
        </p:spPr>
        <p:txBody>
          <a:bodyPr wrap="square" rtlCol="0">
            <a:spAutoFit/>
          </a:bodyPr>
          <a:lstStyle/>
          <a:p>
            <a:pPr algn="just"/>
            <a:r>
              <a:rPr lang="it-IT" i="0" dirty="0" smtClean="0"/>
              <a:t>In effetti, Millikan considera l'ipotesi dei quanti di luce "azzardata" e la teoria che ne risulta "interamente insostenibile". Fino al 1924 almeno, continuerà a pensare che una soluzione verrà trovata all'interno della teoria ondulatoria della luce, ad esempio, come nella citazione precedente, considerando una "ether string theory".</a:t>
            </a:r>
          </a:p>
          <a:p>
            <a:pPr algn="just"/>
            <a:endParaRPr lang="it-IT" i="0" dirty="0"/>
          </a:p>
          <a:p>
            <a:pPr algn="just"/>
            <a:r>
              <a:rPr lang="it-IT" i="0" dirty="0" smtClean="0"/>
              <a:t>Perfino Bohr, che aveva introdotto la quantizzazione delle orbite atomiche, dirà nel 1922, nel suo discorso di accettazione del Nobel, che "</a:t>
            </a:r>
            <a:r>
              <a:rPr lang="en-GB" dirty="0" err="1" smtClean="0"/>
              <a:t>L'ipotesi</a:t>
            </a:r>
            <a:r>
              <a:rPr lang="en-GB" dirty="0" smtClean="0"/>
              <a:t> </a:t>
            </a:r>
            <a:r>
              <a:rPr lang="en-GB" dirty="0" err="1" smtClean="0"/>
              <a:t>dei</a:t>
            </a:r>
            <a:r>
              <a:rPr lang="en-GB" dirty="0" smtClean="0"/>
              <a:t> </a:t>
            </a:r>
            <a:r>
              <a:rPr lang="en-GB" dirty="0" err="1" smtClean="0"/>
              <a:t>quanti</a:t>
            </a:r>
            <a:r>
              <a:rPr lang="en-GB" dirty="0" smtClean="0"/>
              <a:t> di </a:t>
            </a:r>
            <a:r>
              <a:rPr lang="en-GB" dirty="0" err="1" smtClean="0"/>
              <a:t>luce</a:t>
            </a:r>
            <a:r>
              <a:rPr lang="en-GB" dirty="0" smtClean="0"/>
              <a:t> è </a:t>
            </a:r>
            <a:r>
              <a:rPr lang="en-GB" dirty="0" err="1" smtClean="0"/>
              <a:t>incapace</a:t>
            </a:r>
            <a:r>
              <a:rPr lang="en-GB" dirty="0" smtClean="0"/>
              <a:t> di </a:t>
            </a:r>
            <a:r>
              <a:rPr lang="en-GB" dirty="0" err="1" smtClean="0"/>
              <a:t>chiarire</a:t>
            </a:r>
            <a:r>
              <a:rPr lang="en-GB" dirty="0" smtClean="0"/>
              <a:t> la </a:t>
            </a:r>
            <a:r>
              <a:rPr lang="en-GB" dirty="0" err="1" smtClean="0"/>
              <a:t>natura</a:t>
            </a:r>
            <a:r>
              <a:rPr lang="en-GB" dirty="0" smtClean="0"/>
              <a:t> </a:t>
            </a:r>
            <a:r>
              <a:rPr lang="en-GB" dirty="0" err="1" smtClean="0"/>
              <a:t>della</a:t>
            </a:r>
            <a:r>
              <a:rPr lang="en-GB" dirty="0" smtClean="0"/>
              <a:t> </a:t>
            </a:r>
            <a:r>
              <a:rPr lang="en-GB" dirty="0" err="1" smtClean="0"/>
              <a:t>radiazione</a:t>
            </a:r>
            <a:r>
              <a:rPr lang="en-GB" i="0" dirty="0" smtClean="0"/>
              <a:t>".</a:t>
            </a:r>
            <a:endParaRPr lang="it-IT" i="0" dirty="0"/>
          </a:p>
        </p:txBody>
      </p:sp>
    </p:spTree>
    <p:extLst>
      <p:ext uri="{BB962C8B-B14F-4D97-AF65-F5344CB8AC3E}">
        <p14:creationId xmlns:p14="http://schemas.microsoft.com/office/powerpoint/2010/main" val="16644350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ftr" sz="quarter" idx="3"/>
          </p:nvPr>
        </p:nvSpPr>
        <p:spPr>
          <a:xfrm>
            <a:off x="467544" y="6309320"/>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p:sp>
        <p:nvSpPr>
          <p:cNvPr id="4" name="TextBox 3"/>
          <p:cNvSpPr txBox="1"/>
          <p:nvPr/>
        </p:nvSpPr>
        <p:spPr>
          <a:xfrm>
            <a:off x="251520" y="836712"/>
            <a:ext cx="8301608" cy="5355312"/>
          </a:xfrm>
          <a:prstGeom prst="rect">
            <a:avLst/>
          </a:prstGeom>
          <a:noFill/>
        </p:spPr>
        <p:txBody>
          <a:bodyPr wrap="square" rtlCol="0">
            <a:spAutoFit/>
          </a:bodyPr>
          <a:lstStyle/>
          <a:p>
            <a:pPr algn="just"/>
            <a:r>
              <a:rPr lang="it-IT" i="0" dirty="0" smtClean="0"/>
              <a:t>Quanta parte di questo dibattito è riportata sui libri di testo? Niaz et al. (2010) hanno svolto una ricerca esaustiva sui libri di testo americani, mostrando come praticamente nessuno di essi soddisfi i criteri di una corretta ricostruzione storica. Il loro lavoro è basato su sei criteri, a ciascuno dei quali può essere assegnato un punteggio da 0 a 3:</a:t>
            </a:r>
          </a:p>
          <a:p>
            <a:pPr algn="just"/>
            <a:endParaRPr lang="it-IT" i="0" dirty="0" smtClean="0"/>
          </a:p>
          <a:p>
            <a:pPr marL="342900" indent="-342900" algn="just">
              <a:buFont typeface="+mj-lt"/>
              <a:buAutoNum type="arabicPeriod"/>
            </a:pPr>
            <a:r>
              <a:rPr lang="it-IT" dirty="0" smtClean="0"/>
              <a:t>Riportare l'ipotesi di innesco di Lenard</a:t>
            </a:r>
          </a:p>
          <a:p>
            <a:pPr marL="342900" indent="-342900" algn="just">
              <a:buFont typeface="+mj-lt"/>
              <a:buAutoNum type="arabicPeriod"/>
            </a:pPr>
            <a:r>
              <a:rPr lang="it-IT" dirty="0" smtClean="0"/>
              <a:t>Descrivere correttamente le ipotesi e la teoria di Einstein</a:t>
            </a:r>
          </a:p>
          <a:p>
            <a:pPr marL="342900" indent="-342900" algn="just">
              <a:buFont typeface="+mj-lt"/>
              <a:buAutoNum type="arabicPeriod"/>
            </a:pPr>
            <a:r>
              <a:rPr lang="it-IT" dirty="0" smtClean="0"/>
              <a:t>Riportare la mancata accettazione dell'ipotesi di Einstein del quanto di luce nella comunità scientifica</a:t>
            </a:r>
          </a:p>
          <a:p>
            <a:pPr marL="342900" indent="-342900" algn="just">
              <a:buFont typeface="+mj-lt"/>
              <a:buAutoNum type="arabicPeriod"/>
            </a:pPr>
            <a:r>
              <a:rPr lang="it-IT" dirty="0" smtClean="0"/>
              <a:t>Descrivere correttamente l'esperimento di Millikan e i suoi risultati</a:t>
            </a:r>
          </a:p>
          <a:p>
            <a:pPr marL="342900" indent="-342900" algn="just">
              <a:buFont typeface="+mj-lt"/>
              <a:buAutoNum type="arabicPeriod"/>
            </a:pPr>
            <a:r>
              <a:rPr lang="it-IT" dirty="0" smtClean="0"/>
              <a:t>Riportare le critiche di Millikan all'ipotesi di Einstein, e le sue assunzioni a priori sulla natura della luce</a:t>
            </a:r>
          </a:p>
          <a:p>
            <a:pPr marL="342900" indent="-342900" algn="just">
              <a:buFont typeface="+mj-lt"/>
              <a:buAutoNum type="arabicPeriod"/>
            </a:pPr>
            <a:r>
              <a:rPr lang="it-IT" dirty="0" smtClean="0"/>
              <a:t>Interpretare il dibattito alla luce della storia e della filosofia della scienza.</a:t>
            </a:r>
          </a:p>
          <a:p>
            <a:pPr marL="342900" indent="-342900" algn="just">
              <a:buFont typeface="+mj-lt"/>
              <a:buAutoNum type="arabicPeriod"/>
            </a:pPr>
            <a:endParaRPr lang="it-IT" dirty="0"/>
          </a:p>
          <a:p>
            <a:pPr algn="just"/>
            <a:r>
              <a:rPr lang="it-IT" i="0" dirty="0" smtClean="0"/>
              <a:t>In questa valutazione, nessun libro di testo americano ha ottenuto più di 10 punti, e la maggior parte dei libri (79/103) stanno nella fascia 0-3 punti.</a:t>
            </a:r>
          </a:p>
          <a:p>
            <a:pPr marL="342900" indent="-342900" algn="just">
              <a:buFont typeface="+mj-lt"/>
              <a:buAutoNum type="arabicPeriod"/>
            </a:pPr>
            <a:endParaRPr lang="it-IT" dirty="0" smtClean="0"/>
          </a:p>
          <a:p>
            <a:pPr marL="342900" indent="-342900" algn="just">
              <a:buFont typeface="+mj-lt"/>
              <a:buAutoNum type="arabicPeriod"/>
            </a:pPr>
            <a:endParaRPr lang="it-IT" dirty="0" smtClean="0"/>
          </a:p>
        </p:txBody>
      </p:sp>
      <p:sp>
        <p:nvSpPr>
          <p:cNvPr id="6" name="Rectangle 2"/>
          <p:cNvSpPr txBox="1">
            <a:spLocks noChangeArrowheads="1"/>
          </p:cNvSpPr>
          <p:nvPr/>
        </p:nvSpPr>
        <p:spPr bwMode="auto">
          <a:xfrm>
            <a:off x="323528" y="332656"/>
            <a:ext cx="8229600" cy="14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aseline="0">
                <a:solidFill>
                  <a:schemeClr val="tx1"/>
                </a:solidFill>
                <a:latin typeface="Ebrima" panose="02000000000000000000" pitchFamily="2" charset="0"/>
                <a:ea typeface="Ebrima" panose="02000000000000000000" pitchFamily="2" charset="0"/>
                <a:cs typeface="Ebrima" panose="02000000000000000000" pitchFamily="2" charset="0"/>
              </a:defRPr>
            </a:lvl1pPr>
            <a:lvl2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r>
              <a:rPr lang="it-IT" sz="1600" i="0" kern="0" dirty="0" smtClean="0"/>
              <a:t>3. Una ricostruzione storica del dibattito sull'effetto fotoelettrico</a:t>
            </a:r>
            <a:endParaRPr lang="it-IT" sz="1600" i="0" kern="0" dirty="0"/>
          </a:p>
        </p:txBody>
      </p:sp>
    </p:spTree>
    <p:extLst>
      <p:ext uri="{BB962C8B-B14F-4D97-AF65-F5344CB8AC3E}">
        <p14:creationId xmlns:p14="http://schemas.microsoft.com/office/powerpoint/2010/main" val="2435544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ftr" sz="quarter" idx="3"/>
          </p:nvPr>
        </p:nvSpPr>
        <p:spPr>
          <a:xfrm>
            <a:off x="467544" y="6309320"/>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p:sp>
        <p:nvSpPr>
          <p:cNvPr id="4" name="TextBox 3"/>
          <p:cNvSpPr txBox="1"/>
          <p:nvPr/>
        </p:nvSpPr>
        <p:spPr>
          <a:xfrm>
            <a:off x="251520" y="724710"/>
            <a:ext cx="8301608" cy="923330"/>
          </a:xfrm>
          <a:prstGeom prst="rect">
            <a:avLst/>
          </a:prstGeom>
          <a:noFill/>
        </p:spPr>
        <p:txBody>
          <a:bodyPr wrap="square" rtlCol="0">
            <a:spAutoFit/>
          </a:bodyPr>
          <a:lstStyle/>
          <a:p>
            <a:pPr algn="just"/>
            <a:r>
              <a:rPr lang="it-IT" i="0" dirty="0" smtClean="0"/>
              <a:t>Inoltre, gli autori hanno riscontrato che l'accuratezza della descrizione storica del dibattito sull'effetto fotoelettrico ha raggiunto un massimo nei testi degli anni '80, per poi cominciare a decrescere.</a:t>
            </a:r>
            <a:endParaRPr lang="it-IT" dirty="0" smtClean="0"/>
          </a:p>
        </p:txBody>
      </p:sp>
      <p:sp>
        <p:nvSpPr>
          <p:cNvPr id="6" name="Rectangle 2"/>
          <p:cNvSpPr txBox="1">
            <a:spLocks noChangeArrowheads="1"/>
          </p:cNvSpPr>
          <p:nvPr/>
        </p:nvSpPr>
        <p:spPr bwMode="auto">
          <a:xfrm>
            <a:off x="323528" y="332656"/>
            <a:ext cx="8229600" cy="14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aseline="0">
                <a:solidFill>
                  <a:schemeClr val="tx1"/>
                </a:solidFill>
                <a:latin typeface="Ebrima" panose="02000000000000000000" pitchFamily="2" charset="0"/>
                <a:ea typeface="Ebrima" panose="02000000000000000000" pitchFamily="2" charset="0"/>
                <a:cs typeface="Ebrima" panose="02000000000000000000" pitchFamily="2" charset="0"/>
              </a:defRPr>
            </a:lvl1pPr>
            <a:lvl2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r>
              <a:rPr lang="it-IT" sz="1600" i="0" kern="0" dirty="0" smtClean="0"/>
              <a:t>3. Una ricostruzione storica del dibattito sull'effetto fotoelettrico</a:t>
            </a:r>
            <a:endParaRPr lang="it-IT" sz="1600" i="0" kern="0" dirty="0"/>
          </a:p>
        </p:txBody>
      </p:sp>
      <p:pic>
        <p:nvPicPr>
          <p:cNvPr id="2" name="Picture 1"/>
          <p:cNvPicPr>
            <a:picLocks noChangeAspect="1"/>
          </p:cNvPicPr>
          <p:nvPr/>
        </p:nvPicPr>
        <p:blipFill>
          <a:blip r:embed="rId3"/>
          <a:stretch>
            <a:fillRect/>
          </a:stretch>
        </p:blipFill>
        <p:spPr>
          <a:xfrm>
            <a:off x="2411760" y="1740763"/>
            <a:ext cx="4251136" cy="3128397"/>
          </a:xfrm>
          <a:prstGeom prst="rect">
            <a:avLst/>
          </a:prstGeom>
        </p:spPr>
      </p:pic>
      <p:sp>
        <p:nvSpPr>
          <p:cNvPr id="7" name="TextBox 6"/>
          <p:cNvSpPr txBox="1"/>
          <p:nvPr/>
        </p:nvSpPr>
        <p:spPr>
          <a:xfrm>
            <a:off x="386524" y="4869160"/>
            <a:ext cx="8301608" cy="923330"/>
          </a:xfrm>
          <a:prstGeom prst="rect">
            <a:avLst/>
          </a:prstGeom>
          <a:noFill/>
        </p:spPr>
        <p:txBody>
          <a:bodyPr wrap="square" rtlCol="0">
            <a:spAutoFit/>
          </a:bodyPr>
          <a:lstStyle/>
          <a:p>
            <a:pPr algn="just"/>
            <a:r>
              <a:rPr lang="it-IT" i="0" dirty="0" smtClean="0"/>
              <a:t>Abbiamo provato ad applicare i criteri di Niaz et al. A tre libri di testo italiani per i Licei Scientifici: Amaldi e Cutnell-Johnson hanno ottenuto zero punti, mentre Romeni, il più attento alla prospettiva storica, 4 punti.</a:t>
            </a:r>
            <a:endParaRPr lang="it-IT" dirty="0" smtClean="0"/>
          </a:p>
        </p:txBody>
      </p:sp>
    </p:spTree>
    <p:extLst>
      <p:ext uri="{BB962C8B-B14F-4D97-AF65-F5344CB8AC3E}">
        <p14:creationId xmlns:p14="http://schemas.microsoft.com/office/powerpoint/2010/main" val="31757675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ftr" sz="quarter" idx="3"/>
          </p:nvPr>
        </p:nvSpPr>
        <p:spPr>
          <a:xfrm>
            <a:off x="467544" y="6309320"/>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p:sp>
        <p:nvSpPr>
          <p:cNvPr id="6" name="Rectangle 2"/>
          <p:cNvSpPr txBox="1">
            <a:spLocks noChangeArrowheads="1"/>
          </p:cNvSpPr>
          <p:nvPr/>
        </p:nvSpPr>
        <p:spPr bwMode="auto">
          <a:xfrm>
            <a:off x="323528" y="332656"/>
            <a:ext cx="8229600" cy="14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aseline="0">
                <a:solidFill>
                  <a:schemeClr val="tx1"/>
                </a:solidFill>
                <a:latin typeface="Ebrima" panose="02000000000000000000" pitchFamily="2" charset="0"/>
                <a:ea typeface="Ebrima" panose="02000000000000000000" pitchFamily="2" charset="0"/>
                <a:cs typeface="Ebrima" panose="02000000000000000000" pitchFamily="2" charset="0"/>
              </a:defRPr>
            </a:lvl1pPr>
            <a:lvl2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r>
              <a:rPr lang="it-IT" sz="1600" i="0" kern="0" dirty="0" smtClean="0"/>
              <a:t>3. Una ricostruzione storica del dibattito sull'effetto fotoelettrico</a:t>
            </a:r>
            <a:endParaRPr lang="it-IT" sz="1600" i="0" kern="0" dirty="0"/>
          </a:p>
        </p:txBody>
      </p:sp>
      <p:pic>
        <p:nvPicPr>
          <p:cNvPr id="2" name="Picture 1"/>
          <p:cNvPicPr>
            <a:picLocks noChangeAspect="1"/>
          </p:cNvPicPr>
          <p:nvPr/>
        </p:nvPicPr>
        <p:blipFill>
          <a:blip r:embed="rId3"/>
          <a:stretch>
            <a:fillRect/>
          </a:stretch>
        </p:blipFill>
        <p:spPr>
          <a:xfrm>
            <a:off x="323528" y="903703"/>
            <a:ext cx="5037929" cy="1530032"/>
          </a:xfrm>
          <a:prstGeom prst="rect">
            <a:avLst/>
          </a:prstGeom>
        </p:spPr>
      </p:pic>
      <p:pic>
        <p:nvPicPr>
          <p:cNvPr id="3" name="Picture 2"/>
          <p:cNvPicPr>
            <a:picLocks noChangeAspect="1"/>
          </p:cNvPicPr>
          <p:nvPr/>
        </p:nvPicPr>
        <p:blipFill>
          <a:blip r:embed="rId4"/>
          <a:stretch>
            <a:fillRect/>
          </a:stretch>
        </p:blipFill>
        <p:spPr>
          <a:xfrm>
            <a:off x="169025" y="3014172"/>
            <a:ext cx="5420116" cy="1185101"/>
          </a:xfrm>
          <a:prstGeom prst="rect">
            <a:avLst/>
          </a:prstGeom>
        </p:spPr>
      </p:pic>
      <p:pic>
        <p:nvPicPr>
          <p:cNvPr id="7" name="Picture 6"/>
          <p:cNvPicPr>
            <a:picLocks noChangeAspect="1"/>
          </p:cNvPicPr>
          <p:nvPr/>
        </p:nvPicPr>
        <p:blipFill>
          <a:blip r:embed="rId5"/>
          <a:stretch>
            <a:fillRect/>
          </a:stretch>
        </p:blipFill>
        <p:spPr>
          <a:xfrm>
            <a:off x="231570" y="4653136"/>
            <a:ext cx="5735539" cy="1075747"/>
          </a:xfrm>
          <a:prstGeom prst="rect">
            <a:avLst/>
          </a:prstGeom>
        </p:spPr>
      </p:pic>
      <p:sp>
        <p:nvSpPr>
          <p:cNvPr id="8" name="CasellaDiTesto 10"/>
          <p:cNvSpPr txBox="1">
            <a:spLocks noChangeArrowheads="1"/>
          </p:cNvSpPr>
          <p:nvPr/>
        </p:nvSpPr>
        <p:spPr bwMode="auto">
          <a:xfrm>
            <a:off x="7020272" y="2433735"/>
            <a:ext cx="1224136" cy="40011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it-IT" altLang="it-IT" sz="2000" i="0" dirty="0" smtClean="0"/>
              <a:t>Amaldi</a:t>
            </a:r>
            <a:endParaRPr lang="it-IT" altLang="it-IT" sz="2000" i="0" dirty="0"/>
          </a:p>
        </p:txBody>
      </p:sp>
      <p:sp>
        <p:nvSpPr>
          <p:cNvPr id="9" name="Notched Right Arrow 8"/>
          <p:cNvSpPr/>
          <p:nvPr/>
        </p:nvSpPr>
        <p:spPr>
          <a:xfrm rot="12465315">
            <a:off x="5973835" y="2204566"/>
            <a:ext cx="806424" cy="26187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Notched Right Arrow 9"/>
          <p:cNvSpPr/>
          <p:nvPr/>
        </p:nvSpPr>
        <p:spPr>
          <a:xfrm rot="9259456">
            <a:off x="5926298" y="2883234"/>
            <a:ext cx="806424" cy="26187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sellaDiTesto 10"/>
          <p:cNvSpPr txBox="1">
            <a:spLocks noChangeArrowheads="1"/>
          </p:cNvSpPr>
          <p:nvPr/>
        </p:nvSpPr>
        <p:spPr bwMode="auto">
          <a:xfrm>
            <a:off x="6948264" y="4869160"/>
            <a:ext cx="1224136" cy="40011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it-IT" altLang="it-IT" sz="2000" i="0" dirty="0" smtClean="0"/>
              <a:t>Romeni</a:t>
            </a:r>
            <a:endParaRPr lang="it-IT" altLang="it-IT" sz="2000" i="0" dirty="0"/>
          </a:p>
        </p:txBody>
      </p:sp>
      <p:sp>
        <p:nvSpPr>
          <p:cNvPr id="12" name="Notched Right Arrow 11"/>
          <p:cNvSpPr/>
          <p:nvPr/>
        </p:nvSpPr>
        <p:spPr>
          <a:xfrm rot="10800000">
            <a:off x="6019939" y="4938277"/>
            <a:ext cx="806424" cy="26187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91316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323528" y="332656"/>
            <a:ext cx="8229600" cy="144016"/>
          </a:xfrm>
        </p:spPr>
        <p:txBody>
          <a:bodyPr/>
          <a:lstStyle/>
          <a:p>
            <a:r>
              <a:rPr lang="it-IT" sz="1600" dirty="0" smtClean="0"/>
              <a:t>1. Il corpo nero prima di Planck: la legge della radiazione di Kirchhoff</a:t>
            </a:r>
            <a:endParaRPr lang="it-IT" sz="1600" dirty="0"/>
          </a:p>
        </p:txBody>
      </p:sp>
      <p:sp>
        <p:nvSpPr>
          <p:cNvPr id="5" name="Rectangle 2"/>
          <p:cNvSpPr>
            <a:spLocks noGrp="1" noChangeArrowheads="1"/>
          </p:cNvSpPr>
          <p:nvPr>
            <p:ph type="ftr" sz="quarter" idx="3"/>
          </p:nvPr>
        </p:nvSpPr>
        <p:spPr>
          <a:xfrm>
            <a:off x="467544" y="6309320"/>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mc:AlternateContent xmlns:mc="http://schemas.openxmlformats.org/markup-compatibility/2006">
        <mc:Choice xmlns:a14="http://schemas.microsoft.com/office/drawing/2010/main" Requires="a14">
          <p:sp>
            <p:nvSpPr>
              <p:cNvPr id="2" name="TextBox 1"/>
              <p:cNvSpPr txBox="1"/>
              <p:nvPr/>
            </p:nvSpPr>
            <p:spPr>
              <a:xfrm>
                <a:off x="312633" y="764704"/>
                <a:ext cx="8251390" cy="5448928"/>
              </a:xfrm>
              <a:prstGeom prst="rect">
                <a:avLst/>
              </a:prstGeom>
              <a:noFill/>
            </p:spPr>
            <p:txBody>
              <a:bodyPr wrap="square" rtlCol="0">
                <a:spAutoFit/>
              </a:bodyPr>
              <a:lstStyle/>
              <a:p>
                <a:pPr algn="just"/>
                <a:r>
                  <a:rPr lang="it-IT" i="0" dirty="0" smtClean="0"/>
                  <a:t>La scoperta di Planck della legge per l'emissione del corpo nero è fondata su una legge enunciata da Kirchhoff nel 1859, ossia che il rapporto tra l'emissività e l'assorbività di qualunque corpo sia una funzione universale, che dipende solo dalla lunghezza d'onda e dalla temperatura.</a:t>
                </a:r>
              </a:p>
              <a:p>
                <a:pPr algn="just"/>
                <a:endParaRPr lang="it-IT" i="0" dirty="0"/>
              </a:p>
              <a:p>
                <a:pPr algn="ctr"/>
                <a14:m>
                  <m:oMath xmlns:m="http://schemas.openxmlformats.org/officeDocument/2006/math">
                    <m:f>
                      <m:fPr>
                        <m:ctrlPr>
                          <a:rPr lang="it-IT" i="1" smtClean="0">
                            <a:latin typeface="Cambria Math" panose="02040503050406030204" pitchFamily="18" charset="0"/>
                          </a:rPr>
                        </m:ctrlPr>
                      </m:fPr>
                      <m:num>
                        <m:r>
                          <a:rPr lang="it-IT" b="0" i="1" smtClean="0">
                            <a:latin typeface="Cambria Math" panose="02040503050406030204" pitchFamily="18" charset="0"/>
                          </a:rPr>
                          <m:t>𝑒</m:t>
                        </m:r>
                      </m:num>
                      <m:den>
                        <m:r>
                          <a:rPr lang="it-IT" b="0" i="1" smtClean="0">
                            <a:latin typeface="Cambria Math" panose="02040503050406030204" pitchFamily="18" charset="0"/>
                          </a:rPr>
                          <m:t>𝑎</m:t>
                        </m:r>
                      </m:den>
                    </m:f>
                    <m:r>
                      <a:rPr lang="it-IT" b="0" i="1" smtClean="0">
                        <a:latin typeface="Cambria Math" panose="02040503050406030204" pitchFamily="18" charset="0"/>
                      </a:rPr>
                      <m:t>=</m:t>
                    </m:r>
                    <m:r>
                      <a:rPr lang="it-IT" b="0" i="1" smtClean="0">
                        <a:latin typeface="Cambria Math" panose="02040503050406030204" pitchFamily="18" charset="0"/>
                      </a:rPr>
                      <m:t>𝑓</m:t>
                    </m:r>
                    <m:d>
                      <m:dPr>
                        <m:ctrlPr>
                          <a:rPr lang="it-IT" b="0" i="1" smtClean="0">
                            <a:latin typeface="Cambria Math" panose="02040503050406030204" pitchFamily="18" charset="0"/>
                          </a:rPr>
                        </m:ctrlPr>
                      </m:dPr>
                      <m:e>
                        <m:r>
                          <a:rPr lang="it-IT" b="0" i="1" smtClean="0">
                            <a:latin typeface="Cambria Math" panose="02040503050406030204" pitchFamily="18" charset="0"/>
                            <a:ea typeface="Cambria Math" panose="02040503050406030204" pitchFamily="18" charset="0"/>
                          </a:rPr>
                          <m:t>𝜆</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𝑇</m:t>
                        </m:r>
                      </m:e>
                    </m:d>
                  </m:oMath>
                </a14:m>
                <a:r>
                  <a:rPr lang="it-IT" i="0" dirty="0" smtClean="0"/>
                  <a:t> </a:t>
                </a:r>
              </a:p>
              <a:p>
                <a:pPr algn="ctr"/>
                <a:endParaRPr lang="it-IT" i="0" dirty="0" smtClean="0"/>
              </a:p>
              <a:p>
                <a:pPr algn="just"/>
                <a:r>
                  <a:rPr lang="it-IT" i="0" dirty="0" smtClean="0"/>
                  <a:t>Questa legge, in particolare, implica che l'emissività di un corpo perfettamente assorbente o "nero" (</a:t>
                </a:r>
                <a14:m>
                  <m:oMath xmlns:m="http://schemas.openxmlformats.org/officeDocument/2006/math">
                    <m:r>
                      <a:rPr lang="it-IT" b="0" i="1" smtClean="0">
                        <a:latin typeface="Cambria Math" panose="02040503050406030204" pitchFamily="18" charset="0"/>
                      </a:rPr>
                      <m:t>𝑎</m:t>
                    </m:r>
                    <m:r>
                      <a:rPr lang="it-IT" b="0" i="1" smtClean="0">
                        <a:latin typeface="Cambria Math" panose="02040503050406030204" pitchFamily="18" charset="0"/>
                      </a:rPr>
                      <m:t>=1</m:t>
                    </m:r>
                  </m:oMath>
                </a14:m>
                <a:r>
                  <a:rPr lang="it-IT" i="0" dirty="0" smtClean="0"/>
                  <a:t>)</a:t>
                </a:r>
                <a:r>
                  <a:rPr lang="it-IT" dirty="0" smtClean="0"/>
                  <a:t> </a:t>
                </a:r>
                <a:r>
                  <a:rPr lang="it-IT" i="0" dirty="0" smtClean="0"/>
                  <a:t>corrisponda proprio alla funzione universale </a:t>
                </a:r>
                <a14:m>
                  <m:oMath xmlns:m="http://schemas.openxmlformats.org/officeDocument/2006/math">
                    <m:r>
                      <a:rPr lang="it-IT" b="0" i="1" smtClean="0">
                        <a:latin typeface="Cambria Math" panose="02040503050406030204" pitchFamily="18" charset="0"/>
                      </a:rPr>
                      <m:t>𝑓</m:t>
                    </m:r>
                    <m:d>
                      <m:dPr>
                        <m:ctrlPr>
                          <a:rPr lang="it-IT" b="0" i="1" smtClean="0">
                            <a:latin typeface="Cambria Math" panose="02040503050406030204" pitchFamily="18" charset="0"/>
                          </a:rPr>
                        </m:ctrlPr>
                      </m:dPr>
                      <m:e>
                        <m:r>
                          <a:rPr lang="it-IT" b="0" i="1" smtClean="0">
                            <a:latin typeface="Cambria Math" panose="02040503050406030204" pitchFamily="18" charset="0"/>
                            <a:ea typeface="Cambria Math" panose="02040503050406030204" pitchFamily="18" charset="0"/>
                          </a:rPr>
                          <m:t>𝜆</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𝑇</m:t>
                        </m:r>
                      </m:e>
                    </m:d>
                  </m:oMath>
                </a14:m>
                <a:r>
                  <a:rPr lang="it-IT" i="0" dirty="0" smtClean="0"/>
                  <a:t>.</a:t>
                </a:r>
              </a:p>
              <a:p>
                <a:pPr algn="just"/>
                <a:endParaRPr lang="it-IT" i="0" dirty="0" smtClean="0"/>
              </a:p>
              <a:p>
                <a:pPr algn="just"/>
                <a:r>
                  <a:rPr lang="it-IT" i="0" dirty="0" smtClean="0"/>
                  <a:t>Il contenuto di tale legge non è </a:t>
                </a:r>
                <a:r>
                  <a:rPr lang="it-IT" i="0" dirty="0" smtClean="0"/>
                  <a:t>a priori </a:t>
                </a:r>
                <a:r>
                  <a:rPr lang="it-IT" i="0" dirty="0" smtClean="0"/>
                  <a:t>evidente: infatti è chiaro che, perchè si possa avere equilibrio termico, ad esempio tra un corpo e una cavità alla stessa temperatura in cui il corpo è contenuto, vi deve essere una qualche relazione tra l'emissività e l'assorbività; ma non appare banale mostrare che una relazione universale debba valere per ogni lunghezza d'onda singolarmente.</a:t>
                </a:r>
              </a:p>
              <a:p>
                <a:pPr algn="just"/>
                <a:endParaRPr lang="it-IT" i="0" dirty="0"/>
              </a:p>
              <a:p>
                <a:pPr algn="just"/>
                <a:r>
                  <a:rPr lang="it-IT" i="0" dirty="0" smtClean="0"/>
                  <a:t>Ancora nel 1912, David Hilbert dirà ai fisici tedeschi che avevano fallito per più di 50 anni di fornire una dimostrazione valida della legge della radiazione di Kichhoff. </a:t>
                </a:r>
                <a:endParaRPr lang="it-IT" i="0" dirty="0"/>
              </a:p>
            </p:txBody>
          </p:sp>
        </mc:Choice>
        <mc:Fallback>
          <p:sp>
            <p:nvSpPr>
              <p:cNvPr id="2" name="TextBox 1"/>
              <p:cNvSpPr txBox="1">
                <a:spLocks noRot="1" noChangeAspect="1" noMove="1" noResize="1" noEditPoints="1" noAdjustHandles="1" noChangeArrowheads="1" noChangeShapeType="1" noTextEdit="1"/>
              </p:cNvSpPr>
              <p:nvPr/>
            </p:nvSpPr>
            <p:spPr>
              <a:xfrm>
                <a:off x="312633" y="764704"/>
                <a:ext cx="8251390" cy="5448928"/>
              </a:xfrm>
              <a:prstGeom prst="rect">
                <a:avLst/>
              </a:prstGeom>
              <a:blipFill rotWithShape="0">
                <a:blip r:embed="rId3"/>
                <a:stretch>
                  <a:fillRect l="-591" t="-559" r="-591" b="-895"/>
                </a:stretch>
              </a:blipFill>
            </p:spPr>
            <p:txBody>
              <a:bodyPr/>
              <a:lstStyle/>
              <a:p>
                <a:r>
                  <a:rPr lang="it-IT">
                    <a:noFill/>
                  </a:rPr>
                  <a:t> </a:t>
                </a:r>
              </a:p>
            </p:txBody>
          </p:sp>
        </mc:Fallback>
      </mc:AlternateContent>
    </p:spTree>
    <p:extLst>
      <p:ext uri="{BB962C8B-B14F-4D97-AF65-F5344CB8AC3E}">
        <p14:creationId xmlns:p14="http://schemas.microsoft.com/office/powerpoint/2010/main" val="32585293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ftr" sz="quarter" idx="3"/>
          </p:nvPr>
        </p:nvSpPr>
        <p:spPr>
          <a:xfrm>
            <a:off x="467544" y="6309320"/>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p:sp>
        <p:nvSpPr>
          <p:cNvPr id="6" name="Rectangle 2"/>
          <p:cNvSpPr txBox="1">
            <a:spLocks noChangeArrowheads="1"/>
          </p:cNvSpPr>
          <p:nvPr/>
        </p:nvSpPr>
        <p:spPr bwMode="auto">
          <a:xfrm>
            <a:off x="323528" y="332656"/>
            <a:ext cx="8229600" cy="14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aseline="0">
                <a:solidFill>
                  <a:schemeClr val="tx1"/>
                </a:solidFill>
                <a:latin typeface="Ebrima" panose="02000000000000000000" pitchFamily="2" charset="0"/>
                <a:ea typeface="Ebrima" panose="02000000000000000000" pitchFamily="2" charset="0"/>
                <a:cs typeface="Ebrima" panose="02000000000000000000" pitchFamily="2" charset="0"/>
              </a:defRPr>
            </a:lvl1pPr>
            <a:lvl2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r>
              <a:rPr lang="it-IT" sz="1600" i="0" kern="0" dirty="0" smtClean="0"/>
              <a:t>3. Una ricostruzione storica del dibattito sull'effetto fotoelettrico</a:t>
            </a:r>
            <a:endParaRPr lang="it-IT" sz="1600" i="0" kern="0" dirty="0"/>
          </a:p>
        </p:txBody>
      </p:sp>
      <p:pic>
        <p:nvPicPr>
          <p:cNvPr id="8" name="Picture 7"/>
          <p:cNvPicPr>
            <a:picLocks noChangeAspect="1"/>
          </p:cNvPicPr>
          <p:nvPr/>
        </p:nvPicPr>
        <p:blipFill>
          <a:blip r:embed="rId3"/>
          <a:stretch>
            <a:fillRect/>
          </a:stretch>
        </p:blipFill>
        <p:spPr>
          <a:xfrm>
            <a:off x="331749" y="847896"/>
            <a:ext cx="3387859" cy="5128440"/>
          </a:xfrm>
          <a:prstGeom prst="rect">
            <a:avLst/>
          </a:prstGeom>
        </p:spPr>
      </p:pic>
      <p:pic>
        <p:nvPicPr>
          <p:cNvPr id="9" name="Picture 8"/>
          <p:cNvPicPr>
            <a:picLocks noChangeAspect="1"/>
          </p:cNvPicPr>
          <p:nvPr/>
        </p:nvPicPr>
        <p:blipFill>
          <a:blip r:embed="rId4"/>
          <a:stretch>
            <a:fillRect/>
          </a:stretch>
        </p:blipFill>
        <p:spPr>
          <a:xfrm>
            <a:off x="4067944" y="980728"/>
            <a:ext cx="4642651" cy="2083584"/>
          </a:xfrm>
          <a:prstGeom prst="rect">
            <a:avLst/>
          </a:prstGeom>
        </p:spPr>
      </p:pic>
      <p:sp>
        <p:nvSpPr>
          <p:cNvPr id="10" name="CasellaDiTesto 10"/>
          <p:cNvSpPr txBox="1">
            <a:spLocks noChangeArrowheads="1"/>
          </p:cNvSpPr>
          <p:nvPr/>
        </p:nvSpPr>
        <p:spPr bwMode="auto">
          <a:xfrm>
            <a:off x="5364088" y="4941168"/>
            <a:ext cx="1224136" cy="40011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it-IT" altLang="it-IT" sz="2000" i="0" dirty="0" smtClean="0"/>
              <a:t>Romeni</a:t>
            </a:r>
            <a:endParaRPr lang="it-IT" altLang="it-IT" sz="2000" i="0" dirty="0"/>
          </a:p>
        </p:txBody>
      </p:sp>
      <p:sp>
        <p:nvSpPr>
          <p:cNvPr id="11" name="CasellaDiTesto 10"/>
          <p:cNvSpPr txBox="1">
            <a:spLocks noChangeArrowheads="1"/>
          </p:cNvSpPr>
          <p:nvPr/>
        </p:nvSpPr>
        <p:spPr bwMode="auto">
          <a:xfrm>
            <a:off x="5476091" y="3934689"/>
            <a:ext cx="2088232" cy="40011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it-IT" altLang="it-IT" sz="2000" i="0" dirty="0" smtClean="0"/>
              <a:t>Cutnell-Johnson</a:t>
            </a:r>
            <a:endParaRPr lang="it-IT" altLang="it-IT" sz="2000" i="0" dirty="0"/>
          </a:p>
        </p:txBody>
      </p:sp>
      <p:sp>
        <p:nvSpPr>
          <p:cNvPr id="12" name="Notched Right Arrow 11"/>
          <p:cNvSpPr/>
          <p:nvPr/>
        </p:nvSpPr>
        <p:spPr>
          <a:xfrm rot="10800000">
            <a:off x="4428336" y="5010285"/>
            <a:ext cx="806424" cy="26187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Notched Right Arrow 12"/>
          <p:cNvSpPr/>
          <p:nvPr/>
        </p:nvSpPr>
        <p:spPr>
          <a:xfrm rot="16200000">
            <a:off x="5986057" y="3336586"/>
            <a:ext cx="806424" cy="26187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88261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2492896"/>
            <a:ext cx="7992888" cy="1200329"/>
          </a:xfrm>
          <a:prstGeom prst="rect">
            <a:avLst/>
          </a:prstGeom>
        </p:spPr>
        <p:txBody>
          <a:bodyPr wrap="square">
            <a:spAutoFit/>
          </a:bodyPr>
          <a:lstStyle/>
          <a:p>
            <a:pPr algn="ctr"/>
            <a:r>
              <a:rPr lang="it-IT" sz="3600" i="0" kern="0" dirty="0"/>
              <a:t>4. Sulla questione del "potenziale di arresto"</a:t>
            </a:r>
            <a:endParaRPr lang="it-IT" sz="3600" i="0" kern="0" dirty="0"/>
          </a:p>
        </p:txBody>
      </p:sp>
    </p:spTree>
    <p:extLst>
      <p:ext uri="{BB962C8B-B14F-4D97-AF65-F5344CB8AC3E}">
        <p14:creationId xmlns:p14="http://schemas.microsoft.com/office/powerpoint/2010/main" val="37668621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ftr" sz="quarter" idx="3"/>
          </p:nvPr>
        </p:nvSpPr>
        <p:spPr>
          <a:xfrm>
            <a:off x="467544" y="6309320"/>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p:sp>
        <p:nvSpPr>
          <p:cNvPr id="6" name="Rectangle 2"/>
          <p:cNvSpPr txBox="1">
            <a:spLocks noChangeArrowheads="1"/>
          </p:cNvSpPr>
          <p:nvPr/>
        </p:nvSpPr>
        <p:spPr bwMode="auto">
          <a:xfrm>
            <a:off x="323528" y="332656"/>
            <a:ext cx="8229600" cy="14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aseline="0">
                <a:solidFill>
                  <a:schemeClr val="tx1"/>
                </a:solidFill>
                <a:latin typeface="Ebrima" panose="02000000000000000000" pitchFamily="2" charset="0"/>
                <a:ea typeface="Ebrima" panose="02000000000000000000" pitchFamily="2" charset="0"/>
                <a:cs typeface="Ebrima" panose="02000000000000000000" pitchFamily="2" charset="0"/>
              </a:defRPr>
            </a:lvl1pPr>
            <a:lvl2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r>
              <a:rPr lang="it-IT" sz="1600" i="0" kern="0" dirty="0" smtClean="0"/>
              <a:t>4. Sulla questione del "potenziale di arresto"</a:t>
            </a:r>
            <a:endParaRPr lang="it-IT" sz="1600" i="0" kern="0" dirty="0"/>
          </a:p>
        </p:txBody>
      </p:sp>
      <mc:AlternateContent xmlns:mc="http://schemas.openxmlformats.org/markup-compatibility/2006" xmlns:a14="http://schemas.microsoft.com/office/drawing/2010/main">
        <mc:Choice Requires="a14">
          <p:sp>
            <p:nvSpPr>
              <p:cNvPr id="7" name="TextBox 6"/>
              <p:cNvSpPr txBox="1"/>
              <p:nvPr/>
            </p:nvSpPr>
            <p:spPr>
              <a:xfrm>
                <a:off x="287524" y="692696"/>
                <a:ext cx="8301608" cy="2320507"/>
              </a:xfrm>
              <a:prstGeom prst="rect">
                <a:avLst/>
              </a:prstGeom>
              <a:noFill/>
            </p:spPr>
            <p:txBody>
              <a:bodyPr wrap="square" rtlCol="0">
                <a:spAutoFit/>
              </a:bodyPr>
              <a:lstStyle/>
              <a:p>
                <a:pPr algn="just"/>
                <a:r>
                  <a:rPr lang="it-IT" i="0" dirty="0" smtClean="0"/>
                  <a:t>Sui libri di testo, la formula di Einstein</a:t>
                </a:r>
              </a:p>
              <a:p>
                <a:pPr algn="just"/>
                <a:endParaRPr lang="it-IT" i="0" dirty="0"/>
              </a:p>
              <a:p>
                <a:pPr algn="ct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a:latin typeface="Cambria Math" panose="02040503050406030204" pitchFamily="18" charset="0"/>
                            </a:rPr>
                            <m:t>𝐾</m:t>
                          </m:r>
                        </m:e>
                        <m:sub>
                          <m:r>
                            <a:rPr lang="it-IT">
                              <a:latin typeface="Cambria Math" panose="02040503050406030204" pitchFamily="18" charset="0"/>
                            </a:rPr>
                            <m:t>𝑚𝑎𝑥</m:t>
                          </m:r>
                        </m:sub>
                      </m:sSub>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𝑒𝑉</m:t>
                          </m:r>
                        </m:e>
                        <m:sub>
                          <m:r>
                            <a:rPr lang="it-IT" b="0" i="1" smtClean="0">
                              <a:latin typeface="Cambria Math" panose="02040503050406030204" pitchFamily="18" charset="0"/>
                            </a:rPr>
                            <m:t>𝐴</m:t>
                          </m:r>
                          <m:r>
                            <a:rPr lang="it-IT" b="0" i="1" smtClean="0">
                              <a:latin typeface="Cambria Math" panose="02040503050406030204" pitchFamily="18" charset="0"/>
                            </a:rPr>
                            <m:t>,</m:t>
                          </m:r>
                          <m:r>
                            <a:rPr lang="it-IT" b="0" i="1" smtClean="0">
                              <a:latin typeface="Cambria Math" panose="02040503050406030204" pitchFamily="18" charset="0"/>
                            </a:rPr>
                            <m:t>𝑒𝑥𝑡</m:t>
                          </m:r>
                        </m:sub>
                      </m:sSub>
                      <m:r>
                        <a:rPr lang="it-IT">
                          <a:latin typeface="Cambria Math" panose="02040503050406030204" pitchFamily="18" charset="0"/>
                        </a:rPr>
                        <m:t>=</m:t>
                      </m:r>
                      <m:r>
                        <a:rPr lang="it-IT">
                          <a:latin typeface="Cambria Math" panose="02040503050406030204" pitchFamily="18" charset="0"/>
                        </a:rPr>
                        <m:t>h</m:t>
                      </m:r>
                      <m:r>
                        <a:rPr lang="it-IT">
                          <a:latin typeface="Cambria Math" panose="02040503050406030204" pitchFamily="18" charset="0"/>
                          <a:ea typeface="Cambria Math" panose="02040503050406030204" pitchFamily="18" charset="0"/>
                        </a:rPr>
                        <m:t>𝜐</m:t>
                      </m:r>
                      <m:r>
                        <a:rPr lang="it-IT">
                          <a:latin typeface="Cambria Math" panose="02040503050406030204" pitchFamily="18" charset="0"/>
                          <a:ea typeface="Cambria Math" panose="02040503050406030204" pitchFamily="18" charset="0"/>
                        </a:rPr>
                        <m:t>−</m:t>
                      </m:r>
                      <m:r>
                        <a:rPr lang="it-IT">
                          <a:latin typeface="Cambria Math" panose="02040503050406030204" pitchFamily="18" charset="0"/>
                          <a:ea typeface="Cambria Math" panose="02040503050406030204" pitchFamily="18" charset="0"/>
                        </a:rPr>
                        <m:t>𝜙</m:t>
                      </m:r>
                    </m:oMath>
                  </m:oMathPara>
                </a14:m>
                <a:endParaRPr lang="it-IT" i="0" dirty="0" smtClean="0">
                  <a:ea typeface="Cambria Math" panose="02040503050406030204" pitchFamily="18" charset="0"/>
                </a:endParaRPr>
              </a:p>
              <a:p>
                <a:pPr algn="ctr"/>
                <a:endParaRPr lang="it-IT" i="0" dirty="0"/>
              </a:p>
              <a:p>
                <a:pPr algn="just"/>
                <a:r>
                  <a:rPr lang="it-IT" i="0" dirty="0" smtClean="0"/>
                  <a:t>Viene solitamente presentata senza discutere approfonditamente il ruolo di </a:t>
                </a:r>
                <a14:m>
                  <m:oMath xmlns:m="http://schemas.openxmlformats.org/officeDocument/2006/math">
                    <m:r>
                      <a:rPr lang="it-IT">
                        <a:latin typeface="Cambria Math" panose="02040503050406030204" pitchFamily="18" charset="0"/>
                        <a:ea typeface="Cambria Math" panose="02040503050406030204" pitchFamily="18" charset="0"/>
                      </a:rPr>
                      <m:t>𝜙</m:t>
                    </m:r>
                  </m:oMath>
                </a14:m>
                <a:r>
                  <a:rPr lang="it-IT" i="0" dirty="0" smtClean="0"/>
                  <a:t>, il potenziale di estrazione. Vi è in realtà una questione fisica, che era presente a Millikan, e che è stata poi sviscerata ampiamente in numerosi articoli dal taglio didattico.   </a:t>
                </a:r>
                <a:endParaRPr lang="it-IT" dirty="0" smtClean="0"/>
              </a:p>
            </p:txBody>
          </p:sp>
        </mc:Choice>
        <mc:Fallback xmlns="">
          <p:sp>
            <p:nvSpPr>
              <p:cNvPr id="7" name="TextBox 6"/>
              <p:cNvSpPr txBox="1">
                <a:spLocks noRot="1" noChangeAspect="1" noMove="1" noResize="1" noEditPoints="1" noAdjustHandles="1" noChangeArrowheads="1" noChangeShapeType="1" noTextEdit="1"/>
              </p:cNvSpPr>
              <p:nvPr/>
            </p:nvSpPr>
            <p:spPr>
              <a:xfrm>
                <a:off x="287524" y="692696"/>
                <a:ext cx="8301608" cy="2320507"/>
              </a:xfrm>
              <a:prstGeom prst="rect">
                <a:avLst/>
              </a:prstGeom>
              <a:blipFill rotWithShape="0">
                <a:blip r:embed="rId5"/>
                <a:stretch>
                  <a:fillRect l="-587" t="-1579" r="-661" b="-3421"/>
                </a:stretch>
              </a:blipFill>
            </p:spPr>
            <p:txBody>
              <a:bodyPr/>
              <a:lstStyle/>
              <a:p>
                <a:r>
                  <a:rPr lang="it-IT">
                    <a:noFill/>
                  </a:rPr>
                  <a:t> </a:t>
                </a:r>
              </a:p>
            </p:txBody>
          </p:sp>
        </mc:Fallback>
      </mc:AlternateContent>
      <p:sp>
        <p:nvSpPr>
          <p:cNvPr id="9" name="Rectangle 8"/>
          <p:cNvSpPr/>
          <p:nvPr/>
        </p:nvSpPr>
        <p:spPr>
          <a:xfrm>
            <a:off x="1691680" y="3013203"/>
            <a:ext cx="5686207" cy="1600438"/>
          </a:xfrm>
          <a:prstGeom prst="rect">
            <a:avLst/>
          </a:prstGeom>
          <a:gradFill>
            <a:gsLst>
              <a:gs pos="0">
                <a:srgbClr val="FEE599">
                  <a:lumMod val="5000"/>
                  <a:lumOff val="95000"/>
                </a:srgbClr>
              </a:gs>
              <a:gs pos="74000">
                <a:srgbClr val="FEE599">
                  <a:lumMod val="45000"/>
                  <a:lumOff val="55000"/>
                </a:srgbClr>
              </a:gs>
              <a:gs pos="83000">
                <a:srgbClr val="FEE599">
                  <a:lumMod val="45000"/>
                  <a:lumOff val="55000"/>
                </a:srgbClr>
              </a:gs>
              <a:gs pos="100000">
                <a:srgbClr val="FEE599">
                  <a:lumMod val="30000"/>
                  <a:lumOff val="70000"/>
                </a:srgbClr>
              </a:gs>
            </a:gsLst>
            <a:lin ang="5400000" scaled="1"/>
          </a:gradFill>
        </p:spPr>
        <p:txBody>
          <a:bodyPr wrap="square">
            <a:spAutoFit/>
          </a:bodyPr>
          <a:lstStyle/>
          <a:p>
            <a:pPr marL="108000" marR="0" lvl="0" indent="-10800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rgbClr val="000000"/>
                </a:solidFill>
                <a:effectLst/>
                <a:uLnTx/>
                <a:uFillTx/>
                <a:latin typeface="Calibri" panose="020F0502020204030204"/>
              </a:rPr>
              <a:t>Rudnick J. and </a:t>
            </a:r>
            <a:r>
              <a:rPr kumimoji="0" lang="en-GB" sz="1400" b="0" i="0" u="none" strike="noStrike" kern="0" cap="none" spc="0" normalizeH="0" baseline="0" noProof="0" dirty="0" err="1" smtClean="0">
                <a:ln>
                  <a:noFill/>
                </a:ln>
                <a:solidFill>
                  <a:srgbClr val="000000"/>
                </a:solidFill>
                <a:effectLst/>
                <a:uLnTx/>
                <a:uFillTx/>
                <a:latin typeface="Calibri" panose="020F0502020204030204"/>
              </a:rPr>
              <a:t>Tannhauser</a:t>
            </a:r>
            <a:r>
              <a:rPr kumimoji="0" lang="en-GB" sz="1400" b="0" i="0" u="none" strike="noStrike" kern="0" cap="none" spc="0" normalizeH="0" baseline="0" noProof="0" dirty="0" smtClean="0">
                <a:ln>
                  <a:noFill/>
                </a:ln>
                <a:solidFill>
                  <a:srgbClr val="000000"/>
                </a:solidFill>
                <a:effectLst/>
                <a:uLnTx/>
                <a:uFillTx/>
                <a:latin typeface="Calibri" panose="020F0502020204030204"/>
              </a:rPr>
              <a:t> D. S. (1976) "Concerning a widespread error in the description of the photoelectric effect" Am. J. Phys. 44 796–8</a:t>
            </a:r>
          </a:p>
          <a:p>
            <a:pPr marL="108000" marR="0" lvl="0" indent="-10800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rgbClr val="000000"/>
                </a:solidFill>
                <a:effectLst/>
                <a:uLnTx/>
                <a:uFillTx/>
                <a:latin typeface="Calibri" panose="020F0502020204030204"/>
              </a:rPr>
              <a:t>James A. N. (1973) "Photoelectric effect, a common fundamental error" Phys. Educ. 8 382–4</a:t>
            </a:r>
          </a:p>
          <a:p>
            <a:pPr marL="108000" marR="0" lvl="0" indent="-10800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rgbClr val="000000"/>
                </a:solidFill>
                <a:effectLst/>
                <a:uLnTx/>
                <a:uFillTx/>
                <a:latin typeface="Calibri" panose="020F0502020204030204"/>
              </a:rPr>
              <a:t>Wong, D., Lee, P., </a:t>
            </a:r>
            <a:r>
              <a:rPr kumimoji="0" lang="en-GB" sz="1400" b="0" i="0" u="none" strike="noStrike" kern="0" cap="none" spc="0" normalizeH="0" baseline="0" noProof="0" dirty="0" err="1" smtClean="0">
                <a:ln>
                  <a:noFill/>
                </a:ln>
                <a:solidFill>
                  <a:srgbClr val="000000"/>
                </a:solidFill>
                <a:effectLst/>
                <a:uLnTx/>
                <a:uFillTx/>
                <a:latin typeface="Calibri" panose="020F0502020204030204"/>
              </a:rPr>
              <a:t>Shenghan</a:t>
            </a:r>
            <a:r>
              <a:rPr kumimoji="0" lang="en-GB" sz="1400" b="0" i="0" u="none" strike="noStrike" kern="0" cap="none" spc="0" normalizeH="0" baseline="0" noProof="0" dirty="0" smtClean="0">
                <a:ln>
                  <a:noFill/>
                </a:ln>
                <a:solidFill>
                  <a:srgbClr val="000000"/>
                </a:solidFill>
                <a:effectLst/>
                <a:uLnTx/>
                <a:uFillTx/>
                <a:latin typeface="Calibri" panose="020F0502020204030204"/>
              </a:rPr>
              <a:t>, G., </a:t>
            </a:r>
            <a:r>
              <a:rPr kumimoji="0" lang="en-GB" sz="1400" b="0" i="0" u="none" strike="noStrike" kern="0" cap="none" spc="0" normalizeH="0" baseline="0" noProof="0" dirty="0" err="1" smtClean="0">
                <a:ln>
                  <a:noFill/>
                </a:ln>
                <a:solidFill>
                  <a:srgbClr val="000000"/>
                </a:solidFill>
                <a:effectLst/>
                <a:uLnTx/>
                <a:uFillTx/>
                <a:latin typeface="Calibri" panose="020F0502020204030204"/>
              </a:rPr>
              <a:t>Xuezhou</a:t>
            </a:r>
            <a:r>
              <a:rPr kumimoji="0" lang="en-GB" sz="1400" b="0" i="0" u="none" strike="noStrike" kern="0" cap="none" spc="0" normalizeH="0" baseline="0" noProof="0" dirty="0" smtClean="0">
                <a:ln>
                  <a:noFill/>
                </a:ln>
                <a:solidFill>
                  <a:srgbClr val="000000"/>
                </a:solidFill>
                <a:effectLst/>
                <a:uLnTx/>
                <a:uFillTx/>
                <a:latin typeface="Calibri" panose="020F0502020204030204"/>
              </a:rPr>
              <a:t>, W., Qi, H. Y., &amp; Kit, F. S. (2011). "The photoelectric effect: experimental confirmation concerning a widespread misconception in the theory". Eur. J. Phys., 32(4), 1059.</a:t>
            </a:r>
            <a:endParaRPr kumimoji="0" lang="it-IT" sz="1400" b="0" i="0" u="none" strike="noStrike" kern="0" cap="none" spc="0" normalizeH="0" baseline="0" noProof="0" dirty="0" smtClean="0">
              <a:ln>
                <a:noFill/>
              </a:ln>
              <a:solidFill>
                <a:srgbClr val="000000"/>
              </a:solidFill>
              <a:effectLst/>
              <a:uLnTx/>
              <a:uFillTx/>
              <a:latin typeface="Calibri" panose="020F0502020204030204"/>
            </a:endParaRPr>
          </a:p>
        </p:txBody>
      </p:sp>
      <mc:AlternateContent xmlns:mc="http://schemas.openxmlformats.org/markup-compatibility/2006" xmlns:a14="http://schemas.microsoft.com/office/drawing/2010/main">
        <mc:Choice Requires="a14">
          <p:sp>
            <p:nvSpPr>
              <p:cNvPr id="10" name="TextBox 9"/>
              <p:cNvSpPr txBox="1"/>
              <p:nvPr/>
            </p:nvSpPr>
            <p:spPr>
              <a:xfrm>
                <a:off x="251520" y="4941168"/>
                <a:ext cx="8301608" cy="978986"/>
              </a:xfrm>
              <a:prstGeom prst="rect">
                <a:avLst/>
              </a:prstGeom>
              <a:noFill/>
            </p:spPr>
            <p:txBody>
              <a:bodyPr wrap="square" rtlCol="0">
                <a:spAutoFit/>
              </a:bodyPr>
              <a:lstStyle/>
              <a:p>
                <a:pPr algn="just"/>
                <a:r>
                  <a:rPr lang="it-IT" i="0" dirty="0" smtClean="0"/>
                  <a:t>Brevemente, la questione riguarda il fatto che, nel tipico apparato sperimentale per l'effetto fotoelettrico, entra in gioco non solo il potenziale di estrazione </a:t>
                </a:r>
                <a14:m>
                  <m:oMath xmlns:m="http://schemas.openxmlformats.org/officeDocument/2006/math">
                    <m:sSub>
                      <m:sSubPr>
                        <m:ctrlPr>
                          <a:rPr lang="it-IT" i="1" smtClean="0">
                            <a:latin typeface="Cambria Math" panose="02040503050406030204" pitchFamily="18" charset="0"/>
                          </a:rPr>
                        </m:ctrlPr>
                      </m:sSubPr>
                      <m:e>
                        <m:r>
                          <a:rPr lang="it-IT">
                            <a:latin typeface="Cambria Math" panose="02040503050406030204" pitchFamily="18" charset="0"/>
                            <a:ea typeface="Cambria Math" panose="02040503050406030204" pitchFamily="18" charset="0"/>
                          </a:rPr>
                          <m:t>𝜙</m:t>
                        </m:r>
                        <m:r>
                          <m:rPr>
                            <m:nor/>
                          </m:rPr>
                          <a:rPr lang="it-IT" i="0" dirty="0">
                            <a:ea typeface="Cambria Math" panose="02040503050406030204" pitchFamily="18" charset="0"/>
                          </a:rPr>
                          <m:t> </m:t>
                        </m:r>
                      </m:e>
                      <m:sub>
                        <m:r>
                          <a:rPr lang="it-IT" b="0" i="1" smtClean="0">
                            <a:latin typeface="Cambria Math" panose="02040503050406030204" pitchFamily="18" charset="0"/>
                          </a:rPr>
                          <m:t>𝐸</m:t>
                        </m:r>
                      </m:sub>
                    </m:sSub>
                  </m:oMath>
                </a14:m>
                <a:r>
                  <a:rPr lang="it-IT" i="0" dirty="0" smtClean="0">
                    <a:ea typeface="Cambria Math" panose="02040503050406030204" pitchFamily="18" charset="0"/>
                  </a:rPr>
                  <a:t> della piastra emettitrice, ma anche quello </a:t>
                </a:r>
                <a14:m>
                  <m:oMath xmlns:m="http://schemas.openxmlformats.org/officeDocument/2006/math">
                    <m:sSub>
                      <m:sSubPr>
                        <m:ctrlPr>
                          <a:rPr lang="it-IT" i="1">
                            <a:latin typeface="Cambria Math" panose="02040503050406030204" pitchFamily="18" charset="0"/>
                          </a:rPr>
                        </m:ctrlPr>
                      </m:sSubPr>
                      <m:e>
                        <m:r>
                          <a:rPr lang="it-IT">
                            <a:latin typeface="Cambria Math" panose="02040503050406030204" pitchFamily="18" charset="0"/>
                            <a:ea typeface="Cambria Math" panose="02040503050406030204" pitchFamily="18" charset="0"/>
                          </a:rPr>
                          <m:t>𝜙</m:t>
                        </m:r>
                        <m:r>
                          <m:rPr>
                            <m:nor/>
                          </m:rPr>
                          <a:rPr lang="it-IT" i="0" dirty="0">
                            <a:ea typeface="Cambria Math" panose="02040503050406030204" pitchFamily="18" charset="0"/>
                          </a:rPr>
                          <m:t> </m:t>
                        </m:r>
                      </m:e>
                      <m:sub>
                        <m:r>
                          <a:rPr lang="it-IT" b="0" i="1" dirty="0" smtClean="0">
                            <a:latin typeface="Cambria Math" panose="02040503050406030204" pitchFamily="18" charset="0"/>
                            <a:ea typeface="Cambria Math" panose="02040503050406030204" pitchFamily="18" charset="0"/>
                          </a:rPr>
                          <m:t>𝐶</m:t>
                        </m:r>
                      </m:sub>
                    </m:sSub>
                  </m:oMath>
                </a14:m>
                <a:r>
                  <a:rPr lang="it-IT" i="0" dirty="0" smtClean="0">
                    <a:ea typeface="Cambria Math" panose="02040503050406030204" pitchFamily="18" charset="0"/>
                  </a:rPr>
                  <a:t> del collettore.</a:t>
                </a:r>
                <a:r>
                  <a:rPr lang="it-IT" i="0" dirty="0" smtClean="0"/>
                  <a:t> </a:t>
                </a:r>
                <a:endParaRPr lang="it-IT" dirty="0" smtClean="0"/>
              </a:p>
            </p:txBody>
          </p:sp>
        </mc:Choice>
        <mc:Fallback xmlns="">
          <p:sp>
            <p:nvSpPr>
              <p:cNvPr id="10" name="TextBox 9"/>
              <p:cNvSpPr txBox="1">
                <a:spLocks noRot="1" noChangeAspect="1" noMove="1" noResize="1" noEditPoints="1" noAdjustHandles="1" noChangeArrowheads="1" noChangeShapeType="1" noTextEdit="1"/>
              </p:cNvSpPr>
              <p:nvPr/>
            </p:nvSpPr>
            <p:spPr>
              <a:xfrm>
                <a:off x="251520" y="4941168"/>
                <a:ext cx="8301608" cy="978986"/>
              </a:xfrm>
              <a:prstGeom prst="rect">
                <a:avLst/>
              </a:prstGeom>
              <a:blipFill rotWithShape="0">
                <a:blip r:embed="rId4"/>
                <a:stretch>
                  <a:fillRect l="-587" t="-3750" r="-661" b="-6250"/>
                </a:stretch>
              </a:blipFill>
            </p:spPr>
            <p:txBody>
              <a:bodyPr/>
              <a:lstStyle/>
              <a:p>
                <a:r>
                  <a:rPr lang="it-IT">
                    <a:noFill/>
                  </a:rPr>
                  <a:t> </a:t>
                </a:r>
              </a:p>
            </p:txBody>
          </p:sp>
        </mc:Fallback>
      </mc:AlternateContent>
    </p:spTree>
    <p:extLst>
      <p:ext uri="{BB962C8B-B14F-4D97-AF65-F5344CB8AC3E}">
        <p14:creationId xmlns:p14="http://schemas.microsoft.com/office/powerpoint/2010/main" val="12791257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ftr" sz="quarter" idx="3"/>
          </p:nvPr>
        </p:nvSpPr>
        <p:spPr>
          <a:xfrm>
            <a:off x="467544" y="6309320"/>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p:sp>
        <p:nvSpPr>
          <p:cNvPr id="6" name="Rectangle 2"/>
          <p:cNvSpPr txBox="1">
            <a:spLocks noChangeArrowheads="1"/>
          </p:cNvSpPr>
          <p:nvPr/>
        </p:nvSpPr>
        <p:spPr bwMode="auto">
          <a:xfrm>
            <a:off x="323528" y="332656"/>
            <a:ext cx="8229600" cy="14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aseline="0">
                <a:solidFill>
                  <a:schemeClr val="tx1"/>
                </a:solidFill>
                <a:latin typeface="Ebrima" panose="02000000000000000000" pitchFamily="2" charset="0"/>
                <a:ea typeface="Ebrima" panose="02000000000000000000" pitchFamily="2" charset="0"/>
                <a:cs typeface="Ebrima" panose="02000000000000000000" pitchFamily="2" charset="0"/>
              </a:defRPr>
            </a:lvl1pPr>
            <a:lvl2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r>
              <a:rPr lang="it-IT" sz="1600" i="0" kern="0" dirty="0" smtClean="0"/>
              <a:t>4. Sulla questione del "potenziale di arresto"</a:t>
            </a:r>
            <a:endParaRPr lang="it-IT" sz="1600" i="0" kern="0" dirty="0"/>
          </a:p>
        </p:txBody>
      </p:sp>
      <mc:AlternateContent xmlns:mc="http://schemas.openxmlformats.org/markup-compatibility/2006" xmlns:a14="http://schemas.microsoft.com/office/drawing/2010/main">
        <mc:Choice Requires="a14">
          <p:sp>
            <p:nvSpPr>
              <p:cNvPr id="7" name="TextBox 6"/>
              <p:cNvSpPr txBox="1"/>
              <p:nvPr/>
            </p:nvSpPr>
            <p:spPr>
              <a:xfrm>
                <a:off x="287524" y="692696"/>
                <a:ext cx="8301608" cy="2640979"/>
              </a:xfrm>
              <a:prstGeom prst="rect">
                <a:avLst/>
              </a:prstGeom>
              <a:noFill/>
            </p:spPr>
            <p:txBody>
              <a:bodyPr wrap="square" rtlCol="0">
                <a:spAutoFit/>
              </a:bodyPr>
              <a:lstStyle/>
              <a:p>
                <a:pPr algn="just"/>
                <a:r>
                  <a:rPr lang="it-IT" i="0" dirty="0" smtClean="0"/>
                  <a:t>Occorrerebbe, in effetti, scrivere due formule</a:t>
                </a:r>
              </a:p>
              <a:p>
                <a:pPr algn="just"/>
                <a:endParaRPr lang="it-IT" i="0" dirty="0"/>
              </a:p>
              <a:p>
                <a:pPr algn="ct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a:latin typeface="Cambria Math" panose="02040503050406030204" pitchFamily="18" charset="0"/>
                            </a:rPr>
                            <m:t>𝐾</m:t>
                          </m:r>
                        </m:e>
                        <m:sub>
                          <m:r>
                            <a:rPr lang="it-IT">
                              <a:latin typeface="Cambria Math" panose="02040503050406030204" pitchFamily="18" charset="0"/>
                            </a:rPr>
                            <m:t>𝑚𝑎𝑥</m:t>
                          </m:r>
                        </m:sub>
                      </m:sSub>
                      <m:r>
                        <a:rPr lang="it-IT" b="0" i="1" smtClean="0">
                          <a:latin typeface="Cambria Math" panose="02040503050406030204" pitchFamily="18" charset="0"/>
                        </a:rPr>
                        <m:t>=</m:t>
                      </m:r>
                      <m:r>
                        <a:rPr lang="it-IT">
                          <a:latin typeface="Cambria Math" panose="02040503050406030204" pitchFamily="18" charset="0"/>
                        </a:rPr>
                        <m:t>h</m:t>
                      </m:r>
                      <m:r>
                        <a:rPr lang="it-IT">
                          <a:latin typeface="Cambria Math" panose="02040503050406030204" pitchFamily="18" charset="0"/>
                          <a:ea typeface="Cambria Math" panose="02040503050406030204" pitchFamily="18" charset="0"/>
                        </a:rPr>
                        <m:t>𝜐</m:t>
                      </m:r>
                      <m:r>
                        <a:rPr lang="it-IT">
                          <a:latin typeface="Cambria Math" panose="02040503050406030204" pitchFamily="18" charset="0"/>
                          <a:ea typeface="Cambria Math" panose="02040503050406030204" pitchFamily="18" charset="0"/>
                        </a:rPr>
                        <m:t>−</m:t>
                      </m:r>
                      <m:sSub>
                        <m:sSubPr>
                          <m:ctrlPr>
                            <a:rPr lang="it-IT" i="1">
                              <a:latin typeface="Cambria Math" panose="02040503050406030204" pitchFamily="18" charset="0"/>
                            </a:rPr>
                          </m:ctrlPr>
                        </m:sSubPr>
                        <m:e>
                          <m:r>
                            <a:rPr lang="it-IT">
                              <a:latin typeface="Cambria Math" panose="02040503050406030204" pitchFamily="18" charset="0"/>
                              <a:ea typeface="Cambria Math" panose="02040503050406030204" pitchFamily="18" charset="0"/>
                            </a:rPr>
                            <m:t>𝜙</m:t>
                          </m:r>
                          <m:r>
                            <m:rPr>
                              <m:nor/>
                            </m:rPr>
                            <a:rPr lang="it-IT" i="0" dirty="0">
                              <a:ea typeface="Cambria Math" panose="02040503050406030204" pitchFamily="18" charset="0"/>
                            </a:rPr>
                            <m:t> </m:t>
                          </m:r>
                        </m:e>
                        <m:sub>
                          <m:r>
                            <a:rPr lang="it-IT">
                              <a:latin typeface="Cambria Math" panose="02040503050406030204" pitchFamily="18" charset="0"/>
                            </a:rPr>
                            <m:t>𝐸</m:t>
                          </m:r>
                        </m:sub>
                      </m:sSub>
                    </m:oMath>
                  </m:oMathPara>
                </a14:m>
                <a:endParaRPr lang="it-IT" i="0" dirty="0" smtClean="0"/>
              </a:p>
              <a:p>
                <a:pPr algn="ct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b="0" i="1" smtClean="0">
                              <a:latin typeface="Cambria Math" panose="02040503050406030204" pitchFamily="18" charset="0"/>
                            </a:rPr>
                            <m:t>𝑒𝑉</m:t>
                          </m:r>
                        </m:e>
                        <m:sub>
                          <m:r>
                            <a:rPr lang="it-IT" b="0" i="1" smtClean="0">
                              <a:latin typeface="Cambria Math" panose="02040503050406030204" pitchFamily="18" charset="0"/>
                            </a:rPr>
                            <m:t>𝐴</m:t>
                          </m:r>
                          <m:r>
                            <a:rPr lang="it-IT" b="0" i="1" smtClean="0">
                              <a:latin typeface="Cambria Math" panose="02040503050406030204" pitchFamily="18" charset="0"/>
                            </a:rPr>
                            <m:t>, </m:t>
                          </m:r>
                          <m:r>
                            <a:rPr lang="it-IT" b="0" i="1" smtClean="0">
                              <a:latin typeface="Cambria Math" panose="02040503050406030204" pitchFamily="18" charset="0"/>
                            </a:rPr>
                            <m:t>𝑒𝑥𝑡</m:t>
                          </m:r>
                        </m:sub>
                      </m:sSub>
                      <m:r>
                        <a:rPr lang="it-IT">
                          <a:latin typeface="Cambria Math" panose="02040503050406030204" pitchFamily="18" charset="0"/>
                        </a:rPr>
                        <m:t>=</m:t>
                      </m:r>
                      <m:r>
                        <a:rPr lang="it-IT">
                          <a:latin typeface="Cambria Math" panose="02040503050406030204" pitchFamily="18" charset="0"/>
                        </a:rPr>
                        <m:t>h</m:t>
                      </m:r>
                      <m:r>
                        <a:rPr lang="it-IT">
                          <a:latin typeface="Cambria Math" panose="02040503050406030204" pitchFamily="18" charset="0"/>
                          <a:ea typeface="Cambria Math" panose="02040503050406030204" pitchFamily="18" charset="0"/>
                        </a:rPr>
                        <m:t>𝜐</m:t>
                      </m:r>
                      <m:r>
                        <a:rPr lang="it-IT">
                          <a:latin typeface="Cambria Math" panose="02040503050406030204" pitchFamily="18" charset="0"/>
                          <a:ea typeface="Cambria Math" panose="02040503050406030204" pitchFamily="18" charset="0"/>
                        </a:rPr>
                        <m:t>−</m:t>
                      </m:r>
                      <m:sSub>
                        <m:sSubPr>
                          <m:ctrlPr>
                            <a:rPr lang="it-IT" i="1">
                              <a:latin typeface="Cambria Math" panose="02040503050406030204" pitchFamily="18" charset="0"/>
                            </a:rPr>
                          </m:ctrlPr>
                        </m:sSubPr>
                        <m:e>
                          <m:r>
                            <a:rPr lang="it-IT">
                              <a:latin typeface="Cambria Math" panose="02040503050406030204" pitchFamily="18" charset="0"/>
                              <a:ea typeface="Cambria Math" panose="02040503050406030204" pitchFamily="18" charset="0"/>
                            </a:rPr>
                            <m:t>𝜙</m:t>
                          </m:r>
                          <m:r>
                            <m:rPr>
                              <m:nor/>
                            </m:rPr>
                            <a:rPr lang="it-IT" i="0" dirty="0">
                              <a:ea typeface="Cambria Math" panose="02040503050406030204" pitchFamily="18" charset="0"/>
                            </a:rPr>
                            <m:t> </m:t>
                          </m:r>
                        </m:e>
                        <m:sub>
                          <m:r>
                            <a:rPr lang="it-IT" b="0" i="1" dirty="0" smtClean="0">
                              <a:latin typeface="Cambria Math" panose="02040503050406030204" pitchFamily="18" charset="0"/>
                              <a:ea typeface="Cambria Math" panose="02040503050406030204" pitchFamily="18" charset="0"/>
                            </a:rPr>
                            <m:t>𝐶</m:t>
                          </m:r>
                        </m:sub>
                      </m:sSub>
                    </m:oMath>
                  </m:oMathPara>
                </a14:m>
                <a:endParaRPr lang="it-IT" i="0" dirty="0" smtClean="0"/>
              </a:p>
              <a:p>
                <a:pPr algn="ctr"/>
                <a:endParaRPr lang="it-IT" i="0" dirty="0" smtClean="0"/>
              </a:p>
              <a:p>
                <a:pPr algn="just"/>
                <a:r>
                  <a:rPr lang="it-IT" i="0" dirty="0" smtClean="0"/>
                  <a:t>Questo, sostanzialmente, perchè tra emettitore e collettore, che sono in contatto elettrico per il semplice fatto che viene misurata la differenza di potenziale tra di essi, e quindi tra le loro superfici si stabilisce una differenza di potenziale per effetto Volta.</a:t>
                </a:r>
                <a:endParaRPr lang="it-IT" i="0" dirty="0"/>
              </a:p>
            </p:txBody>
          </p:sp>
        </mc:Choice>
        <mc:Fallback xmlns="">
          <p:sp>
            <p:nvSpPr>
              <p:cNvPr id="7" name="TextBox 6"/>
              <p:cNvSpPr txBox="1">
                <a:spLocks noRot="1" noChangeAspect="1" noMove="1" noResize="1" noEditPoints="1" noAdjustHandles="1" noChangeArrowheads="1" noChangeShapeType="1" noTextEdit="1"/>
              </p:cNvSpPr>
              <p:nvPr/>
            </p:nvSpPr>
            <p:spPr>
              <a:xfrm>
                <a:off x="287524" y="692696"/>
                <a:ext cx="8301608" cy="2640979"/>
              </a:xfrm>
              <a:prstGeom prst="rect">
                <a:avLst/>
              </a:prstGeom>
              <a:blipFill rotWithShape="0">
                <a:blip r:embed="rId7"/>
                <a:stretch>
                  <a:fillRect l="-587" t="-1386" r="-661" b="-3002"/>
                </a:stretch>
              </a:blipFill>
            </p:spPr>
            <p:txBody>
              <a:bodyPr/>
              <a:lstStyle/>
              <a:p>
                <a:r>
                  <a:rPr lang="it-IT">
                    <a:noFill/>
                  </a:rPr>
                  <a:t> </a:t>
                </a:r>
              </a:p>
            </p:txBody>
          </p:sp>
        </mc:Fallback>
      </mc:AlternateContent>
      <p:sp>
        <p:nvSpPr>
          <p:cNvPr id="2" name="Rectangle 1"/>
          <p:cNvSpPr/>
          <p:nvPr/>
        </p:nvSpPr>
        <p:spPr>
          <a:xfrm>
            <a:off x="323528" y="3565225"/>
            <a:ext cx="4572000" cy="1754326"/>
          </a:xfrm>
          <a:prstGeom prst="rect">
            <a:avLst/>
          </a:prstGeom>
        </p:spPr>
        <p:txBody>
          <a:bodyPr>
            <a:spAutoFit/>
          </a:bodyPr>
          <a:lstStyle/>
          <a:p>
            <a:pPr algn="just"/>
            <a:r>
              <a:rPr lang="it-IT" i="0" dirty="0"/>
              <a:t>Infatti, quando due conduttori sono in equilibrio termodinamico, si stabilisce una differenza di potenziale nulla tra i loro livelli di Fermi, ma non necessariamente tra le loro superfici esterne, il cui potenziale dipende dal potenziale di estrazione.</a:t>
            </a:r>
          </a:p>
        </p:txBody>
      </p:sp>
      <p:pic>
        <p:nvPicPr>
          <p:cNvPr id="3" name="Picture 2"/>
          <p:cNvPicPr>
            <a:picLocks noChangeAspect="1"/>
          </p:cNvPicPr>
          <p:nvPr/>
        </p:nvPicPr>
        <p:blipFill>
          <a:blip r:embed="rId8"/>
          <a:stretch>
            <a:fillRect/>
          </a:stretch>
        </p:blipFill>
        <p:spPr>
          <a:xfrm>
            <a:off x="5364088" y="3140968"/>
            <a:ext cx="2630440" cy="3026830"/>
          </a:xfrm>
          <a:prstGeom prst="rect">
            <a:avLst/>
          </a:prstGeom>
        </p:spPr>
      </p:pic>
    </p:spTree>
    <p:extLst>
      <p:ext uri="{BB962C8B-B14F-4D97-AF65-F5344CB8AC3E}">
        <p14:creationId xmlns:p14="http://schemas.microsoft.com/office/powerpoint/2010/main" val="7083346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ftr" sz="quarter" idx="3"/>
          </p:nvPr>
        </p:nvSpPr>
        <p:spPr>
          <a:xfrm>
            <a:off x="467544" y="6309320"/>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p:sp>
        <p:nvSpPr>
          <p:cNvPr id="6" name="Rectangle 2"/>
          <p:cNvSpPr txBox="1">
            <a:spLocks noChangeArrowheads="1"/>
          </p:cNvSpPr>
          <p:nvPr/>
        </p:nvSpPr>
        <p:spPr bwMode="auto">
          <a:xfrm>
            <a:off x="323528" y="332656"/>
            <a:ext cx="8229600" cy="14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aseline="0">
                <a:solidFill>
                  <a:schemeClr val="tx1"/>
                </a:solidFill>
                <a:latin typeface="Ebrima" panose="02000000000000000000" pitchFamily="2" charset="0"/>
                <a:ea typeface="Ebrima" panose="02000000000000000000" pitchFamily="2" charset="0"/>
                <a:cs typeface="Ebrima" panose="02000000000000000000" pitchFamily="2" charset="0"/>
              </a:defRPr>
            </a:lvl1pPr>
            <a:lvl2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r>
              <a:rPr lang="it-IT" sz="1600" i="0" kern="0" dirty="0" smtClean="0"/>
              <a:t>4. Sulla questione del "potenziale di arresto"</a:t>
            </a:r>
            <a:endParaRPr lang="it-IT" sz="1600" i="0" kern="0" dirty="0"/>
          </a:p>
        </p:txBody>
      </p:sp>
      <p:sp>
        <p:nvSpPr>
          <p:cNvPr id="7" name="TextBox 6"/>
          <p:cNvSpPr txBox="1"/>
          <p:nvPr/>
        </p:nvSpPr>
        <p:spPr>
          <a:xfrm>
            <a:off x="287524" y="692696"/>
            <a:ext cx="8301608" cy="369332"/>
          </a:xfrm>
          <a:prstGeom prst="rect">
            <a:avLst/>
          </a:prstGeom>
          <a:noFill/>
        </p:spPr>
        <p:txBody>
          <a:bodyPr wrap="square" rtlCol="0">
            <a:spAutoFit/>
          </a:bodyPr>
          <a:lstStyle/>
          <a:p>
            <a:pPr algn="just"/>
            <a:r>
              <a:rPr lang="it-IT" i="0" dirty="0" smtClean="0"/>
              <a:t>Quindi, considerando il tipico setup sperimentale per l'effetto fotoelettrico</a:t>
            </a:r>
            <a:endParaRPr lang="it-IT" i="0" dirty="0"/>
          </a:p>
        </p:txBody>
      </p:sp>
      <mc:AlternateContent xmlns:mc="http://schemas.openxmlformats.org/markup-compatibility/2006" xmlns:a14="http://schemas.microsoft.com/office/drawing/2010/main">
        <mc:Choice Requires="a14">
          <p:sp>
            <p:nvSpPr>
              <p:cNvPr id="2" name="Rectangle 1"/>
              <p:cNvSpPr/>
              <p:nvPr/>
            </p:nvSpPr>
            <p:spPr>
              <a:xfrm>
                <a:off x="326873" y="2809804"/>
                <a:ext cx="8229600" cy="2597506"/>
              </a:xfrm>
              <a:prstGeom prst="rect">
                <a:avLst/>
              </a:prstGeom>
            </p:spPr>
            <p:txBody>
              <a:bodyPr wrap="square">
                <a:spAutoFit/>
              </a:bodyPr>
              <a:lstStyle/>
              <a:p>
                <a:pPr algn="just"/>
                <a:r>
                  <a:rPr lang="it-IT" i="0" dirty="0" smtClean="0"/>
                  <a:t>La formula semplificata </a:t>
                </a:r>
                <a14:m>
                  <m:oMath xmlns:m="http://schemas.openxmlformats.org/officeDocument/2006/math">
                    <m:sSub>
                      <m:sSubPr>
                        <m:ctrlPr>
                          <a:rPr lang="it-IT" i="1">
                            <a:latin typeface="Cambria Math" panose="02040503050406030204" pitchFamily="18" charset="0"/>
                          </a:rPr>
                        </m:ctrlPr>
                      </m:sSubPr>
                      <m:e>
                        <m:r>
                          <a:rPr lang="it-IT">
                            <a:latin typeface="Cambria Math" panose="02040503050406030204" pitchFamily="18" charset="0"/>
                          </a:rPr>
                          <m:t>𝐾</m:t>
                        </m:r>
                      </m:e>
                      <m:sub>
                        <m:r>
                          <a:rPr lang="it-IT">
                            <a:latin typeface="Cambria Math" panose="02040503050406030204" pitchFamily="18" charset="0"/>
                          </a:rPr>
                          <m:t>𝑚𝑎𝑥</m:t>
                        </m:r>
                      </m:sub>
                    </m:sSub>
                    <m:r>
                      <a:rPr lang="it-IT">
                        <a:latin typeface="Cambria Math" panose="02040503050406030204" pitchFamily="18" charset="0"/>
                      </a:rPr>
                      <m:t>=</m:t>
                    </m:r>
                    <m:sSub>
                      <m:sSubPr>
                        <m:ctrlPr>
                          <a:rPr lang="it-IT" i="1">
                            <a:latin typeface="Cambria Math" panose="02040503050406030204" pitchFamily="18" charset="0"/>
                          </a:rPr>
                        </m:ctrlPr>
                      </m:sSubPr>
                      <m:e>
                        <m:r>
                          <a:rPr lang="it-IT" b="0" i="1" smtClean="0">
                            <a:latin typeface="Cambria Math" panose="02040503050406030204" pitchFamily="18" charset="0"/>
                          </a:rPr>
                          <m:t>𝑒</m:t>
                        </m:r>
                        <m:r>
                          <a:rPr lang="it-IT">
                            <a:latin typeface="Cambria Math" panose="02040503050406030204" pitchFamily="18" charset="0"/>
                          </a:rPr>
                          <m:t>𝑉</m:t>
                        </m:r>
                      </m:e>
                      <m:sub>
                        <m:r>
                          <a:rPr lang="it-IT">
                            <a:latin typeface="Cambria Math" panose="02040503050406030204" pitchFamily="18" charset="0"/>
                          </a:rPr>
                          <m:t>𝐴</m:t>
                        </m:r>
                        <m:r>
                          <a:rPr lang="it-IT">
                            <a:latin typeface="Cambria Math" panose="02040503050406030204" pitchFamily="18" charset="0"/>
                          </a:rPr>
                          <m:t>,</m:t>
                        </m:r>
                        <m:r>
                          <a:rPr lang="it-IT">
                            <a:latin typeface="Cambria Math" panose="02040503050406030204" pitchFamily="18" charset="0"/>
                          </a:rPr>
                          <m:t>𝑒𝑥𝑡</m:t>
                        </m:r>
                      </m:sub>
                    </m:sSub>
                    <m:r>
                      <a:rPr lang="it-IT">
                        <a:latin typeface="Cambria Math" panose="02040503050406030204" pitchFamily="18" charset="0"/>
                      </a:rPr>
                      <m:t>=</m:t>
                    </m:r>
                    <m:r>
                      <a:rPr lang="it-IT">
                        <a:latin typeface="Cambria Math" panose="02040503050406030204" pitchFamily="18" charset="0"/>
                      </a:rPr>
                      <m:t>h</m:t>
                    </m:r>
                    <m:r>
                      <a:rPr lang="it-IT">
                        <a:latin typeface="Cambria Math" panose="02040503050406030204" pitchFamily="18" charset="0"/>
                        <a:ea typeface="Cambria Math" panose="02040503050406030204" pitchFamily="18" charset="0"/>
                      </a:rPr>
                      <m:t>𝜐</m:t>
                    </m:r>
                    <m:r>
                      <a:rPr lang="it-IT">
                        <a:latin typeface="Cambria Math" panose="02040503050406030204" pitchFamily="18" charset="0"/>
                        <a:ea typeface="Cambria Math" panose="02040503050406030204" pitchFamily="18" charset="0"/>
                      </a:rPr>
                      <m:t>−</m:t>
                    </m:r>
                    <m:r>
                      <a:rPr lang="it-IT" smtClean="0">
                        <a:latin typeface="Cambria Math" panose="02040503050406030204" pitchFamily="18" charset="0"/>
                        <a:ea typeface="Cambria Math" panose="02040503050406030204" pitchFamily="18" charset="0"/>
                      </a:rPr>
                      <m:t>𝜙</m:t>
                    </m:r>
                  </m:oMath>
                </a14:m>
                <a:r>
                  <a:rPr lang="it-IT" i="0" dirty="0" smtClean="0"/>
                  <a:t> vale, a rigore, solo se emettitore e collettore sono dello stesso materiale.</a:t>
                </a:r>
              </a:p>
              <a:p>
                <a:pPr algn="just"/>
                <a:endParaRPr lang="it-IT" i="0" dirty="0"/>
              </a:p>
              <a:p>
                <a:pPr algn="just"/>
                <a:r>
                  <a:rPr lang="it-IT" i="0" dirty="0" smtClean="0"/>
                  <a:t>La questione è ignorata dalla maggior parte dei libri di testo, probabilmente anche perchè l'effetto Volta non fa parte dei programmi della scuola secondaria superiore. Un altro fattore che può aver contribuito alla difficoltà di far entrare questo problema nella didattica è che esso è ignorato nell'articolo di Einstein; tuttavia, era ben presente a Millikan, che si occupò di verificare sperimentalmente la relazione di Einstein.</a:t>
                </a:r>
                <a:endParaRPr lang="it-IT" i="0" dirty="0"/>
              </a:p>
            </p:txBody>
          </p:sp>
        </mc:Choice>
        <mc:Fallback xmlns="">
          <p:sp>
            <p:nvSpPr>
              <p:cNvPr id="2" name="Rectangle 1"/>
              <p:cNvSpPr>
                <a:spLocks noRot="1" noChangeAspect="1" noMove="1" noResize="1" noEditPoints="1" noAdjustHandles="1" noChangeArrowheads="1" noChangeShapeType="1" noTextEdit="1"/>
              </p:cNvSpPr>
              <p:nvPr/>
            </p:nvSpPr>
            <p:spPr>
              <a:xfrm>
                <a:off x="326873" y="2809804"/>
                <a:ext cx="8229600" cy="2597506"/>
              </a:xfrm>
              <a:prstGeom prst="rect">
                <a:avLst/>
              </a:prstGeom>
              <a:blipFill rotWithShape="0">
                <a:blip r:embed="rId6"/>
                <a:stretch>
                  <a:fillRect l="-667" t="-1408" r="-593" b="-2817"/>
                </a:stretch>
              </a:blipFill>
            </p:spPr>
            <p:txBody>
              <a:bodyPr/>
              <a:lstStyle/>
              <a:p>
                <a:r>
                  <a:rPr lang="it-IT">
                    <a:noFill/>
                  </a:rPr>
                  <a:t> </a:t>
                </a:r>
              </a:p>
            </p:txBody>
          </p:sp>
        </mc:Fallback>
      </mc:AlternateContent>
      <p:pic>
        <p:nvPicPr>
          <p:cNvPr id="4" name="Picture 3"/>
          <p:cNvPicPr>
            <a:picLocks noChangeAspect="1"/>
          </p:cNvPicPr>
          <p:nvPr/>
        </p:nvPicPr>
        <p:blipFill>
          <a:blip r:embed="rId7"/>
          <a:stretch>
            <a:fillRect/>
          </a:stretch>
        </p:blipFill>
        <p:spPr>
          <a:xfrm>
            <a:off x="2628721" y="1078138"/>
            <a:ext cx="2948300" cy="1685539"/>
          </a:xfrm>
          <a:prstGeom prst="rect">
            <a:avLst/>
          </a:prstGeom>
        </p:spPr>
      </p:pic>
    </p:spTree>
    <p:extLst>
      <p:ext uri="{BB962C8B-B14F-4D97-AF65-F5344CB8AC3E}">
        <p14:creationId xmlns:p14="http://schemas.microsoft.com/office/powerpoint/2010/main" val="31626184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ftr" sz="quarter" idx="3"/>
          </p:nvPr>
        </p:nvSpPr>
        <p:spPr>
          <a:xfrm>
            <a:off x="467544" y="6309320"/>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p:sp>
        <p:nvSpPr>
          <p:cNvPr id="6" name="Rectangle 2"/>
          <p:cNvSpPr txBox="1">
            <a:spLocks noChangeArrowheads="1"/>
          </p:cNvSpPr>
          <p:nvPr/>
        </p:nvSpPr>
        <p:spPr bwMode="auto">
          <a:xfrm>
            <a:off x="323528" y="332656"/>
            <a:ext cx="8229600" cy="14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aseline="0">
                <a:solidFill>
                  <a:schemeClr val="tx1"/>
                </a:solidFill>
                <a:latin typeface="Ebrima" panose="02000000000000000000" pitchFamily="2" charset="0"/>
                <a:ea typeface="Ebrima" panose="02000000000000000000" pitchFamily="2" charset="0"/>
                <a:cs typeface="Ebrima" panose="02000000000000000000" pitchFamily="2" charset="0"/>
              </a:defRPr>
            </a:lvl1pPr>
            <a:lvl2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r>
              <a:rPr lang="it-IT" sz="1600" i="0" kern="0" dirty="0" smtClean="0"/>
              <a:t>4. Sulla questione del "potenziale di arresto"</a:t>
            </a:r>
            <a:endParaRPr lang="it-IT" sz="1600" i="0" kern="0" dirty="0"/>
          </a:p>
        </p:txBody>
      </p:sp>
      <p:sp>
        <p:nvSpPr>
          <p:cNvPr id="7" name="TextBox 6"/>
          <p:cNvSpPr txBox="1"/>
          <p:nvPr/>
        </p:nvSpPr>
        <p:spPr>
          <a:xfrm>
            <a:off x="287524" y="692696"/>
            <a:ext cx="8301608" cy="1200329"/>
          </a:xfrm>
          <a:prstGeom prst="rect">
            <a:avLst/>
          </a:prstGeom>
          <a:noFill/>
        </p:spPr>
        <p:txBody>
          <a:bodyPr wrap="square" rtlCol="0">
            <a:spAutoFit/>
          </a:bodyPr>
          <a:lstStyle/>
          <a:p>
            <a:pPr algn="just"/>
            <a:r>
              <a:rPr lang="it-IT" i="0" dirty="0" smtClean="0"/>
              <a:t>Osservando i dati di Millikan del 1916, già precedentemente riportati, si odderva che, mentre la pendenza della retta, e quindi il valore della costante di Planck, viene ricavato dai dati sperimentali, per ottenere il valore del potenziale di estrazione Millikan utilizza una seconda retta, ottenuta traslando la prima. </a:t>
            </a:r>
            <a:endParaRPr lang="it-IT" i="0" dirty="0"/>
          </a:p>
        </p:txBody>
      </p:sp>
      <p:pic>
        <p:nvPicPr>
          <p:cNvPr id="8" name="Immagine 4" descr="Macintosh HD:Users:Joe:Documents:Golinelli:Fisica quantistica:Presentazioni:immagini:Fig_20.jpg"/>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865221"/>
            <a:ext cx="5634700" cy="3219457"/>
          </a:xfrm>
          <a:prstGeom prst="rect">
            <a:avLst/>
          </a:prstGeom>
          <a:noFill/>
          <a:ln>
            <a:noFill/>
          </a:ln>
        </p:spPr>
      </p:pic>
      <p:sp>
        <p:nvSpPr>
          <p:cNvPr id="10" name="TextBox 9"/>
          <p:cNvSpPr txBox="1"/>
          <p:nvPr/>
        </p:nvSpPr>
        <p:spPr>
          <a:xfrm>
            <a:off x="231278" y="5139334"/>
            <a:ext cx="8301608" cy="923330"/>
          </a:xfrm>
          <a:prstGeom prst="rect">
            <a:avLst/>
          </a:prstGeom>
          <a:noFill/>
        </p:spPr>
        <p:txBody>
          <a:bodyPr wrap="square" rtlCol="0">
            <a:spAutoFit/>
          </a:bodyPr>
          <a:lstStyle/>
          <a:p>
            <a:pPr algn="just"/>
            <a:r>
              <a:rPr lang="it-IT" i="0" dirty="0" smtClean="0"/>
              <a:t>Per ottenere la seconda retta, Millikan trasla i dati di una quantità corrispondente alla differenza di potenziale di contatto fra il sodio (emettitore) e il rame, probabilmente fortemente ossidato (collettore). </a:t>
            </a:r>
            <a:endParaRPr lang="it-IT" i="0" dirty="0"/>
          </a:p>
        </p:txBody>
      </p:sp>
    </p:spTree>
    <p:extLst>
      <p:ext uri="{BB962C8B-B14F-4D97-AF65-F5344CB8AC3E}">
        <p14:creationId xmlns:p14="http://schemas.microsoft.com/office/powerpoint/2010/main" val="4195277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ftr" sz="quarter" idx="3"/>
          </p:nvPr>
        </p:nvSpPr>
        <p:spPr>
          <a:xfrm>
            <a:off x="467544" y="6309320"/>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p:sp>
        <p:nvSpPr>
          <p:cNvPr id="6" name="Rectangle 2"/>
          <p:cNvSpPr txBox="1">
            <a:spLocks noChangeArrowheads="1"/>
          </p:cNvSpPr>
          <p:nvPr/>
        </p:nvSpPr>
        <p:spPr bwMode="auto">
          <a:xfrm>
            <a:off x="323528" y="332656"/>
            <a:ext cx="8229600" cy="14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aseline="0">
                <a:solidFill>
                  <a:schemeClr val="tx1"/>
                </a:solidFill>
                <a:latin typeface="Ebrima" panose="02000000000000000000" pitchFamily="2" charset="0"/>
                <a:ea typeface="Ebrima" panose="02000000000000000000" pitchFamily="2" charset="0"/>
                <a:cs typeface="Ebrima" panose="02000000000000000000" pitchFamily="2" charset="0"/>
              </a:defRPr>
            </a:lvl1pPr>
            <a:lvl2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r>
              <a:rPr lang="it-IT" sz="1600" i="0" kern="0" dirty="0" smtClean="0"/>
              <a:t>4. Sulla questione del "potenziale di arresto"</a:t>
            </a:r>
            <a:endParaRPr lang="it-IT" sz="1600" i="0" kern="0" dirty="0"/>
          </a:p>
        </p:txBody>
      </p:sp>
      <mc:AlternateContent xmlns:mc="http://schemas.openxmlformats.org/markup-compatibility/2006">
        <mc:Choice xmlns:a14="http://schemas.microsoft.com/office/drawing/2010/main" Requires="a14">
          <p:sp>
            <p:nvSpPr>
              <p:cNvPr id="7" name="TextBox 6"/>
              <p:cNvSpPr txBox="1"/>
              <p:nvPr/>
            </p:nvSpPr>
            <p:spPr>
              <a:xfrm>
                <a:off x="251520" y="1196752"/>
                <a:ext cx="8301608" cy="4005968"/>
              </a:xfrm>
              <a:prstGeom prst="rect">
                <a:avLst/>
              </a:prstGeom>
              <a:noFill/>
            </p:spPr>
            <p:txBody>
              <a:bodyPr wrap="square" rtlCol="0">
                <a:spAutoFit/>
              </a:bodyPr>
              <a:lstStyle/>
              <a:p>
                <a:pPr algn="just"/>
                <a:r>
                  <a:rPr lang="it-IT" i="0" dirty="0" smtClean="0"/>
                  <a:t>Nel 1921, Millikan studierà il fenomeno in modo più approfondito in un articolo dal titolo  "</a:t>
                </a:r>
                <a:r>
                  <a:rPr lang="it-IT" dirty="0" smtClean="0"/>
                  <a:t>The distinction between intrinsic and spurious contact E.M.F.s and the question of the absorption of radiation by metals in quanta</a:t>
                </a:r>
                <a:r>
                  <a:rPr lang="it-IT" i="0" dirty="0" smtClean="0"/>
                  <a:t>". In questo articolo egli propose una correzione all'equazione di Einstein, che tenesse conto della differenza di potenziale di contatto </a:t>
                </a:r>
                <a14:m>
                  <m:oMath xmlns:m="http://schemas.openxmlformats.org/officeDocument/2006/math">
                    <m:sSub>
                      <m:sSubPr>
                        <m:ctrlPr>
                          <a:rPr lang="it-IT" i="1">
                            <a:latin typeface="Cambria Math" panose="02040503050406030204" pitchFamily="18" charset="0"/>
                          </a:rPr>
                        </m:ctrlPr>
                      </m:sSubPr>
                      <m:e>
                        <m:r>
                          <a:rPr lang="it-IT">
                            <a:latin typeface="Cambria Math" panose="02040503050406030204" pitchFamily="18" charset="0"/>
                          </a:rPr>
                          <m:t>𝑉</m:t>
                        </m:r>
                      </m:e>
                      <m:sub>
                        <m:r>
                          <a:rPr lang="it-IT">
                            <a:latin typeface="Cambria Math" panose="02040503050406030204" pitchFamily="18" charset="0"/>
                          </a:rPr>
                          <m:t>𝐶</m:t>
                        </m:r>
                      </m:sub>
                    </m:sSub>
                  </m:oMath>
                </a14:m>
                <a:r>
                  <a:rPr lang="it-IT" i="0" dirty="0" smtClean="0"/>
                  <a:t> tra emettitore e collettore:</a:t>
                </a:r>
              </a:p>
              <a:p>
                <a:pPr algn="just"/>
                <a:endParaRPr lang="it-IT" i="0" dirty="0"/>
              </a:p>
              <a:p>
                <a:pPr algn="ct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it-IT">
                              <a:latin typeface="Cambria Math" panose="02040503050406030204" pitchFamily="18" charset="0"/>
                            </a:rPr>
                            <m:t>𝐾</m:t>
                          </m:r>
                        </m:e>
                        <m:sub>
                          <m:r>
                            <a:rPr lang="it-IT">
                              <a:latin typeface="Cambria Math" panose="02040503050406030204" pitchFamily="18" charset="0"/>
                            </a:rPr>
                            <m:t>𝑚𝑎𝑥</m:t>
                          </m:r>
                        </m:sub>
                      </m:sSub>
                      <m:r>
                        <a:rPr lang="it-IT">
                          <a:latin typeface="Cambria Math" panose="02040503050406030204" pitchFamily="18" charset="0"/>
                        </a:rPr>
                        <m:t>=</m:t>
                      </m:r>
                      <m:r>
                        <a:rPr lang="it-IT" b="0" i="1" smtClean="0">
                          <a:latin typeface="Cambria Math" panose="02040503050406030204" pitchFamily="18" charset="0"/>
                        </a:rPr>
                        <m:t>𝑒</m:t>
                      </m:r>
                      <m:d>
                        <m:dPr>
                          <m:ctrlPr>
                            <a:rPr lang="it-IT" b="0" i="1" smtClean="0">
                              <a:latin typeface="Cambria Math" panose="02040503050406030204" pitchFamily="18" charset="0"/>
                            </a:rPr>
                          </m:ctrlPr>
                        </m:dPr>
                        <m:e>
                          <m:sSub>
                            <m:sSubPr>
                              <m:ctrlPr>
                                <a:rPr lang="it-IT" b="0" i="1" smtClean="0">
                                  <a:latin typeface="Cambria Math" panose="02040503050406030204" pitchFamily="18" charset="0"/>
                                </a:rPr>
                              </m:ctrlPr>
                            </m:sSubPr>
                            <m:e>
                              <m:r>
                                <a:rPr lang="it-IT" b="0" i="1" smtClean="0">
                                  <a:latin typeface="Cambria Math" panose="02040503050406030204" pitchFamily="18" charset="0"/>
                                </a:rPr>
                                <m:t>𝑉</m:t>
                              </m:r>
                            </m:e>
                            <m:sub>
                              <m:r>
                                <a:rPr lang="it-IT" b="0" i="1" smtClean="0">
                                  <a:latin typeface="Cambria Math" panose="02040503050406030204" pitchFamily="18" charset="0"/>
                                </a:rPr>
                                <m:t>𝐴</m:t>
                              </m:r>
                              <m:r>
                                <a:rPr lang="it-IT" b="0" i="1" smtClean="0">
                                  <a:latin typeface="Cambria Math" panose="02040503050406030204" pitchFamily="18" charset="0"/>
                                </a:rPr>
                                <m:t>,</m:t>
                              </m:r>
                              <m:r>
                                <a:rPr lang="it-IT" b="0" i="1" smtClean="0">
                                  <a:latin typeface="Cambria Math" panose="02040503050406030204" pitchFamily="18" charset="0"/>
                                </a:rPr>
                                <m:t>𝑒𝑥𝑡</m:t>
                              </m:r>
                            </m:sub>
                          </m:sSub>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𝑉</m:t>
                              </m:r>
                            </m:e>
                            <m:sub>
                              <m:r>
                                <a:rPr lang="it-IT" b="0" i="1" smtClean="0">
                                  <a:latin typeface="Cambria Math" panose="02040503050406030204" pitchFamily="18" charset="0"/>
                                </a:rPr>
                                <m:t>𝐶</m:t>
                              </m:r>
                            </m:sub>
                          </m:sSub>
                        </m:e>
                      </m:d>
                      <m:r>
                        <a:rPr lang="it-IT">
                          <a:latin typeface="Cambria Math" panose="02040503050406030204" pitchFamily="18" charset="0"/>
                        </a:rPr>
                        <m:t>=</m:t>
                      </m:r>
                      <m:r>
                        <a:rPr lang="it-IT">
                          <a:latin typeface="Cambria Math" panose="02040503050406030204" pitchFamily="18" charset="0"/>
                        </a:rPr>
                        <m:t>h</m:t>
                      </m:r>
                      <m:r>
                        <a:rPr lang="it-IT">
                          <a:latin typeface="Cambria Math" panose="02040503050406030204" pitchFamily="18" charset="0"/>
                          <a:ea typeface="Cambria Math" panose="02040503050406030204" pitchFamily="18" charset="0"/>
                        </a:rPr>
                        <m:t>𝜐</m:t>
                      </m:r>
                      <m:r>
                        <a:rPr lang="it-IT">
                          <a:latin typeface="Cambria Math" panose="02040503050406030204" pitchFamily="18" charset="0"/>
                          <a:ea typeface="Cambria Math" panose="02040503050406030204" pitchFamily="18" charset="0"/>
                        </a:rPr>
                        <m:t>−</m:t>
                      </m:r>
                      <m:r>
                        <a:rPr lang="it-IT">
                          <a:latin typeface="Cambria Math" panose="02040503050406030204" pitchFamily="18" charset="0"/>
                          <a:ea typeface="Cambria Math" panose="02040503050406030204" pitchFamily="18" charset="0"/>
                        </a:rPr>
                        <m:t>𝜙</m:t>
                      </m:r>
                    </m:oMath>
                  </m:oMathPara>
                </a14:m>
                <a:endParaRPr lang="it-IT" i="0" dirty="0">
                  <a:ea typeface="Cambria Math" panose="02040503050406030204" pitchFamily="18" charset="0"/>
                </a:endParaRPr>
              </a:p>
              <a:p>
                <a:pPr algn="ctr"/>
                <a:endParaRPr lang="it-IT" i="0" dirty="0" smtClean="0"/>
              </a:p>
              <a:p>
                <a:pPr algn="just"/>
                <a:r>
                  <a:rPr lang="it-IT" i="0" dirty="0" smtClean="0"/>
                  <a:t>Millikan verificò tale formula per numerose coppie di materiali, trovando che essa era sempre valida. Questo lavoro di Millikan, tuttavia, è quasi sempre ignorato nella didattica, e il problema non è praticamente mai affrontato. Se la cosa può essere comprensibile nella didattica della scuola secondaria, molti autori hanno argomentato che così non dovrebbe essere nell'insegnamento universitario. </a:t>
                </a:r>
                <a:endParaRPr lang="it-IT" i="0" dirty="0"/>
              </a:p>
            </p:txBody>
          </p:sp>
        </mc:Choice>
        <mc:Fallback>
          <p:sp>
            <p:nvSpPr>
              <p:cNvPr id="7" name="TextBox 6"/>
              <p:cNvSpPr txBox="1">
                <a:spLocks noRot="1" noChangeAspect="1" noMove="1" noResize="1" noEditPoints="1" noAdjustHandles="1" noChangeArrowheads="1" noChangeShapeType="1" noTextEdit="1"/>
              </p:cNvSpPr>
              <p:nvPr/>
            </p:nvSpPr>
            <p:spPr>
              <a:xfrm>
                <a:off x="251520" y="1196752"/>
                <a:ext cx="8301608" cy="4005968"/>
              </a:xfrm>
              <a:prstGeom prst="rect">
                <a:avLst/>
              </a:prstGeom>
              <a:blipFill rotWithShape="0">
                <a:blip r:embed="rId3"/>
                <a:stretch>
                  <a:fillRect l="-587" t="-761" r="-661" b="-1522"/>
                </a:stretch>
              </a:blipFill>
            </p:spPr>
            <p:txBody>
              <a:bodyPr/>
              <a:lstStyle/>
              <a:p>
                <a:r>
                  <a:rPr lang="it-IT">
                    <a:noFill/>
                  </a:rPr>
                  <a:t> </a:t>
                </a:r>
              </a:p>
            </p:txBody>
          </p:sp>
        </mc:Fallback>
      </mc:AlternateContent>
    </p:spTree>
    <p:extLst>
      <p:ext uri="{BB962C8B-B14F-4D97-AF65-F5344CB8AC3E}">
        <p14:creationId xmlns:p14="http://schemas.microsoft.com/office/powerpoint/2010/main" val="4376990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ftr" sz="quarter" idx="3"/>
          </p:nvPr>
        </p:nvSpPr>
        <p:spPr>
          <a:xfrm>
            <a:off x="467544" y="6309320"/>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p:sp>
        <p:nvSpPr>
          <p:cNvPr id="6" name="Rectangle 2"/>
          <p:cNvSpPr txBox="1">
            <a:spLocks noChangeArrowheads="1"/>
          </p:cNvSpPr>
          <p:nvPr/>
        </p:nvSpPr>
        <p:spPr bwMode="auto">
          <a:xfrm>
            <a:off x="323528" y="332656"/>
            <a:ext cx="8229600" cy="14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aseline="0">
                <a:solidFill>
                  <a:schemeClr val="tx1"/>
                </a:solidFill>
                <a:latin typeface="Ebrima" panose="02000000000000000000" pitchFamily="2" charset="0"/>
                <a:ea typeface="Ebrima" panose="02000000000000000000" pitchFamily="2" charset="0"/>
                <a:cs typeface="Ebrima" panose="02000000000000000000" pitchFamily="2" charset="0"/>
              </a:defRPr>
            </a:lvl1pPr>
            <a:lvl2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r>
              <a:rPr lang="it-IT" sz="1600" i="0" kern="0" dirty="0" smtClean="0"/>
              <a:t>Bibliografia completa</a:t>
            </a:r>
            <a:endParaRPr lang="it-IT" sz="1600" i="0" kern="0" dirty="0"/>
          </a:p>
        </p:txBody>
      </p:sp>
      <p:sp>
        <p:nvSpPr>
          <p:cNvPr id="7" name="TextBox 6"/>
          <p:cNvSpPr txBox="1"/>
          <p:nvPr/>
        </p:nvSpPr>
        <p:spPr>
          <a:xfrm>
            <a:off x="287524" y="836712"/>
            <a:ext cx="8301608" cy="4616648"/>
          </a:xfrm>
          <a:prstGeom prst="rect">
            <a:avLst/>
          </a:prstGeom>
          <a:noFill/>
        </p:spPr>
        <p:txBody>
          <a:bodyPr wrap="square" rtlCol="0">
            <a:spAutoFit/>
          </a:bodyPr>
          <a:lstStyle/>
          <a:p>
            <a:pPr marL="285750" lvl="0" indent="-285750" algn="just">
              <a:spcBef>
                <a:spcPts val="0"/>
              </a:spcBef>
              <a:buFont typeface="Arial" panose="020B0604020202020204" pitchFamily="34" charset="0"/>
              <a:buChar char="•"/>
            </a:pPr>
            <a:r>
              <a:rPr lang="en-GB" sz="1400" i="0" kern="0" dirty="0">
                <a:solidFill>
                  <a:srgbClr val="000000"/>
                </a:solidFill>
                <a:latin typeface="Calibri" panose="020F0502020204030204"/>
              </a:rPr>
              <a:t>James A. N. (1973) </a:t>
            </a:r>
            <a:r>
              <a:rPr lang="en-GB" sz="1400" i="0" kern="0" dirty="0" smtClean="0">
                <a:solidFill>
                  <a:srgbClr val="000000"/>
                </a:solidFill>
                <a:latin typeface="Calibri" panose="020F0502020204030204"/>
              </a:rPr>
              <a:t>Photoelectric </a:t>
            </a:r>
            <a:r>
              <a:rPr lang="en-GB" sz="1400" i="0" kern="0" dirty="0">
                <a:solidFill>
                  <a:srgbClr val="000000"/>
                </a:solidFill>
                <a:latin typeface="Calibri" panose="020F0502020204030204"/>
              </a:rPr>
              <a:t>effect, a common fundamental </a:t>
            </a:r>
            <a:r>
              <a:rPr lang="en-GB" sz="1400" i="0" kern="0" dirty="0" smtClean="0">
                <a:solidFill>
                  <a:srgbClr val="000000"/>
                </a:solidFill>
                <a:latin typeface="Calibri" panose="020F0502020204030204"/>
              </a:rPr>
              <a:t>error </a:t>
            </a:r>
            <a:r>
              <a:rPr lang="en-GB" sz="1400" i="0" kern="0" dirty="0">
                <a:solidFill>
                  <a:srgbClr val="000000"/>
                </a:solidFill>
                <a:latin typeface="Calibri" panose="020F0502020204030204"/>
              </a:rPr>
              <a:t>Phys. Educ. 8 </a:t>
            </a:r>
            <a:r>
              <a:rPr lang="en-GB" sz="1400" i="0" kern="0" dirty="0" smtClean="0">
                <a:solidFill>
                  <a:srgbClr val="000000"/>
                </a:solidFill>
                <a:latin typeface="Calibri" panose="020F0502020204030204"/>
              </a:rPr>
              <a:t>382–4</a:t>
            </a:r>
          </a:p>
          <a:p>
            <a:pPr marL="285750" lvl="0" indent="-285750" algn="just">
              <a:spcBef>
                <a:spcPts val="0"/>
              </a:spcBef>
              <a:buFont typeface="Arial" panose="020B0604020202020204" pitchFamily="34" charset="0"/>
              <a:buChar char="•"/>
            </a:pPr>
            <a:r>
              <a:rPr lang="en-GB" sz="1400" i="0" kern="0" dirty="0">
                <a:solidFill>
                  <a:srgbClr val="000000"/>
                </a:solidFill>
                <a:latin typeface="Calibri" panose="020F0502020204030204"/>
              </a:rPr>
              <a:t>Kuhn, T. S. (1987). Black-body theory and the quantum discontinuity, 1894-1912. University of Chicago Press</a:t>
            </a:r>
            <a:r>
              <a:rPr lang="en-GB" sz="1400" i="0" kern="0" dirty="0" smtClean="0">
                <a:solidFill>
                  <a:srgbClr val="000000"/>
                </a:solidFill>
                <a:latin typeface="Calibri" panose="020F0502020204030204"/>
              </a:rPr>
              <a:t>.</a:t>
            </a:r>
          </a:p>
          <a:p>
            <a:pPr marL="285750" lvl="0" indent="-285750" algn="just">
              <a:spcBef>
                <a:spcPts val="0"/>
              </a:spcBef>
              <a:buFont typeface="Arial" panose="020B0604020202020204" pitchFamily="34" charset="0"/>
              <a:buChar char="•"/>
            </a:pPr>
            <a:r>
              <a:rPr lang="en-GB" sz="1400" i="0" kern="0" dirty="0" err="1">
                <a:solidFill>
                  <a:srgbClr val="000000"/>
                </a:solidFill>
                <a:latin typeface="Calibri" panose="020F0502020204030204"/>
              </a:rPr>
              <a:t>Kragh</a:t>
            </a:r>
            <a:r>
              <a:rPr lang="en-GB" sz="1400" i="0" kern="0" dirty="0">
                <a:solidFill>
                  <a:srgbClr val="000000"/>
                </a:solidFill>
                <a:latin typeface="Calibri" panose="020F0502020204030204"/>
              </a:rPr>
              <a:t>, H. (1992). A sense of history: history of science and the teaching of introductory quantum theory. Science &amp; Education, 1(4), 349-363.</a:t>
            </a:r>
            <a:endParaRPr lang="en-GB" sz="1400" i="0" kern="0" dirty="0" smtClean="0">
              <a:solidFill>
                <a:srgbClr val="000000"/>
              </a:solidFill>
              <a:latin typeface="Calibri" panose="020F0502020204030204"/>
            </a:endParaRPr>
          </a:p>
          <a:p>
            <a:pPr marL="285750" indent="-285750" algn="just">
              <a:spcBef>
                <a:spcPts val="0"/>
              </a:spcBef>
              <a:buFont typeface="Arial" panose="020B0604020202020204" pitchFamily="34" charset="0"/>
              <a:buChar char="•"/>
            </a:pPr>
            <a:r>
              <a:rPr lang="en-GB" sz="1400" i="0" kern="0" dirty="0" smtClean="0">
                <a:solidFill>
                  <a:srgbClr val="000000"/>
                </a:solidFill>
                <a:latin typeface="Calibri" panose="020F0502020204030204"/>
              </a:rPr>
              <a:t>Rudnick </a:t>
            </a:r>
            <a:r>
              <a:rPr lang="en-GB" sz="1400" i="0" kern="0" dirty="0">
                <a:solidFill>
                  <a:srgbClr val="000000"/>
                </a:solidFill>
                <a:latin typeface="Calibri" panose="020F0502020204030204"/>
              </a:rPr>
              <a:t>J. and </a:t>
            </a:r>
            <a:r>
              <a:rPr lang="en-GB" sz="1400" i="0" kern="0" dirty="0" err="1">
                <a:solidFill>
                  <a:srgbClr val="000000"/>
                </a:solidFill>
                <a:latin typeface="Calibri" panose="020F0502020204030204"/>
              </a:rPr>
              <a:t>Tannhauser</a:t>
            </a:r>
            <a:r>
              <a:rPr lang="en-GB" sz="1400" i="0" kern="0" dirty="0">
                <a:solidFill>
                  <a:srgbClr val="000000"/>
                </a:solidFill>
                <a:latin typeface="Calibri" panose="020F0502020204030204"/>
              </a:rPr>
              <a:t> D. S. (1976) </a:t>
            </a:r>
            <a:r>
              <a:rPr lang="en-GB" sz="1400" i="0" kern="0" dirty="0" smtClean="0">
                <a:solidFill>
                  <a:srgbClr val="000000"/>
                </a:solidFill>
                <a:latin typeface="Calibri" panose="020F0502020204030204"/>
              </a:rPr>
              <a:t>Concerning </a:t>
            </a:r>
            <a:r>
              <a:rPr lang="en-GB" sz="1400" i="0" kern="0" dirty="0">
                <a:solidFill>
                  <a:srgbClr val="000000"/>
                </a:solidFill>
                <a:latin typeface="Calibri" panose="020F0502020204030204"/>
              </a:rPr>
              <a:t>a widespread error in the description of the photoelectric </a:t>
            </a:r>
            <a:r>
              <a:rPr lang="en-GB" sz="1400" i="0" kern="0" dirty="0" smtClean="0">
                <a:solidFill>
                  <a:srgbClr val="000000"/>
                </a:solidFill>
                <a:latin typeface="Calibri" panose="020F0502020204030204"/>
              </a:rPr>
              <a:t>effect </a:t>
            </a:r>
            <a:r>
              <a:rPr lang="en-GB" sz="1400" i="0" kern="0" dirty="0">
                <a:solidFill>
                  <a:srgbClr val="000000"/>
                </a:solidFill>
                <a:latin typeface="Calibri" panose="020F0502020204030204"/>
              </a:rPr>
              <a:t>Am. J. Phys. 44 </a:t>
            </a:r>
            <a:r>
              <a:rPr lang="en-GB" sz="1400" i="0" kern="0" dirty="0" smtClean="0">
                <a:solidFill>
                  <a:srgbClr val="000000"/>
                </a:solidFill>
                <a:latin typeface="Calibri" panose="020F0502020204030204"/>
              </a:rPr>
              <a:t>796–8</a:t>
            </a:r>
          </a:p>
          <a:p>
            <a:pPr marL="285750" lvl="0" indent="-285750" algn="just">
              <a:spcBef>
                <a:spcPts val="0"/>
              </a:spcBef>
              <a:buFont typeface="Arial" panose="020B0604020202020204" pitchFamily="34" charset="0"/>
              <a:buChar char="•"/>
            </a:pPr>
            <a:r>
              <a:rPr lang="en-GB" sz="1400" i="0" kern="0" dirty="0" smtClean="0">
                <a:solidFill>
                  <a:srgbClr val="000000"/>
                </a:solidFill>
                <a:latin typeface="Calibri" panose="020F0502020204030204"/>
              </a:rPr>
              <a:t>Wong</a:t>
            </a:r>
            <a:r>
              <a:rPr lang="en-GB" sz="1400" i="0" kern="0" dirty="0">
                <a:solidFill>
                  <a:srgbClr val="000000"/>
                </a:solidFill>
                <a:latin typeface="Calibri" panose="020F0502020204030204"/>
              </a:rPr>
              <a:t>, D., Lee, P., </a:t>
            </a:r>
            <a:r>
              <a:rPr lang="en-GB" sz="1400" i="0" kern="0" dirty="0" err="1">
                <a:solidFill>
                  <a:srgbClr val="000000"/>
                </a:solidFill>
                <a:latin typeface="Calibri" panose="020F0502020204030204"/>
              </a:rPr>
              <a:t>Shenghan</a:t>
            </a:r>
            <a:r>
              <a:rPr lang="en-GB" sz="1400" i="0" kern="0" dirty="0">
                <a:solidFill>
                  <a:srgbClr val="000000"/>
                </a:solidFill>
                <a:latin typeface="Calibri" panose="020F0502020204030204"/>
              </a:rPr>
              <a:t>, G., </a:t>
            </a:r>
            <a:r>
              <a:rPr lang="en-GB" sz="1400" i="0" kern="0" dirty="0" err="1">
                <a:solidFill>
                  <a:srgbClr val="000000"/>
                </a:solidFill>
                <a:latin typeface="Calibri" panose="020F0502020204030204"/>
              </a:rPr>
              <a:t>Xuezhou</a:t>
            </a:r>
            <a:r>
              <a:rPr lang="en-GB" sz="1400" i="0" kern="0" dirty="0">
                <a:solidFill>
                  <a:srgbClr val="000000"/>
                </a:solidFill>
                <a:latin typeface="Calibri" panose="020F0502020204030204"/>
              </a:rPr>
              <a:t>, W., Qi, H. Y., &amp; Kit, F. S. (2011). "The photoelectric effect: experimental confirmation concerning a widespread misconception in the theory". Eur. J. Phys., 32(4), 1059</a:t>
            </a:r>
            <a:r>
              <a:rPr lang="en-GB" sz="1400" i="0" kern="0" dirty="0" smtClean="0">
                <a:solidFill>
                  <a:srgbClr val="000000"/>
                </a:solidFill>
                <a:latin typeface="Calibri" panose="020F0502020204030204"/>
              </a:rPr>
              <a:t>.</a:t>
            </a:r>
          </a:p>
          <a:p>
            <a:pPr marL="285750" indent="-285750" algn="just">
              <a:spcBef>
                <a:spcPts val="0"/>
              </a:spcBef>
              <a:buFont typeface="Arial" panose="020B0604020202020204" pitchFamily="34" charset="0"/>
              <a:buChar char="•"/>
            </a:pPr>
            <a:r>
              <a:rPr lang="en-GB" sz="1400" i="0" dirty="0" err="1">
                <a:latin typeface="Calibri" panose="020F0502020204030204" pitchFamily="34" charset="0"/>
                <a:ea typeface="Ebrima" panose="02000000000000000000" pitchFamily="2" charset="0"/>
                <a:cs typeface="Calibri" panose="020F0502020204030204" pitchFamily="34" charset="0"/>
              </a:rPr>
              <a:t>Schirrmacher</a:t>
            </a:r>
            <a:r>
              <a:rPr lang="en-GB" sz="1400" i="0" dirty="0">
                <a:latin typeface="Calibri" panose="020F0502020204030204" pitchFamily="34" charset="0"/>
                <a:ea typeface="Ebrima" panose="02000000000000000000" pitchFamily="2" charset="0"/>
                <a:cs typeface="Calibri" panose="020F0502020204030204" pitchFamily="34" charset="0"/>
              </a:rPr>
              <a:t>, A. (2003). Experimenting theory: The proofs of Kirchhoff's radiation law before and after Planck. Historical studies in the physical and biological sciences, 33(2), 299-335.</a:t>
            </a:r>
          </a:p>
          <a:p>
            <a:pPr marL="285750" indent="-285750" algn="just">
              <a:spcBef>
                <a:spcPts val="0"/>
              </a:spcBef>
              <a:buFont typeface="Arial" panose="020B0604020202020204" pitchFamily="34" charset="0"/>
              <a:buChar char="•"/>
            </a:pPr>
            <a:r>
              <a:rPr lang="en-GB" sz="1400" i="0" dirty="0">
                <a:latin typeface="Calibri" panose="020F0502020204030204" pitchFamily="34" charset="0"/>
                <a:ea typeface="Ebrima" panose="02000000000000000000" pitchFamily="2" charset="0"/>
                <a:cs typeface="Calibri" panose="020F0502020204030204" pitchFamily="34" charset="0"/>
              </a:rPr>
              <a:t>Siegel, D. M. (1976). Balfour Stewart and Gustav Robert Kirchhoff: Two Independent Approaches to" Kirchhoff's Radiation Law". Isis, 67(4), 565-600.</a:t>
            </a:r>
          </a:p>
          <a:p>
            <a:pPr marL="285750" indent="-285750" algn="just">
              <a:spcBef>
                <a:spcPts val="0"/>
              </a:spcBef>
              <a:buFont typeface="Arial" panose="020B0604020202020204" pitchFamily="34" charset="0"/>
              <a:buChar char="•"/>
            </a:pPr>
            <a:r>
              <a:rPr lang="en-GB" sz="1400" i="0" dirty="0" err="1">
                <a:latin typeface="Calibri" panose="020F0502020204030204" pitchFamily="34" charset="0"/>
                <a:ea typeface="Ebrima" panose="02000000000000000000" pitchFamily="2" charset="0"/>
                <a:cs typeface="Calibri" panose="020F0502020204030204" pitchFamily="34" charset="0"/>
              </a:rPr>
              <a:t>Niaz</a:t>
            </a:r>
            <a:r>
              <a:rPr lang="en-GB" sz="1400" i="0" dirty="0">
                <a:latin typeface="Calibri" panose="020F0502020204030204" pitchFamily="34" charset="0"/>
                <a:ea typeface="Ebrima" panose="02000000000000000000" pitchFamily="2" charset="0"/>
                <a:cs typeface="Calibri" panose="020F0502020204030204" pitchFamily="34" charset="0"/>
              </a:rPr>
              <a:t>, M., </a:t>
            </a:r>
            <a:r>
              <a:rPr lang="en-GB" sz="1400" i="0" dirty="0" err="1">
                <a:latin typeface="Calibri" panose="020F0502020204030204" pitchFamily="34" charset="0"/>
                <a:ea typeface="Ebrima" panose="02000000000000000000" pitchFamily="2" charset="0"/>
                <a:cs typeface="Calibri" panose="020F0502020204030204" pitchFamily="34" charset="0"/>
              </a:rPr>
              <a:t>Klassen</a:t>
            </a:r>
            <a:r>
              <a:rPr lang="en-GB" sz="1400" i="0" dirty="0">
                <a:latin typeface="Calibri" panose="020F0502020204030204" pitchFamily="34" charset="0"/>
                <a:ea typeface="Ebrima" panose="02000000000000000000" pitchFamily="2" charset="0"/>
                <a:cs typeface="Calibri" panose="020F0502020204030204" pitchFamily="34" charset="0"/>
              </a:rPr>
              <a:t>, S., McMillan, B., &amp; Metz, D. (2010). Reconstruction of the history of the photoelectric effect and its implications for general physics textbooks. Science Education, 94(5), 903-931</a:t>
            </a:r>
            <a:r>
              <a:rPr lang="en-GB" sz="1400" i="0" dirty="0" smtClean="0">
                <a:latin typeface="Calibri" panose="020F0502020204030204" pitchFamily="34" charset="0"/>
                <a:ea typeface="Ebrima" panose="02000000000000000000" pitchFamily="2" charset="0"/>
                <a:cs typeface="Calibri" panose="020F0502020204030204" pitchFamily="34" charset="0"/>
              </a:rPr>
              <a:t>.</a:t>
            </a:r>
          </a:p>
          <a:p>
            <a:pPr marL="285750" indent="-285750" algn="just">
              <a:spcBef>
                <a:spcPts val="0"/>
              </a:spcBef>
              <a:buFont typeface="Arial" panose="020B0604020202020204" pitchFamily="34" charset="0"/>
              <a:buChar char="•"/>
            </a:pPr>
            <a:r>
              <a:rPr lang="en-GB" sz="1400" i="0" dirty="0" err="1">
                <a:latin typeface="Calibri" panose="020F0502020204030204" pitchFamily="34" charset="0"/>
                <a:ea typeface="Ebrima" panose="02000000000000000000" pitchFamily="2" charset="0"/>
                <a:cs typeface="Calibri" panose="020F0502020204030204" pitchFamily="34" charset="0"/>
              </a:rPr>
              <a:t>Tseitlin</a:t>
            </a:r>
            <a:r>
              <a:rPr lang="en-GB" sz="1400" i="0" dirty="0">
                <a:latin typeface="Calibri" panose="020F0502020204030204" pitchFamily="34" charset="0"/>
                <a:ea typeface="Ebrima" panose="02000000000000000000" pitchFamily="2" charset="0"/>
                <a:cs typeface="Calibri" panose="020F0502020204030204" pitchFamily="34" charset="0"/>
              </a:rPr>
              <a:t>, M., &amp; </a:t>
            </a:r>
            <a:r>
              <a:rPr lang="en-GB" sz="1400" i="0" dirty="0" err="1">
                <a:latin typeface="Calibri" panose="020F0502020204030204" pitchFamily="34" charset="0"/>
                <a:ea typeface="Ebrima" panose="02000000000000000000" pitchFamily="2" charset="0"/>
                <a:cs typeface="Calibri" panose="020F0502020204030204" pitchFamily="34" charset="0"/>
              </a:rPr>
              <a:t>Galili</a:t>
            </a:r>
            <a:r>
              <a:rPr lang="en-GB" sz="1400" i="0" dirty="0">
                <a:latin typeface="Calibri" panose="020F0502020204030204" pitchFamily="34" charset="0"/>
                <a:ea typeface="Ebrima" panose="02000000000000000000" pitchFamily="2" charset="0"/>
                <a:cs typeface="Calibri" panose="020F0502020204030204" pitchFamily="34" charset="0"/>
              </a:rPr>
              <a:t>, I. (2005). Physics teaching in the search for its self. Science &amp; Education, 14(3), 235-261.</a:t>
            </a:r>
          </a:p>
          <a:p>
            <a:pPr marL="285750" indent="-285750" algn="just">
              <a:spcBef>
                <a:spcPts val="0"/>
              </a:spcBef>
              <a:buFont typeface="Arial" panose="020B0604020202020204" pitchFamily="34" charset="0"/>
              <a:buChar char="•"/>
            </a:pPr>
            <a:r>
              <a:rPr lang="en-GB" sz="1400" i="0" dirty="0" err="1">
                <a:latin typeface="Calibri" panose="020F0502020204030204" pitchFamily="34" charset="0"/>
                <a:ea typeface="Ebrima" panose="02000000000000000000" pitchFamily="2" charset="0"/>
                <a:cs typeface="Calibri" panose="020F0502020204030204" pitchFamily="34" charset="0"/>
              </a:rPr>
              <a:t>Klassen</a:t>
            </a:r>
            <a:r>
              <a:rPr lang="en-GB" sz="1400" i="0" dirty="0">
                <a:latin typeface="Calibri" panose="020F0502020204030204" pitchFamily="34" charset="0"/>
                <a:ea typeface="Ebrima" panose="02000000000000000000" pitchFamily="2" charset="0"/>
                <a:cs typeface="Calibri" panose="020F0502020204030204" pitchFamily="34" charset="0"/>
              </a:rPr>
              <a:t>, S. (2011). The photoelectric effect: Reconstructing the story for the physics classroom</a:t>
            </a:r>
            <a:r>
              <a:rPr lang="en-GB" sz="1400" i="0" dirty="0" smtClean="0">
                <a:latin typeface="Calibri" panose="020F0502020204030204" pitchFamily="34" charset="0"/>
                <a:ea typeface="Ebrima" panose="02000000000000000000" pitchFamily="2" charset="0"/>
                <a:cs typeface="Calibri" panose="020F0502020204030204" pitchFamily="34" charset="0"/>
              </a:rPr>
              <a:t>.</a:t>
            </a:r>
          </a:p>
          <a:p>
            <a:pPr marL="285750" indent="-285750" algn="just">
              <a:spcBef>
                <a:spcPts val="0"/>
              </a:spcBef>
              <a:buFont typeface="Arial" panose="020B0604020202020204" pitchFamily="34" charset="0"/>
              <a:buChar char="•"/>
            </a:pPr>
            <a:r>
              <a:rPr lang="en-GB" sz="1400" i="0" dirty="0">
                <a:latin typeface="Calibri" panose="020F0502020204030204" pitchFamily="34" charset="0"/>
                <a:ea typeface="Ebrima" panose="02000000000000000000" pitchFamily="2" charset="0"/>
                <a:cs typeface="Calibri" panose="020F0502020204030204" pitchFamily="34" charset="0"/>
              </a:rPr>
              <a:t>Planck, M. (2013). The theory of heat radiation. Courier Corporation</a:t>
            </a:r>
            <a:r>
              <a:rPr lang="en-GB" sz="1400" i="0" dirty="0" smtClean="0">
                <a:latin typeface="Calibri" panose="020F0502020204030204" pitchFamily="34" charset="0"/>
                <a:ea typeface="Ebrima" panose="02000000000000000000" pitchFamily="2" charset="0"/>
                <a:cs typeface="Calibri" panose="020F0502020204030204" pitchFamily="34" charset="0"/>
              </a:rPr>
              <a:t>.</a:t>
            </a:r>
          </a:p>
          <a:p>
            <a:pPr marL="285750" indent="-285750" algn="just">
              <a:spcBef>
                <a:spcPts val="0"/>
              </a:spcBef>
              <a:buFont typeface="Arial" panose="020B0604020202020204" pitchFamily="34" charset="0"/>
              <a:buChar char="•"/>
            </a:pPr>
            <a:r>
              <a:rPr lang="de-DE" sz="1400" i="0" dirty="0" smtClean="0">
                <a:latin typeface="Calibri" panose="020F0502020204030204" pitchFamily="34" charset="0"/>
                <a:ea typeface="Ebrima" panose="02000000000000000000" pitchFamily="2" charset="0"/>
                <a:cs typeface="Calibri" panose="020F0502020204030204" pitchFamily="34" charset="0"/>
              </a:rPr>
              <a:t>Sommerfeld, A. </a:t>
            </a:r>
            <a:r>
              <a:rPr lang="de-DE" sz="1400" i="0" dirty="0">
                <a:latin typeface="Calibri" panose="020F0502020204030204" pitchFamily="34" charset="0"/>
                <a:ea typeface="Ebrima" panose="02000000000000000000" pitchFamily="2" charset="0"/>
                <a:cs typeface="Calibri" panose="020F0502020204030204" pitchFamily="34" charset="0"/>
              </a:rPr>
              <a:t>Thermodynamik und Statistik (Wiesbaden, 1952),</a:t>
            </a:r>
            <a:endParaRPr lang="en-GB" sz="1400" i="0" dirty="0">
              <a:latin typeface="Calibri" panose="020F0502020204030204" pitchFamily="34" charset="0"/>
              <a:ea typeface="Ebrima" panose="02000000000000000000" pitchFamily="2" charset="0"/>
              <a:cs typeface="Calibri" panose="020F0502020204030204" pitchFamily="34" charset="0"/>
            </a:endParaRPr>
          </a:p>
          <a:p>
            <a:pPr marL="285750" lvl="0" indent="-285750" algn="just">
              <a:buFont typeface="Arial" panose="020B0604020202020204" pitchFamily="34" charset="0"/>
              <a:buChar char="•"/>
            </a:pPr>
            <a:endParaRPr lang="it-IT" sz="1400" i="0" kern="0" dirty="0">
              <a:solidFill>
                <a:srgbClr val="000000"/>
              </a:solidFill>
              <a:latin typeface="Calibri" panose="020F0502020204030204"/>
            </a:endParaRPr>
          </a:p>
          <a:p>
            <a:pPr marL="285750" indent="-285750" algn="just">
              <a:buFont typeface="Arial" panose="020B0604020202020204" pitchFamily="34" charset="0"/>
              <a:buChar char="•"/>
            </a:pPr>
            <a:endParaRPr lang="it-IT" sz="1400" i="0" dirty="0"/>
          </a:p>
        </p:txBody>
      </p:sp>
    </p:spTree>
    <p:extLst>
      <p:ext uri="{BB962C8B-B14F-4D97-AF65-F5344CB8AC3E}">
        <p14:creationId xmlns:p14="http://schemas.microsoft.com/office/powerpoint/2010/main" val="3268061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323528" y="332656"/>
            <a:ext cx="8229600" cy="144016"/>
          </a:xfrm>
        </p:spPr>
        <p:txBody>
          <a:bodyPr/>
          <a:lstStyle/>
          <a:p>
            <a:r>
              <a:rPr lang="it-IT" sz="1600" dirty="0" smtClean="0"/>
              <a:t>1. Il corpo nero prima di Planck: la legge della radiazione di Kirchhoff</a:t>
            </a:r>
            <a:endParaRPr lang="it-IT" sz="1600" dirty="0"/>
          </a:p>
        </p:txBody>
      </p:sp>
      <p:sp>
        <p:nvSpPr>
          <p:cNvPr id="5" name="Rectangle 2"/>
          <p:cNvSpPr>
            <a:spLocks noGrp="1" noChangeArrowheads="1"/>
          </p:cNvSpPr>
          <p:nvPr>
            <p:ph type="ftr" sz="quarter" idx="3"/>
          </p:nvPr>
        </p:nvSpPr>
        <p:spPr>
          <a:xfrm>
            <a:off x="467544" y="6309320"/>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p:sp>
        <p:nvSpPr>
          <p:cNvPr id="2" name="TextBox 1"/>
          <p:cNvSpPr txBox="1"/>
          <p:nvPr/>
        </p:nvSpPr>
        <p:spPr>
          <a:xfrm>
            <a:off x="312633" y="764704"/>
            <a:ext cx="8251390" cy="5078313"/>
          </a:xfrm>
          <a:prstGeom prst="rect">
            <a:avLst/>
          </a:prstGeom>
          <a:noFill/>
        </p:spPr>
        <p:txBody>
          <a:bodyPr wrap="square" rtlCol="0">
            <a:spAutoFit/>
          </a:bodyPr>
          <a:lstStyle/>
          <a:p>
            <a:pPr algn="just"/>
            <a:r>
              <a:rPr lang="it-IT" i="0" dirty="0" smtClean="0"/>
              <a:t>Kirchhoff fornirà ben tre diverse dimostrazioni (tramite esperimenti mentali) della legge della radiazione; nel 1859, nel 1860 e nel 1862. Tutte saranno criticate (a volte anche da Kirchhoff stesso) per la presenza di assunzioni ingiustificate, o la presenza di oggetti impossibili fisicamente anche in linea di principio.</a:t>
            </a:r>
          </a:p>
          <a:p>
            <a:pPr algn="just"/>
            <a:endParaRPr lang="it-IT" i="0" dirty="0"/>
          </a:p>
          <a:p>
            <a:pPr algn="just"/>
            <a:r>
              <a:rPr lang="it-IT" i="0" dirty="0" smtClean="0"/>
              <a:t>Lo status della legge di radiazione di Kirchhoff al momento del lavoro di Planck è dunque incerto. La legge di Kirchhoff postula l'</a:t>
            </a:r>
            <a:r>
              <a:rPr lang="it-IT" dirty="0" smtClean="0"/>
              <a:t>esistenza</a:t>
            </a:r>
            <a:r>
              <a:rPr lang="it-IT" i="0" dirty="0" smtClean="0"/>
              <a:t> di una legge di emissione universale per il corpo nero, e nel 1900 essa non appariva affatto dimostrata. Eppure, tale legge costituirà il punto di partenza del lavoro di </a:t>
            </a:r>
            <a:r>
              <a:rPr lang="it-IT" i="0" dirty="0" smtClean="0"/>
              <a:t>Planck.</a:t>
            </a:r>
            <a:endParaRPr lang="it-IT" i="0" dirty="0" smtClean="0"/>
          </a:p>
          <a:p>
            <a:pPr algn="just"/>
            <a:endParaRPr lang="it-IT" i="0" dirty="0"/>
          </a:p>
          <a:p>
            <a:pPr algn="just"/>
            <a:r>
              <a:rPr lang="it-IT" i="0" dirty="0" smtClean="0"/>
              <a:t>Ripercorrere </a:t>
            </a:r>
            <a:r>
              <a:rPr lang="it-IT" i="0" dirty="0" smtClean="0"/>
              <a:t>le dimostrazioni di Kirchhoff, e alcune delle obiezioni che furono sollevate contro di esse, appare dunque importante, anche per coglere aspetti del modo di procedere della fisica, che combina dimostrazioni matematiche, esperimenti reali, esperimenti mentali.</a:t>
            </a:r>
          </a:p>
          <a:p>
            <a:pPr algn="just"/>
            <a:endParaRPr lang="it-IT" i="0" dirty="0"/>
          </a:p>
          <a:p>
            <a:pPr algn="just"/>
            <a:r>
              <a:rPr lang="it-IT" i="0" dirty="0" smtClean="0"/>
              <a:t> </a:t>
            </a:r>
            <a:endParaRPr lang="it-IT" i="0" dirty="0"/>
          </a:p>
        </p:txBody>
      </p:sp>
    </p:spTree>
    <p:extLst>
      <p:ext uri="{BB962C8B-B14F-4D97-AF65-F5344CB8AC3E}">
        <p14:creationId xmlns:p14="http://schemas.microsoft.com/office/powerpoint/2010/main" val="37366979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323528" y="332656"/>
            <a:ext cx="8229600" cy="144016"/>
          </a:xfrm>
        </p:spPr>
        <p:txBody>
          <a:bodyPr/>
          <a:lstStyle/>
          <a:p>
            <a:r>
              <a:rPr lang="it-IT" sz="1600" dirty="0" smtClean="0"/>
              <a:t>1. Il corpo nero prima di Planck: la legge della radiazione di Kirchhoff</a:t>
            </a:r>
            <a:endParaRPr lang="it-IT" sz="1600" dirty="0"/>
          </a:p>
        </p:txBody>
      </p:sp>
      <p:sp>
        <p:nvSpPr>
          <p:cNvPr id="5" name="Rectangle 2"/>
          <p:cNvSpPr>
            <a:spLocks noGrp="1" noChangeArrowheads="1"/>
          </p:cNvSpPr>
          <p:nvPr>
            <p:ph type="ftr" sz="quarter" idx="3"/>
          </p:nvPr>
        </p:nvSpPr>
        <p:spPr>
          <a:xfrm>
            <a:off x="467544" y="6309320"/>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p:sp>
        <p:nvSpPr>
          <p:cNvPr id="2" name="TextBox 1"/>
          <p:cNvSpPr txBox="1"/>
          <p:nvPr/>
        </p:nvSpPr>
        <p:spPr>
          <a:xfrm>
            <a:off x="299315" y="1259752"/>
            <a:ext cx="8251390" cy="4247317"/>
          </a:xfrm>
          <a:prstGeom prst="rect">
            <a:avLst/>
          </a:prstGeom>
          <a:noFill/>
        </p:spPr>
        <p:txBody>
          <a:bodyPr wrap="square" rtlCol="0">
            <a:spAutoFit/>
          </a:bodyPr>
          <a:lstStyle/>
          <a:p>
            <a:pPr algn="just"/>
            <a:r>
              <a:rPr lang="it-IT" i="0" dirty="0" smtClean="0"/>
              <a:t>Il primo articolo in cui Kirchhoff comunica la nuova legge è intitolato "</a:t>
            </a:r>
            <a:r>
              <a:rPr lang="it-IT" dirty="0" smtClean="0"/>
              <a:t>Sulla relazione tra l'emissione e l'assorbimento della luce e del calore</a:t>
            </a:r>
            <a:r>
              <a:rPr lang="it-IT" i="0" dirty="0" smtClean="0"/>
              <a:t>" e fu presentato all'accademia delle scienze di Berlino il 15 dicembre 1859. Un elemento importante da cui l'articolo ha origine sono le osservazioni della relazione tra le linee di assorbimento di Fraunhofer e lo spettro solare, che aveva presentato alla stessa accademia alcune settimane prima.</a:t>
            </a:r>
          </a:p>
          <a:p>
            <a:pPr algn="just"/>
            <a:endParaRPr lang="it-IT" i="0" dirty="0"/>
          </a:p>
          <a:p>
            <a:pPr algn="just"/>
            <a:r>
              <a:rPr lang="it-IT" i="0" dirty="0" smtClean="0"/>
              <a:t>Gli studi sulle righe di Fraunhofer, e sullo spettro di assorbimento del sodio, portano Kirchhoff a immaginare uno specifico oggetto nell'esperimento mentale sul quale la sua dimostrazione è basata:</a:t>
            </a:r>
          </a:p>
          <a:p>
            <a:pPr algn="just"/>
            <a:endParaRPr lang="it-IT" i="0" dirty="0"/>
          </a:p>
          <a:p>
            <a:pPr algn="just"/>
            <a:r>
              <a:rPr lang="it-IT" i="0" dirty="0" smtClean="0"/>
              <a:t>"</a:t>
            </a:r>
            <a:r>
              <a:rPr lang="it-IT" dirty="0" smtClean="0"/>
              <a:t>Appare lecito concepire come possibile un corpo che emetta, tra tutte le possibili radiazioni di calore, sia quelle luminose sia quelle oscure, solo raggi di una sola lunghezza d'onda, e assorba solo raggi della stessa lunghezza d'onda</a:t>
            </a:r>
            <a:r>
              <a:rPr lang="it-IT" i="0" dirty="0" smtClean="0"/>
              <a:t>".</a:t>
            </a:r>
            <a:endParaRPr lang="it-IT" i="0" dirty="0"/>
          </a:p>
        </p:txBody>
      </p:sp>
    </p:spTree>
    <p:extLst>
      <p:ext uri="{BB962C8B-B14F-4D97-AF65-F5344CB8AC3E}">
        <p14:creationId xmlns:p14="http://schemas.microsoft.com/office/powerpoint/2010/main" val="4143058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323528" y="332656"/>
            <a:ext cx="8229600" cy="144016"/>
          </a:xfrm>
        </p:spPr>
        <p:txBody>
          <a:bodyPr/>
          <a:lstStyle/>
          <a:p>
            <a:r>
              <a:rPr lang="it-IT" sz="1600" dirty="0" smtClean="0"/>
              <a:t>1. Il corpo nero prima di Planck: la legge della radiazione di Kirchhoff</a:t>
            </a:r>
            <a:endParaRPr lang="it-IT" sz="1600" dirty="0"/>
          </a:p>
        </p:txBody>
      </p:sp>
      <p:sp>
        <p:nvSpPr>
          <p:cNvPr id="5" name="Rectangle 2"/>
          <p:cNvSpPr>
            <a:spLocks noGrp="1" noChangeArrowheads="1"/>
          </p:cNvSpPr>
          <p:nvPr>
            <p:ph type="ftr" sz="quarter" idx="3"/>
          </p:nvPr>
        </p:nvSpPr>
        <p:spPr>
          <a:xfrm>
            <a:off x="467544" y="6309320"/>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p:sp>
        <p:nvSpPr>
          <p:cNvPr id="6" name="TextBox 5"/>
          <p:cNvSpPr txBox="1"/>
          <p:nvPr/>
        </p:nvSpPr>
        <p:spPr>
          <a:xfrm>
            <a:off x="301738" y="908720"/>
            <a:ext cx="8251390" cy="1754326"/>
          </a:xfrm>
          <a:prstGeom prst="rect">
            <a:avLst/>
          </a:prstGeom>
          <a:noFill/>
        </p:spPr>
        <p:txBody>
          <a:bodyPr wrap="square" rtlCol="0">
            <a:spAutoFit/>
          </a:bodyPr>
          <a:lstStyle/>
          <a:p>
            <a:pPr algn="just"/>
            <a:r>
              <a:rPr lang="it-IT" i="0" dirty="0" smtClean="0"/>
              <a:t>La prima dimostrazione di Kirchhoff fa dunque uso di due piastre infinite, una delle quali abbia la proprietà specificata in precedenza (poter emettere o assorbire radiazione solo alla lunghezza d'onda </a:t>
            </a:r>
            <a:r>
              <a:rPr lang="el-GR" dirty="0" smtClean="0"/>
              <a:t>λ</a:t>
            </a:r>
            <a:r>
              <a:rPr lang="it-IT" i="0" dirty="0" smtClean="0"/>
              <a:t>), poste una di fronte all'altra in modo da potersi scambiare calore per irraggiamento. Vengono introdotti inoltre, oltre le piastre, due specchi che hanno il ruolo di rendere il sistema isolato.</a:t>
            </a:r>
            <a:endParaRPr lang="it-IT" i="0" dirty="0"/>
          </a:p>
        </p:txBody>
      </p:sp>
      <p:pic>
        <p:nvPicPr>
          <p:cNvPr id="7" name="Picture 6"/>
          <p:cNvPicPr>
            <a:picLocks noChangeAspect="1"/>
          </p:cNvPicPr>
          <p:nvPr/>
        </p:nvPicPr>
        <p:blipFill>
          <a:blip r:embed="rId3"/>
          <a:stretch>
            <a:fillRect/>
          </a:stretch>
        </p:blipFill>
        <p:spPr>
          <a:xfrm>
            <a:off x="6588224" y="2390953"/>
            <a:ext cx="2244600" cy="3479067"/>
          </a:xfrm>
          <a:prstGeom prst="rect">
            <a:avLst/>
          </a:prstGeom>
        </p:spPr>
      </p:pic>
      <mc:AlternateContent xmlns:mc="http://schemas.openxmlformats.org/markup-compatibility/2006">
        <mc:Choice xmlns:a14="http://schemas.microsoft.com/office/drawing/2010/main" Requires="a14">
          <p:sp>
            <p:nvSpPr>
              <p:cNvPr id="9" name="TextBox 8"/>
              <p:cNvSpPr txBox="1"/>
              <p:nvPr/>
            </p:nvSpPr>
            <p:spPr>
              <a:xfrm>
                <a:off x="328839" y="2630026"/>
                <a:ext cx="6430502" cy="3973267"/>
              </a:xfrm>
              <a:prstGeom prst="rect">
                <a:avLst/>
              </a:prstGeom>
              <a:noFill/>
            </p:spPr>
            <p:txBody>
              <a:bodyPr wrap="square" rtlCol="0">
                <a:spAutoFit/>
              </a:bodyPr>
              <a:lstStyle/>
              <a:p>
                <a:pPr algn="just"/>
                <a:r>
                  <a:rPr lang="it-IT" i="0" dirty="0" smtClean="0"/>
                  <a:t>Kirchhoff considerò una quantità di </a:t>
                </a:r>
                <a:r>
                  <a:rPr lang="it-IT" i="0" dirty="0" smtClean="0"/>
                  <a:t>energia </a:t>
                </a:r>
                <a:r>
                  <a:rPr lang="it-IT" dirty="0"/>
                  <a:t>E</a:t>
                </a:r>
                <a:r>
                  <a:rPr lang="it-IT" dirty="0" smtClean="0"/>
                  <a:t>, </a:t>
                </a:r>
                <a:r>
                  <a:rPr lang="it-IT" i="0" dirty="0" smtClean="0"/>
                  <a:t>emessa </a:t>
                </a:r>
                <a:r>
                  <a:rPr lang="it-IT" i="0" dirty="0" smtClean="0"/>
                  <a:t>come radiazione di </a:t>
                </a:r>
                <a:r>
                  <a:rPr lang="it-IT" i="0" dirty="0" smtClean="0"/>
                  <a:t>lunghezza d'onda </a:t>
                </a:r>
                <a:r>
                  <a:rPr lang="el-GR" dirty="0" smtClean="0"/>
                  <a:t>λ</a:t>
                </a:r>
                <a:r>
                  <a:rPr lang="it-IT" dirty="0" smtClean="0"/>
                  <a:t> </a:t>
                </a:r>
                <a:r>
                  <a:rPr lang="it-IT" i="0" dirty="0" smtClean="0"/>
                  <a:t>dalla piastra "ordinaria" </a:t>
                </a:r>
                <a:r>
                  <a:rPr lang="it-IT" dirty="0" smtClean="0"/>
                  <a:t>C</a:t>
                </a:r>
                <a:r>
                  <a:rPr lang="it-IT" i="0" dirty="0" smtClean="0"/>
                  <a:t>. Questa radiazione sarebbe stata riflessa avanti e indietro tra i due specchi, venendo parzialmente assorbita ogni volta che avesse attraversato una delle due piastre </a:t>
                </a:r>
                <a:r>
                  <a:rPr lang="it-IT" dirty="0" smtClean="0"/>
                  <a:t>C</a:t>
                </a:r>
                <a:r>
                  <a:rPr lang="it-IT" i="0" dirty="0" smtClean="0"/>
                  <a:t> o </a:t>
                </a:r>
                <a:r>
                  <a:rPr lang="it-IT" dirty="0" smtClean="0"/>
                  <a:t>c</a:t>
                </a:r>
                <a:r>
                  <a:rPr lang="it-IT" i="0" dirty="0" smtClean="0"/>
                  <a:t>. La quantità di energia </a:t>
                </a:r>
                <a:r>
                  <a:rPr lang="it-IT" dirty="0"/>
                  <a:t>E</a:t>
                </a:r>
                <a:r>
                  <a:rPr lang="it-IT" dirty="0" smtClean="0"/>
                  <a:t>' </a:t>
                </a:r>
                <a:r>
                  <a:rPr lang="it-IT" i="0" dirty="0" smtClean="0"/>
                  <a:t>assorbita dalla piastra </a:t>
                </a:r>
                <a:r>
                  <a:rPr lang="it-IT" dirty="0" smtClean="0"/>
                  <a:t>c</a:t>
                </a:r>
                <a:r>
                  <a:rPr lang="it-IT" i="0" dirty="0" smtClean="0"/>
                  <a:t> può essere espressa come </a:t>
                </a:r>
                <a:endParaRPr lang="it-IT" i="0" dirty="0" smtClean="0"/>
              </a:p>
              <a:p>
                <a:pPr algn="just"/>
                <a:endParaRPr lang="it-IT" i="0" dirty="0"/>
              </a:p>
              <a:p>
                <a:pPr algn="just"/>
                <a:endParaRPr lang="it-IT" i="0" dirty="0"/>
              </a:p>
              <a:p>
                <a:pPr algn="just"/>
                <a14:m>
                  <m:oMathPara xmlns:m="http://schemas.openxmlformats.org/officeDocument/2006/math">
                    <m:oMathParaPr>
                      <m:jc m:val="centerGroup"/>
                    </m:oMathParaPr>
                    <m:oMath xmlns:m="http://schemas.openxmlformats.org/officeDocument/2006/math">
                      <m:sSup>
                        <m:sSupPr>
                          <m:ctrlPr>
                            <a:rPr lang="it-IT">
                              <a:latin typeface="Cambria Math" panose="02040503050406030204" pitchFamily="18" charset="0"/>
                              <a:ea typeface="Cambria Math" panose="02040503050406030204" pitchFamily="18" charset="0"/>
                            </a:rPr>
                          </m:ctrlPr>
                        </m:sSupPr>
                        <m:e>
                          <m:r>
                            <a:rPr lang="it-IT">
                              <a:latin typeface="Cambria Math" panose="02040503050406030204" pitchFamily="18" charset="0"/>
                              <a:ea typeface="Cambria Math" panose="02040503050406030204" pitchFamily="18" charset="0"/>
                            </a:rPr>
                            <m:t>𝐸</m:t>
                          </m:r>
                        </m:e>
                        <m:sup>
                          <m:r>
                            <a:rPr lang="it-IT">
                              <a:latin typeface="Cambria Math" panose="02040503050406030204" pitchFamily="18" charset="0"/>
                              <a:ea typeface="Cambria Math" panose="02040503050406030204" pitchFamily="18" charset="0"/>
                            </a:rPr>
                            <m:t>′</m:t>
                          </m:r>
                        </m:sup>
                      </m:sSup>
                      <m:r>
                        <a:rPr lang="it-IT">
                          <a:latin typeface="Cambria Math" panose="02040503050406030204" pitchFamily="18" charset="0"/>
                        </a:rPr>
                        <m:t>=</m:t>
                      </m:r>
                      <m:r>
                        <a:rPr lang="it-IT">
                          <a:latin typeface="Cambria Math" panose="02040503050406030204" pitchFamily="18" charset="0"/>
                        </a:rPr>
                        <m:t>𝐸𝑎</m:t>
                      </m:r>
                      <m:r>
                        <a:rPr lang="it-IT">
                          <a:latin typeface="Cambria Math" panose="02040503050406030204" pitchFamily="18" charset="0"/>
                          <a:ea typeface="Cambria Math" panose="02040503050406030204" pitchFamily="18" charset="0"/>
                        </a:rPr>
                        <m:t>+</m:t>
                      </m:r>
                      <m:r>
                        <a:rPr lang="it-IT">
                          <a:latin typeface="Cambria Math" panose="02040503050406030204" pitchFamily="18" charset="0"/>
                          <a:ea typeface="Cambria Math" panose="02040503050406030204" pitchFamily="18" charset="0"/>
                        </a:rPr>
                        <m:t>𝐸</m:t>
                      </m:r>
                      <m:d>
                        <m:dPr>
                          <m:ctrlPr>
                            <a:rPr lang="it-IT">
                              <a:latin typeface="Cambria Math" panose="02040503050406030204" pitchFamily="18" charset="0"/>
                              <a:ea typeface="Cambria Math" panose="02040503050406030204" pitchFamily="18" charset="0"/>
                            </a:rPr>
                          </m:ctrlPr>
                        </m:dPr>
                        <m:e>
                          <m:r>
                            <a:rPr lang="it-IT">
                              <a:latin typeface="Cambria Math" panose="02040503050406030204" pitchFamily="18" charset="0"/>
                              <a:ea typeface="Cambria Math" panose="02040503050406030204" pitchFamily="18" charset="0"/>
                            </a:rPr>
                            <m:t>1−</m:t>
                          </m:r>
                          <m:r>
                            <a:rPr lang="it-IT">
                              <a:latin typeface="Cambria Math" panose="02040503050406030204" pitchFamily="18" charset="0"/>
                              <a:ea typeface="Cambria Math" panose="02040503050406030204" pitchFamily="18" charset="0"/>
                            </a:rPr>
                            <m:t>𝑎</m:t>
                          </m:r>
                        </m:e>
                      </m:d>
                      <m:d>
                        <m:dPr>
                          <m:ctrlPr>
                            <a:rPr lang="it-IT">
                              <a:latin typeface="Cambria Math" panose="02040503050406030204" pitchFamily="18" charset="0"/>
                              <a:ea typeface="Cambria Math" panose="02040503050406030204" pitchFamily="18" charset="0"/>
                            </a:rPr>
                          </m:ctrlPr>
                        </m:dPr>
                        <m:e>
                          <m:r>
                            <a:rPr lang="it-IT">
                              <a:latin typeface="Cambria Math" panose="02040503050406030204" pitchFamily="18" charset="0"/>
                              <a:ea typeface="Cambria Math" panose="02040503050406030204" pitchFamily="18" charset="0"/>
                            </a:rPr>
                            <m:t>1−</m:t>
                          </m:r>
                          <m:r>
                            <a:rPr lang="it-IT">
                              <a:latin typeface="Cambria Math" panose="02040503050406030204" pitchFamily="18" charset="0"/>
                              <a:ea typeface="Cambria Math" panose="02040503050406030204" pitchFamily="18" charset="0"/>
                            </a:rPr>
                            <m:t>𝐴</m:t>
                          </m:r>
                        </m:e>
                      </m:d>
                      <m:r>
                        <a:rPr lang="it-IT">
                          <a:latin typeface="Cambria Math" panose="02040503050406030204" pitchFamily="18" charset="0"/>
                          <a:ea typeface="Cambria Math" panose="02040503050406030204" pitchFamily="18" charset="0"/>
                        </a:rPr>
                        <m:t>𝑎</m:t>
                      </m:r>
                      <m:r>
                        <a:rPr lang="it-IT">
                          <a:latin typeface="Cambria Math" panose="02040503050406030204" pitchFamily="18" charset="0"/>
                          <a:ea typeface="Cambria Math" panose="02040503050406030204" pitchFamily="18" charset="0"/>
                        </a:rPr>
                        <m:t>+</m:t>
                      </m:r>
                      <m:r>
                        <a:rPr lang="it-IT">
                          <a:latin typeface="Cambria Math" panose="02040503050406030204" pitchFamily="18" charset="0"/>
                          <a:ea typeface="Cambria Math" panose="02040503050406030204" pitchFamily="18" charset="0"/>
                        </a:rPr>
                        <m:t>𝐸</m:t>
                      </m:r>
                      <m:sSup>
                        <m:sSupPr>
                          <m:ctrlPr>
                            <a:rPr lang="it-IT">
                              <a:latin typeface="Cambria Math" panose="02040503050406030204" pitchFamily="18" charset="0"/>
                              <a:ea typeface="Cambria Math" panose="02040503050406030204" pitchFamily="18" charset="0"/>
                            </a:rPr>
                          </m:ctrlPr>
                        </m:sSupPr>
                        <m:e>
                          <m:d>
                            <m:dPr>
                              <m:ctrlPr>
                                <a:rPr lang="it-IT">
                                  <a:latin typeface="Cambria Math" panose="02040503050406030204" pitchFamily="18" charset="0"/>
                                  <a:ea typeface="Cambria Math" panose="02040503050406030204" pitchFamily="18" charset="0"/>
                                </a:rPr>
                              </m:ctrlPr>
                            </m:dPr>
                            <m:e>
                              <m:r>
                                <a:rPr lang="it-IT">
                                  <a:latin typeface="Cambria Math" panose="02040503050406030204" pitchFamily="18" charset="0"/>
                                  <a:ea typeface="Cambria Math" panose="02040503050406030204" pitchFamily="18" charset="0"/>
                                </a:rPr>
                                <m:t>1−</m:t>
                              </m:r>
                              <m:r>
                                <a:rPr lang="it-IT">
                                  <a:latin typeface="Cambria Math" panose="02040503050406030204" pitchFamily="18" charset="0"/>
                                  <a:ea typeface="Cambria Math" panose="02040503050406030204" pitchFamily="18" charset="0"/>
                                </a:rPr>
                                <m:t>𝑎</m:t>
                              </m:r>
                            </m:e>
                          </m:d>
                        </m:e>
                        <m:sup>
                          <m:r>
                            <a:rPr lang="it-IT">
                              <a:latin typeface="Cambria Math" panose="02040503050406030204" pitchFamily="18" charset="0"/>
                              <a:ea typeface="Cambria Math" panose="02040503050406030204" pitchFamily="18" charset="0"/>
                            </a:rPr>
                            <m:t>2</m:t>
                          </m:r>
                        </m:sup>
                      </m:sSup>
                      <m:sSup>
                        <m:sSupPr>
                          <m:ctrlPr>
                            <a:rPr lang="it-IT">
                              <a:latin typeface="Cambria Math" panose="02040503050406030204" pitchFamily="18" charset="0"/>
                              <a:ea typeface="Cambria Math" panose="02040503050406030204" pitchFamily="18" charset="0"/>
                            </a:rPr>
                          </m:ctrlPr>
                        </m:sSupPr>
                        <m:e>
                          <m:d>
                            <m:dPr>
                              <m:ctrlPr>
                                <a:rPr lang="it-IT">
                                  <a:latin typeface="Cambria Math" panose="02040503050406030204" pitchFamily="18" charset="0"/>
                                  <a:ea typeface="Cambria Math" panose="02040503050406030204" pitchFamily="18" charset="0"/>
                                </a:rPr>
                              </m:ctrlPr>
                            </m:dPr>
                            <m:e>
                              <m:r>
                                <a:rPr lang="it-IT">
                                  <a:latin typeface="Cambria Math" panose="02040503050406030204" pitchFamily="18" charset="0"/>
                                  <a:ea typeface="Cambria Math" panose="02040503050406030204" pitchFamily="18" charset="0"/>
                                </a:rPr>
                                <m:t>1−</m:t>
                              </m:r>
                              <m:r>
                                <a:rPr lang="it-IT">
                                  <a:latin typeface="Cambria Math" panose="02040503050406030204" pitchFamily="18" charset="0"/>
                                  <a:ea typeface="Cambria Math" panose="02040503050406030204" pitchFamily="18" charset="0"/>
                                </a:rPr>
                                <m:t>𝐴</m:t>
                              </m:r>
                            </m:e>
                          </m:d>
                        </m:e>
                        <m:sup>
                          <m:r>
                            <a:rPr lang="it-IT">
                              <a:latin typeface="Cambria Math" panose="02040503050406030204" pitchFamily="18" charset="0"/>
                              <a:ea typeface="Cambria Math" panose="02040503050406030204" pitchFamily="18" charset="0"/>
                            </a:rPr>
                            <m:t>2</m:t>
                          </m:r>
                        </m:sup>
                      </m:sSup>
                      <m:r>
                        <a:rPr lang="it-IT">
                          <a:latin typeface="Cambria Math" panose="02040503050406030204" pitchFamily="18" charset="0"/>
                          <a:ea typeface="Cambria Math" panose="02040503050406030204" pitchFamily="18" charset="0"/>
                        </a:rPr>
                        <m:t>𝑎</m:t>
                      </m:r>
                      <m:r>
                        <a:rPr lang="it-IT">
                          <a:latin typeface="Cambria Math" panose="02040503050406030204" pitchFamily="18" charset="0"/>
                          <a:ea typeface="Cambria Math" panose="02040503050406030204" pitchFamily="18" charset="0"/>
                        </a:rPr>
                        <m:t>…=</m:t>
                      </m:r>
                      <m:f>
                        <m:fPr>
                          <m:ctrlPr>
                            <a:rPr lang="it-IT">
                              <a:latin typeface="Cambria Math" panose="02040503050406030204" pitchFamily="18" charset="0"/>
                              <a:ea typeface="Cambria Math" panose="02040503050406030204" pitchFamily="18" charset="0"/>
                            </a:rPr>
                          </m:ctrlPr>
                        </m:fPr>
                        <m:num>
                          <m:r>
                            <a:rPr lang="it-IT">
                              <a:latin typeface="Cambria Math" panose="02040503050406030204" pitchFamily="18" charset="0"/>
                              <a:ea typeface="Cambria Math" panose="02040503050406030204" pitchFamily="18" charset="0"/>
                            </a:rPr>
                            <m:t>𝐸</m:t>
                          </m:r>
                          <m:r>
                            <a:rPr lang="it-IT">
                              <a:latin typeface="Cambria Math" panose="02040503050406030204" pitchFamily="18" charset="0"/>
                              <a:ea typeface="Cambria Math" panose="02040503050406030204" pitchFamily="18" charset="0"/>
                            </a:rPr>
                            <m:t>𝑎</m:t>
                          </m:r>
                        </m:num>
                        <m:den>
                          <m:r>
                            <a:rPr lang="it-IT">
                              <a:latin typeface="Cambria Math" panose="02040503050406030204" pitchFamily="18" charset="0"/>
                              <a:ea typeface="Cambria Math" panose="02040503050406030204" pitchFamily="18" charset="0"/>
                            </a:rPr>
                            <m:t>1−</m:t>
                          </m:r>
                          <m:d>
                            <m:dPr>
                              <m:ctrlPr>
                                <a:rPr lang="it-IT">
                                  <a:latin typeface="Cambria Math" panose="02040503050406030204" pitchFamily="18" charset="0"/>
                                  <a:ea typeface="Cambria Math" panose="02040503050406030204" pitchFamily="18" charset="0"/>
                                </a:rPr>
                              </m:ctrlPr>
                            </m:dPr>
                            <m:e>
                              <m:r>
                                <a:rPr lang="it-IT">
                                  <a:latin typeface="Cambria Math" panose="02040503050406030204" pitchFamily="18" charset="0"/>
                                  <a:ea typeface="Cambria Math" panose="02040503050406030204" pitchFamily="18" charset="0"/>
                                </a:rPr>
                                <m:t>1−</m:t>
                              </m:r>
                              <m:r>
                                <a:rPr lang="it-IT">
                                  <a:latin typeface="Cambria Math" panose="02040503050406030204" pitchFamily="18" charset="0"/>
                                  <a:ea typeface="Cambria Math" panose="02040503050406030204" pitchFamily="18" charset="0"/>
                                </a:rPr>
                                <m:t>𝑎</m:t>
                              </m:r>
                            </m:e>
                          </m:d>
                          <m:d>
                            <m:dPr>
                              <m:ctrlPr>
                                <a:rPr lang="it-IT">
                                  <a:latin typeface="Cambria Math" panose="02040503050406030204" pitchFamily="18" charset="0"/>
                                  <a:ea typeface="Cambria Math" panose="02040503050406030204" pitchFamily="18" charset="0"/>
                                </a:rPr>
                              </m:ctrlPr>
                            </m:dPr>
                            <m:e>
                              <m:r>
                                <a:rPr lang="it-IT">
                                  <a:latin typeface="Cambria Math" panose="02040503050406030204" pitchFamily="18" charset="0"/>
                                  <a:ea typeface="Cambria Math" panose="02040503050406030204" pitchFamily="18" charset="0"/>
                                </a:rPr>
                                <m:t>1−</m:t>
                              </m:r>
                              <m:r>
                                <a:rPr lang="it-IT">
                                  <a:latin typeface="Cambria Math" panose="02040503050406030204" pitchFamily="18" charset="0"/>
                                  <a:ea typeface="Cambria Math" panose="02040503050406030204" pitchFamily="18" charset="0"/>
                                </a:rPr>
                                <m:t>𝐴</m:t>
                              </m:r>
                            </m:e>
                          </m:d>
                        </m:den>
                      </m:f>
                      <m:r>
                        <a:rPr lang="it-IT">
                          <a:latin typeface="Cambria Math" panose="02040503050406030204" pitchFamily="18" charset="0"/>
                          <a:ea typeface="Cambria Math" panose="02040503050406030204" pitchFamily="18" charset="0"/>
                        </a:rPr>
                        <m:t> </m:t>
                      </m:r>
                    </m:oMath>
                  </m:oMathPara>
                </a14:m>
                <a:endParaRPr lang="it-IT" i="0" dirty="0"/>
              </a:p>
              <a:p>
                <a:pPr algn="just"/>
                <a:endParaRPr lang="it-IT" i="0" dirty="0" smtClean="0"/>
              </a:p>
              <a:p>
                <a:pPr algn="just"/>
                <a:endParaRPr lang="it-IT" i="0" dirty="0" smtClean="0"/>
              </a:p>
            </p:txBody>
          </p:sp>
        </mc:Choice>
        <mc:Fallback>
          <p:sp>
            <p:nvSpPr>
              <p:cNvPr id="9" name="TextBox 8"/>
              <p:cNvSpPr txBox="1">
                <a:spLocks noRot="1" noChangeAspect="1" noMove="1" noResize="1" noEditPoints="1" noAdjustHandles="1" noChangeArrowheads="1" noChangeShapeType="1" noTextEdit="1"/>
              </p:cNvSpPr>
              <p:nvPr/>
            </p:nvSpPr>
            <p:spPr>
              <a:xfrm>
                <a:off x="328839" y="2630026"/>
                <a:ext cx="6430502" cy="3973267"/>
              </a:xfrm>
              <a:prstGeom prst="rect">
                <a:avLst/>
              </a:prstGeom>
              <a:blipFill rotWithShape="0">
                <a:blip r:embed="rId4"/>
                <a:stretch>
                  <a:fillRect l="-853" t="-767" r="-758"/>
                </a:stretch>
              </a:blipFill>
            </p:spPr>
            <p:txBody>
              <a:bodyPr/>
              <a:lstStyle/>
              <a:p>
                <a:r>
                  <a:rPr lang="it-IT">
                    <a:noFill/>
                  </a:rPr>
                  <a:t> </a:t>
                </a:r>
              </a:p>
            </p:txBody>
          </p:sp>
        </mc:Fallback>
      </mc:AlternateContent>
    </p:spTree>
    <p:extLst>
      <p:ext uri="{BB962C8B-B14F-4D97-AF65-F5344CB8AC3E}">
        <p14:creationId xmlns:p14="http://schemas.microsoft.com/office/powerpoint/2010/main" val="981238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323528" y="332656"/>
            <a:ext cx="8229600" cy="144016"/>
          </a:xfrm>
        </p:spPr>
        <p:txBody>
          <a:bodyPr/>
          <a:lstStyle/>
          <a:p>
            <a:r>
              <a:rPr lang="it-IT" sz="1600" dirty="0" smtClean="0"/>
              <a:t>1. Il corpo nero prima di Planck: la legge della radiazione di Kirchhoff</a:t>
            </a:r>
            <a:endParaRPr lang="it-IT" sz="1600" dirty="0"/>
          </a:p>
        </p:txBody>
      </p:sp>
      <p:sp>
        <p:nvSpPr>
          <p:cNvPr id="5" name="Rectangle 2"/>
          <p:cNvSpPr>
            <a:spLocks noGrp="1" noChangeArrowheads="1"/>
          </p:cNvSpPr>
          <p:nvPr>
            <p:ph type="ftr" sz="quarter" idx="3"/>
          </p:nvPr>
        </p:nvSpPr>
        <p:spPr>
          <a:xfrm>
            <a:off x="467544" y="6309320"/>
            <a:ext cx="3116270" cy="395791"/>
          </a:xfrm>
          <a:prstGeom prst="rect">
            <a:avLst/>
          </a:prstGeom>
          <a:ln/>
        </p:spPr>
        <p:txBody>
          <a:bodyPr/>
          <a:lstStyle>
            <a:lvl1pPr>
              <a:defRPr sz="1000" i="0" baseline="0">
                <a:latin typeface="Ebrima" panose="02000000000000000000" pitchFamily="2" charset="0"/>
                <a:ea typeface="Ebrima" panose="02000000000000000000" pitchFamily="2" charset="0"/>
                <a:cs typeface="Ebrima" panose="02000000000000000000" pitchFamily="2" charset="0"/>
              </a:defRPr>
            </a:lvl1pPr>
          </a:lstStyle>
          <a:p>
            <a:pPr>
              <a:defRPr/>
            </a:pPr>
            <a:r>
              <a:rPr lang="en-US" dirty="0" smtClean="0"/>
              <a:t>AIF Pavia - </a:t>
            </a:r>
            <a:r>
              <a:rPr lang="it-IT" dirty="0" smtClean="0"/>
              <a:t>XL Corso di aggiornamento in Fisica – 11 Ottobre 2017</a:t>
            </a:r>
            <a:endParaRPr lang="en-US" dirty="0"/>
          </a:p>
        </p:txBody>
      </p:sp>
      <mc:AlternateContent xmlns:mc="http://schemas.openxmlformats.org/markup-compatibility/2006">
        <mc:Choice xmlns:a14="http://schemas.microsoft.com/office/drawing/2010/main" Requires="a14">
          <p:sp>
            <p:nvSpPr>
              <p:cNvPr id="9" name="TextBox 8"/>
              <p:cNvSpPr txBox="1"/>
              <p:nvPr/>
            </p:nvSpPr>
            <p:spPr>
              <a:xfrm>
                <a:off x="251520" y="692696"/>
                <a:ext cx="8301608" cy="5618782"/>
              </a:xfrm>
              <a:prstGeom prst="rect">
                <a:avLst/>
              </a:prstGeom>
              <a:noFill/>
            </p:spPr>
            <p:txBody>
              <a:bodyPr wrap="square" rtlCol="0">
                <a:spAutoFit/>
              </a:bodyPr>
              <a:lstStyle/>
              <a:p>
                <a:pPr algn="just"/>
                <a:r>
                  <a:rPr lang="it-IT" i="0" dirty="0" smtClean="0"/>
                  <a:t>Analogamente, la quantità di energia assorbita dalla lastra </a:t>
                </a:r>
                <a:r>
                  <a:rPr lang="it-IT" dirty="0" smtClean="0"/>
                  <a:t>c</a:t>
                </a:r>
                <a:r>
                  <a:rPr lang="it-IT" i="0" dirty="0" smtClean="0"/>
                  <a:t> quando viene emessa dalla piastra </a:t>
                </a:r>
                <a:r>
                  <a:rPr lang="it-IT" dirty="0" smtClean="0"/>
                  <a:t>c</a:t>
                </a:r>
                <a:r>
                  <a:rPr lang="it-IT" i="0" dirty="0" smtClean="0"/>
                  <a:t> stessa una quantità di radiazione </a:t>
                </a:r>
                <a:r>
                  <a:rPr lang="it-IT" dirty="0" smtClean="0"/>
                  <a:t>e</a:t>
                </a:r>
                <a:r>
                  <a:rPr lang="it-IT" i="0" dirty="0" smtClean="0"/>
                  <a:t>, può essere espressa come </a:t>
                </a:r>
                <a:endParaRPr lang="it-IT" i="0" dirty="0"/>
              </a:p>
              <a:p>
                <a:pPr algn="just"/>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𝑒</m:t>
                          </m:r>
                        </m:e>
                        <m:sup>
                          <m:r>
                            <a:rPr lang="it-IT" b="0" i="1" smtClean="0">
                              <a:latin typeface="Cambria Math" panose="02040503050406030204" pitchFamily="18" charset="0"/>
                              <a:ea typeface="Cambria Math" panose="02040503050406030204" pitchFamily="18" charset="0"/>
                            </a:rPr>
                            <m:t>′</m:t>
                          </m:r>
                        </m:sup>
                      </m:sSup>
                      <m:r>
                        <a:rPr lang="it-IT" i="1" smtClean="0">
                          <a:latin typeface="Cambria Math" panose="02040503050406030204" pitchFamily="18" charset="0"/>
                        </a:rPr>
                        <m:t>=</m:t>
                      </m:r>
                      <m:r>
                        <a:rPr lang="it-IT" b="0" i="1" smtClean="0">
                          <a:latin typeface="Cambria Math" panose="02040503050406030204" pitchFamily="18" charset="0"/>
                        </a:rPr>
                        <m:t>𝑒</m:t>
                      </m:r>
                      <m:d>
                        <m:dPr>
                          <m:ctrlPr>
                            <a:rPr lang="it-IT" i="1">
                              <a:latin typeface="Cambria Math" panose="02040503050406030204" pitchFamily="18" charset="0"/>
                              <a:ea typeface="Cambria Math" panose="02040503050406030204" pitchFamily="18" charset="0"/>
                            </a:rPr>
                          </m:ctrlPr>
                        </m:dPr>
                        <m:e>
                          <m:r>
                            <a:rPr lang="it-IT">
                              <a:latin typeface="Cambria Math" panose="02040503050406030204" pitchFamily="18" charset="0"/>
                              <a:ea typeface="Cambria Math" panose="02040503050406030204" pitchFamily="18" charset="0"/>
                            </a:rPr>
                            <m:t>1−</m:t>
                          </m:r>
                          <m:r>
                            <a:rPr lang="it-IT" b="0" i="1" smtClean="0">
                              <a:latin typeface="Cambria Math" panose="02040503050406030204" pitchFamily="18" charset="0"/>
                              <a:ea typeface="Cambria Math" panose="02040503050406030204" pitchFamily="18" charset="0"/>
                            </a:rPr>
                            <m:t>𝐴</m:t>
                          </m:r>
                        </m:e>
                      </m:d>
                      <m:r>
                        <a:rPr lang="it-IT" b="0" i="1" smtClean="0">
                          <a:latin typeface="Cambria Math" panose="02040503050406030204" pitchFamily="18" charset="0"/>
                          <a:ea typeface="Cambria Math" panose="02040503050406030204" pitchFamily="18" charset="0"/>
                        </a:rPr>
                        <m:t>𝑎</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𝑒</m:t>
                      </m:r>
                      <m:sSup>
                        <m:sSupPr>
                          <m:ctrlPr>
                            <a:rPr lang="it-IT" i="1">
                              <a:latin typeface="Cambria Math" panose="02040503050406030204" pitchFamily="18" charset="0"/>
                              <a:ea typeface="Cambria Math" panose="02040503050406030204" pitchFamily="18" charset="0"/>
                            </a:rPr>
                          </m:ctrlPr>
                        </m:sSupPr>
                        <m:e>
                          <m:d>
                            <m:dPr>
                              <m:ctrlPr>
                                <a:rPr lang="it-IT" i="1">
                                  <a:latin typeface="Cambria Math" panose="02040503050406030204" pitchFamily="18" charset="0"/>
                                  <a:ea typeface="Cambria Math" panose="02040503050406030204" pitchFamily="18" charset="0"/>
                                </a:rPr>
                              </m:ctrlPr>
                            </m:dPr>
                            <m:e>
                              <m:r>
                                <a:rPr lang="it-IT">
                                  <a:latin typeface="Cambria Math" panose="02040503050406030204" pitchFamily="18" charset="0"/>
                                  <a:ea typeface="Cambria Math" panose="02040503050406030204" pitchFamily="18" charset="0"/>
                                </a:rPr>
                                <m:t>1−</m:t>
                              </m:r>
                              <m:r>
                                <a:rPr lang="it-IT" b="0" i="1" smtClean="0">
                                  <a:latin typeface="Cambria Math" panose="02040503050406030204" pitchFamily="18" charset="0"/>
                                  <a:ea typeface="Cambria Math" panose="02040503050406030204" pitchFamily="18" charset="0"/>
                                </a:rPr>
                                <m:t>𝐴</m:t>
                              </m:r>
                            </m:e>
                          </m:d>
                        </m:e>
                        <m:sup>
                          <m:r>
                            <a:rPr lang="it-IT">
                              <a:latin typeface="Cambria Math" panose="02040503050406030204" pitchFamily="18" charset="0"/>
                              <a:ea typeface="Cambria Math" panose="02040503050406030204" pitchFamily="18" charset="0"/>
                            </a:rPr>
                            <m:t>2</m:t>
                          </m:r>
                        </m:sup>
                      </m:sSup>
                      <m:d>
                        <m:dPr>
                          <m:ctrlPr>
                            <a:rPr lang="it-IT" i="1" smtClean="0">
                              <a:latin typeface="Cambria Math" panose="02040503050406030204" pitchFamily="18" charset="0"/>
                              <a:ea typeface="Cambria Math" panose="02040503050406030204" pitchFamily="18" charset="0"/>
                            </a:rPr>
                          </m:ctrlPr>
                        </m:dPr>
                        <m:e>
                          <m:r>
                            <a:rPr lang="it-IT" b="0" i="1" smtClean="0">
                              <a:latin typeface="Cambria Math" panose="02040503050406030204" pitchFamily="18" charset="0"/>
                              <a:ea typeface="Cambria Math" panose="02040503050406030204" pitchFamily="18" charset="0"/>
                            </a:rPr>
                            <m:t>1−</m:t>
                          </m:r>
                          <m:r>
                            <a:rPr lang="it-IT" b="0" i="1" smtClean="0">
                              <a:latin typeface="Cambria Math" panose="02040503050406030204" pitchFamily="18" charset="0"/>
                              <a:ea typeface="Cambria Math" panose="02040503050406030204" pitchFamily="18" charset="0"/>
                            </a:rPr>
                            <m:t>𝑎</m:t>
                          </m:r>
                        </m:e>
                      </m:d>
                      <m:r>
                        <a:rPr lang="it-IT">
                          <a:latin typeface="Cambria Math" panose="02040503050406030204" pitchFamily="18" charset="0"/>
                          <a:ea typeface="Cambria Math" panose="02040503050406030204" pitchFamily="18" charset="0"/>
                        </a:rPr>
                        <m:t>𝑎</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𝑒</m:t>
                      </m:r>
                      <m:sSup>
                        <m:sSupPr>
                          <m:ctrlPr>
                            <a:rPr lang="it-IT" b="0" i="1" smtClean="0">
                              <a:latin typeface="Cambria Math" panose="02040503050406030204" pitchFamily="18" charset="0"/>
                              <a:ea typeface="Cambria Math" panose="02040503050406030204" pitchFamily="18" charset="0"/>
                            </a:rPr>
                          </m:ctrlPr>
                        </m:sSupPr>
                        <m:e>
                          <m:d>
                            <m:dPr>
                              <m:ctrlPr>
                                <a:rPr lang="it-IT" b="0" i="1" smtClean="0">
                                  <a:latin typeface="Cambria Math" panose="02040503050406030204" pitchFamily="18" charset="0"/>
                                  <a:ea typeface="Cambria Math" panose="02040503050406030204" pitchFamily="18" charset="0"/>
                                </a:rPr>
                              </m:ctrlPr>
                            </m:dPr>
                            <m:e>
                              <m:r>
                                <a:rPr lang="it-IT" b="0" i="1" smtClean="0">
                                  <a:latin typeface="Cambria Math" panose="02040503050406030204" pitchFamily="18" charset="0"/>
                                  <a:ea typeface="Cambria Math" panose="02040503050406030204" pitchFamily="18" charset="0"/>
                                </a:rPr>
                                <m:t>1−</m:t>
                              </m:r>
                              <m:r>
                                <a:rPr lang="it-IT" b="0" i="1" smtClean="0">
                                  <a:latin typeface="Cambria Math" panose="02040503050406030204" pitchFamily="18" charset="0"/>
                                  <a:ea typeface="Cambria Math" panose="02040503050406030204" pitchFamily="18" charset="0"/>
                                </a:rPr>
                                <m:t>𝑎</m:t>
                              </m:r>
                            </m:e>
                          </m:d>
                        </m:e>
                        <m:sup>
                          <m:r>
                            <a:rPr lang="it-IT" b="0" i="1" smtClean="0">
                              <a:latin typeface="Cambria Math" panose="02040503050406030204" pitchFamily="18" charset="0"/>
                              <a:ea typeface="Cambria Math" panose="02040503050406030204" pitchFamily="18" charset="0"/>
                            </a:rPr>
                            <m:t>2</m:t>
                          </m:r>
                        </m:sup>
                      </m:sSup>
                      <m:sSup>
                        <m:sSupPr>
                          <m:ctrlPr>
                            <a:rPr lang="it-IT" i="1">
                              <a:latin typeface="Cambria Math" panose="02040503050406030204" pitchFamily="18" charset="0"/>
                              <a:ea typeface="Cambria Math" panose="02040503050406030204" pitchFamily="18" charset="0"/>
                            </a:rPr>
                          </m:ctrlPr>
                        </m:sSupPr>
                        <m:e>
                          <m:d>
                            <m:dPr>
                              <m:ctrlPr>
                                <a:rPr lang="it-IT" i="1">
                                  <a:latin typeface="Cambria Math" panose="02040503050406030204" pitchFamily="18" charset="0"/>
                                  <a:ea typeface="Cambria Math" panose="02040503050406030204" pitchFamily="18" charset="0"/>
                                </a:rPr>
                              </m:ctrlPr>
                            </m:dPr>
                            <m:e>
                              <m:r>
                                <a:rPr lang="it-IT">
                                  <a:latin typeface="Cambria Math" panose="02040503050406030204" pitchFamily="18" charset="0"/>
                                  <a:ea typeface="Cambria Math" panose="02040503050406030204" pitchFamily="18" charset="0"/>
                                </a:rPr>
                                <m:t>1−</m:t>
                              </m:r>
                              <m:r>
                                <a:rPr lang="it-IT" b="0" i="1" smtClean="0">
                                  <a:latin typeface="Cambria Math" panose="02040503050406030204" pitchFamily="18" charset="0"/>
                                  <a:ea typeface="Cambria Math" panose="02040503050406030204" pitchFamily="18" charset="0"/>
                                </a:rPr>
                                <m:t>𝐴</m:t>
                              </m:r>
                            </m:e>
                          </m:d>
                        </m:e>
                        <m:sup>
                          <m:r>
                            <a:rPr lang="it-IT" b="0" i="1" smtClean="0">
                              <a:latin typeface="Cambria Math" panose="02040503050406030204" pitchFamily="18" charset="0"/>
                              <a:ea typeface="Cambria Math" panose="02040503050406030204" pitchFamily="18" charset="0"/>
                            </a:rPr>
                            <m:t>3</m:t>
                          </m:r>
                        </m:sup>
                      </m:sSup>
                      <m:r>
                        <a:rPr lang="it-IT" b="0" i="1" smtClean="0">
                          <a:latin typeface="Cambria Math" panose="02040503050406030204" pitchFamily="18" charset="0"/>
                          <a:ea typeface="Cambria Math" panose="02040503050406030204" pitchFamily="18" charset="0"/>
                        </a:rPr>
                        <m:t>𝑎</m:t>
                      </m:r>
                      <m:r>
                        <a:rPr lang="it-IT" b="0" i="1" smtClean="0">
                          <a:latin typeface="Cambria Math" panose="02040503050406030204" pitchFamily="18" charset="0"/>
                          <a:ea typeface="Cambria Math" panose="02040503050406030204" pitchFamily="18" charset="0"/>
                        </a:rPr>
                        <m:t>…=</m:t>
                      </m:r>
                      <m:f>
                        <m:fPr>
                          <m:ctrlPr>
                            <a:rPr lang="it-IT" b="0" i="1" smtClean="0">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𝑒</m:t>
                          </m:r>
                          <m:r>
                            <a:rPr lang="it-IT">
                              <a:latin typeface="Cambria Math" panose="02040503050406030204" pitchFamily="18" charset="0"/>
                              <a:ea typeface="Cambria Math" panose="02040503050406030204" pitchFamily="18" charset="0"/>
                            </a:rPr>
                            <m:t>𝑎</m:t>
                          </m:r>
                          <m:d>
                            <m:dPr>
                              <m:ctrlPr>
                                <a:rPr lang="it-IT" i="1">
                                  <a:latin typeface="Cambria Math" panose="02040503050406030204" pitchFamily="18" charset="0"/>
                                  <a:ea typeface="Cambria Math" panose="02040503050406030204" pitchFamily="18" charset="0"/>
                                </a:rPr>
                              </m:ctrlPr>
                            </m:dPr>
                            <m:e>
                              <m:r>
                                <a:rPr lang="it-IT">
                                  <a:latin typeface="Cambria Math" panose="02040503050406030204" pitchFamily="18" charset="0"/>
                                  <a:ea typeface="Cambria Math" panose="02040503050406030204" pitchFamily="18" charset="0"/>
                                </a:rPr>
                                <m:t>1−</m:t>
                              </m:r>
                              <m:r>
                                <a:rPr lang="it-IT">
                                  <a:latin typeface="Cambria Math" panose="02040503050406030204" pitchFamily="18" charset="0"/>
                                  <a:ea typeface="Cambria Math" panose="02040503050406030204" pitchFamily="18" charset="0"/>
                                </a:rPr>
                                <m:t>𝐴</m:t>
                              </m:r>
                            </m:e>
                          </m:d>
                        </m:num>
                        <m:den>
                          <m:r>
                            <a:rPr lang="it-IT" b="0" i="1" smtClean="0">
                              <a:latin typeface="Cambria Math" panose="02040503050406030204" pitchFamily="18" charset="0"/>
                              <a:ea typeface="Cambria Math" panose="02040503050406030204" pitchFamily="18" charset="0"/>
                            </a:rPr>
                            <m:t>1−</m:t>
                          </m:r>
                          <m:d>
                            <m:dPr>
                              <m:ctrlPr>
                                <a:rPr lang="it-IT" i="1">
                                  <a:latin typeface="Cambria Math" panose="02040503050406030204" pitchFamily="18" charset="0"/>
                                  <a:ea typeface="Cambria Math" panose="02040503050406030204" pitchFamily="18" charset="0"/>
                                </a:rPr>
                              </m:ctrlPr>
                            </m:dPr>
                            <m:e>
                              <m:r>
                                <a:rPr lang="it-IT">
                                  <a:latin typeface="Cambria Math" panose="02040503050406030204" pitchFamily="18" charset="0"/>
                                  <a:ea typeface="Cambria Math" panose="02040503050406030204" pitchFamily="18" charset="0"/>
                                </a:rPr>
                                <m:t>1−</m:t>
                              </m:r>
                              <m:r>
                                <a:rPr lang="it-IT">
                                  <a:latin typeface="Cambria Math" panose="02040503050406030204" pitchFamily="18" charset="0"/>
                                  <a:ea typeface="Cambria Math" panose="02040503050406030204" pitchFamily="18" charset="0"/>
                                </a:rPr>
                                <m:t>𝑎</m:t>
                              </m:r>
                            </m:e>
                          </m:d>
                          <m:d>
                            <m:dPr>
                              <m:ctrlPr>
                                <a:rPr lang="it-IT" i="1">
                                  <a:latin typeface="Cambria Math" panose="02040503050406030204" pitchFamily="18" charset="0"/>
                                  <a:ea typeface="Cambria Math" panose="02040503050406030204" pitchFamily="18" charset="0"/>
                                </a:rPr>
                              </m:ctrlPr>
                            </m:dPr>
                            <m:e>
                              <m:r>
                                <a:rPr lang="it-IT">
                                  <a:latin typeface="Cambria Math" panose="02040503050406030204" pitchFamily="18" charset="0"/>
                                  <a:ea typeface="Cambria Math" panose="02040503050406030204" pitchFamily="18" charset="0"/>
                                </a:rPr>
                                <m:t>1−</m:t>
                              </m:r>
                              <m:r>
                                <a:rPr lang="it-IT">
                                  <a:latin typeface="Cambria Math" panose="02040503050406030204" pitchFamily="18" charset="0"/>
                                  <a:ea typeface="Cambria Math" panose="02040503050406030204" pitchFamily="18" charset="0"/>
                                </a:rPr>
                                <m:t>𝐴</m:t>
                              </m:r>
                            </m:e>
                          </m:d>
                        </m:den>
                      </m:f>
                      <m:r>
                        <a:rPr lang="it-IT" b="0" i="1" smtClean="0">
                          <a:latin typeface="Cambria Math" panose="02040503050406030204" pitchFamily="18" charset="0"/>
                          <a:ea typeface="Cambria Math" panose="02040503050406030204" pitchFamily="18" charset="0"/>
                        </a:rPr>
                        <m:t> </m:t>
                      </m:r>
                    </m:oMath>
                  </m:oMathPara>
                </a14:m>
                <a:endParaRPr lang="it-IT" i="0" dirty="0" smtClean="0"/>
              </a:p>
              <a:p>
                <a:pPr algn="just"/>
                <a:endParaRPr lang="it-IT" i="0" dirty="0" smtClean="0"/>
              </a:p>
              <a:p>
                <a:pPr algn="just"/>
                <a:r>
                  <a:rPr lang="it-IT" i="0" dirty="0" smtClean="0"/>
                  <a:t>Ora, perchè si mantenga l'equilibrio termico, deve valere la relazione</a:t>
                </a:r>
              </a:p>
              <a:p>
                <a:pPr algn="just"/>
                <a:endParaRPr lang="it-IT" i="0" dirty="0" smtClean="0"/>
              </a:p>
              <a:p>
                <a:pPr algn="just"/>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𝑒</m:t>
                      </m:r>
                      <m:r>
                        <a:rPr lang="it-IT" i="1" smtClean="0">
                          <a:latin typeface="Cambria Math" panose="02040503050406030204" pitchFamily="18" charset="0"/>
                        </a:rPr>
                        <m:t>=</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𝑒</m:t>
                          </m:r>
                        </m:e>
                        <m:sup>
                          <m:r>
                            <a:rPr lang="it-IT" b="0" i="1" smtClean="0">
                              <a:latin typeface="Cambria Math" panose="02040503050406030204" pitchFamily="18" charset="0"/>
                            </a:rPr>
                            <m:t>′</m:t>
                          </m:r>
                        </m:sup>
                      </m:sSup>
                      <m:r>
                        <a:rPr lang="it-IT" b="0" i="1" smtClean="0">
                          <a:latin typeface="Cambria Math" panose="02040503050406030204" pitchFamily="18" charset="0"/>
                        </a:rPr>
                        <m:t>+</m:t>
                      </m:r>
                      <m:r>
                        <a:rPr lang="it-IT" b="0" i="1" smtClean="0">
                          <a:latin typeface="Cambria Math" panose="02040503050406030204" pitchFamily="18" charset="0"/>
                        </a:rPr>
                        <m:t>𝐸</m:t>
                      </m:r>
                      <m:r>
                        <a:rPr lang="it-IT" b="0" i="1" smtClean="0">
                          <a:latin typeface="Cambria Math" panose="02040503050406030204" pitchFamily="18" charset="0"/>
                        </a:rPr>
                        <m:t>′</m:t>
                      </m:r>
                    </m:oMath>
                  </m:oMathPara>
                </a14:m>
                <a:endParaRPr lang="it-IT" i="0" dirty="0" smtClean="0"/>
              </a:p>
              <a:p>
                <a:pPr algn="just"/>
                <a:endParaRPr lang="it-IT" i="0" dirty="0" smtClean="0"/>
              </a:p>
              <a:p>
                <a:pPr algn="just"/>
                <a:r>
                  <a:rPr lang="it-IT" i="0" dirty="0" smtClean="0"/>
                  <a:t>Da cui con qualche passaggio algebrico si ottiene </a:t>
                </a:r>
              </a:p>
              <a:p>
                <a:pPr algn="just"/>
                <a:endParaRPr lang="it-IT" i="0" dirty="0"/>
              </a:p>
              <a:p>
                <a:pPr algn="just"/>
                <a14:m>
                  <m:oMathPara xmlns:m="http://schemas.openxmlformats.org/officeDocument/2006/math">
                    <m:oMathParaPr>
                      <m:jc m:val="centerGroup"/>
                    </m:oMathParaPr>
                    <m:oMath xmlns:m="http://schemas.openxmlformats.org/officeDocument/2006/math">
                      <m:f>
                        <m:fPr>
                          <m:ctrlPr>
                            <a:rPr lang="it-IT" i="1" smtClean="0">
                              <a:latin typeface="Cambria Math" panose="02040503050406030204" pitchFamily="18" charset="0"/>
                            </a:rPr>
                          </m:ctrlPr>
                        </m:fPr>
                        <m:num>
                          <m:r>
                            <a:rPr lang="it-IT" b="0" i="1" smtClean="0">
                              <a:latin typeface="Cambria Math" panose="02040503050406030204" pitchFamily="18" charset="0"/>
                            </a:rPr>
                            <m:t>𝑒</m:t>
                          </m:r>
                        </m:num>
                        <m:den>
                          <m:r>
                            <a:rPr lang="it-IT" b="0" i="1" smtClean="0">
                              <a:latin typeface="Cambria Math" panose="02040503050406030204" pitchFamily="18" charset="0"/>
                            </a:rPr>
                            <m:t>𝑎</m:t>
                          </m:r>
                        </m:den>
                      </m:f>
                      <m:r>
                        <a:rPr lang="it-IT" i="1" smtClean="0">
                          <a:latin typeface="Cambria Math" panose="02040503050406030204" pitchFamily="18" charset="0"/>
                        </a:rPr>
                        <m:t>=</m:t>
                      </m:r>
                      <m:f>
                        <m:fPr>
                          <m:ctrlPr>
                            <a:rPr lang="it-IT" i="1" smtClean="0">
                              <a:latin typeface="Cambria Math" panose="02040503050406030204" pitchFamily="18" charset="0"/>
                            </a:rPr>
                          </m:ctrlPr>
                        </m:fPr>
                        <m:num>
                          <m:r>
                            <a:rPr lang="it-IT" b="0" i="1" smtClean="0">
                              <a:latin typeface="Cambria Math" panose="02040503050406030204" pitchFamily="18" charset="0"/>
                            </a:rPr>
                            <m:t>𝐸</m:t>
                          </m:r>
                        </m:num>
                        <m:den>
                          <m:r>
                            <a:rPr lang="it-IT" b="0" i="1" smtClean="0">
                              <a:latin typeface="Cambria Math" panose="02040503050406030204" pitchFamily="18" charset="0"/>
                            </a:rPr>
                            <m:t>𝐴</m:t>
                          </m:r>
                        </m:den>
                      </m:f>
                    </m:oMath>
                  </m:oMathPara>
                </a14:m>
                <a:endParaRPr lang="it-IT" i="0" dirty="0" smtClean="0"/>
              </a:p>
              <a:p>
                <a:pPr algn="just"/>
                <a:endParaRPr lang="it-IT" i="0" dirty="0"/>
              </a:p>
              <a:p>
                <a:pPr algn="just"/>
                <a:r>
                  <a:rPr lang="it-IT" i="0" dirty="0" smtClean="0"/>
                  <a:t>La relazione è stata ricavata senza fare alcuna specifica  assunzione sulle caratteristiche del corpo </a:t>
                </a:r>
                <a:r>
                  <a:rPr lang="it-IT" dirty="0" smtClean="0"/>
                  <a:t>C</a:t>
                </a:r>
                <a:r>
                  <a:rPr lang="it-IT" i="0" dirty="0" smtClean="0"/>
                  <a:t>, e quindi viene considerata da Kirchhoff universale (valida per qualunque corpo, a una data temperatura e per una data lunghezza d'onda)</a:t>
                </a:r>
                <a:endParaRPr lang="it-IT" i="0" dirty="0"/>
              </a:p>
            </p:txBody>
          </p:sp>
        </mc:Choice>
        <mc:Fallback>
          <p:sp>
            <p:nvSpPr>
              <p:cNvPr id="9" name="TextBox 8"/>
              <p:cNvSpPr txBox="1">
                <a:spLocks noRot="1" noChangeAspect="1" noMove="1" noResize="1" noEditPoints="1" noAdjustHandles="1" noChangeArrowheads="1" noChangeShapeType="1" noTextEdit="1"/>
              </p:cNvSpPr>
              <p:nvPr/>
            </p:nvSpPr>
            <p:spPr>
              <a:xfrm>
                <a:off x="251520" y="692696"/>
                <a:ext cx="8301608" cy="5618782"/>
              </a:xfrm>
              <a:prstGeom prst="rect">
                <a:avLst/>
              </a:prstGeom>
              <a:blipFill rotWithShape="0">
                <a:blip r:embed="rId3"/>
                <a:stretch>
                  <a:fillRect l="-587" t="-651" r="-661" b="-869"/>
                </a:stretch>
              </a:blipFill>
            </p:spPr>
            <p:txBody>
              <a:bodyPr/>
              <a:lstStyle/>
              <a:p>
                <a:r>
                  <a:rPr lang="it-IT">
                    <a:noFill/>
                  </a:rPr>
                  <a:t> </a:t>
                </a:r>
              </a:p>
            </p:txBody>
          </p:sp>
        </mc:Fallback>
      </mc:AlternateContent>
    </p:spTree>
    <p:extLst>
      <p:ext uri="{BB962C8B-B14F-4D97-AF65-F5344CB8AC3E}">
        <p14:creationId xmlns:p14="http://schemas.microsoft.com/office/powerpoint/2010/main" val="1437045199"/>
      </p:ext>
    </p:extLst>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
      <a:dk1>
        <a:srgbClr val="000000"/>
      </a:dk1>
      <a:lt1>
        <a:srgbClr val="FFFFFF"/>
      </a:lt1>
      <a:dk2>
        <a:srgbClr val="000000"/>
      </a:dk2>
      <a:lt2>
        <a:srgbClr val="00007D"/>
      </a:lt2>
      <a:accent1>
        <a:srgbClr val="9494F9"/>
      </a:accent1>
      <a:accent2>
        <a:srgbClr val="9999CC"/>
      </a:accent2>
      <a:accent3>
        <a:srgbClr val="FFFFFF"/>
      </a:accent3>
      <a:accent4>
        <a:srgbClr val="000000"/>
      </a:accent4>
      <a:accent5>
        <a:srgbClr val="C8C8FB"/>
      </a:accent5>
      <a:accent6>
        <a:srgbClr val="8A8AB9"/>
      </a:accent6>
      <a:hlink>
        <a:srgbClr val="6464C8"/>
      </a:hlink>
      <a:folHlink>
        <a:srgbClr val="6464C8"/>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1"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000000"/>
        </a:dk2>
        <a:lt2>
          <a:srgbClr val="00007D"/>
        </a:lt2>
        <a:accent1>
          <a:srgbClr val="9494F9"/>
        </a:accent1>
        <a:accent2>
          <a:srgbClr val="9999CC"/>
        </a:accent2>
        <a:accent3>
          <a:srgbClr val="FFFFFF"/>
        </a:accent3>
        <a:accent4>
          <a:srgbClr val="000000"/>
        </a:accent4>
        <a:accent5>
          <a:srgbClr val="C8C8FB"/>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4">
        <a:dk1>
          <a:srgbClr val="000000"/>
        </a:dk1>
        <a:lt1>
          <a:srgbClr val="FFFFFF"/>
        </a:lt1>
        <a:dk2>
          <a:srgbClr val="000000"/>
        </a:dk2>
        <a:lt2>
          <a:srgbClr val="00007D"/>
        </a:lt2>
        <a:accent1>
          <a:srgbClr val="9494F9"/>
        </a:accent1>
        <a:accent2>
          <a:srgbClr val="9999CC"/>
        </a:accent2>
        <a:accent3>
          <a:srgbClr val="FFFFFF"/>
        </a:accent3>
        <a:accent4>
          <a:srgbClr val="000000"/>
        </a:accent4>
        <a:accent5>
          <a:srgbClr val="C8C8FB"/>
        </a:accent5>
        <a:accent6>
          <a:srgbClr val="8A8AB9"/>
        </a:accent6>
        <a:hlink>
          <a:srgbClr val="646464"/>
        </a:hlink>
        <a:folHlink>
          <a:srgbClr val="CCCCE6"/>
        </a:folHlink>
      </a:clrScheme>
      <a:clrMap bg1="lt1" tx1="dk1" bg2="lt2" tx2="dk2" accent1="accent1" accent2="accent2" accent3="accent3" accent4="accent4" accent5="accent5" accent6="accent6" hlink="hlink" folHlink="folHlink"/>
    </a:extraClrScheme>
    <a:extraClrScheme>
      <a:clrScheme name="Pixel 15">
        <a:dk1>
          <a:srgbClr val="000000"/>
        </a:dk1>
        <a:lt1>
          <a:srgbClr val="FFFFFF"/>
        </a:lt1>
        <a:dk2>
          <a:srgbClr val="000000"/>
        </a:dk2>
        <a:lt2>
          <a:srgbClr val="00007D"/>
        </a:lt2>
        <a:accent1>
          <a:srgbClr val="9494F9"/>
        </a:accent1>
        <a:accent2>
          <a:srgbClr val="9999CC"/>
        </a:accent2>
        <a:accent3>
          <a:srgbClr val="FFFFFF"/>
        </a:accent3>
        <a:accent4>
          <a:srgbClr val="000000"/>
        </a:accent4>
        <a:accent5>
          <a:srgbClr val="C8C8FB"/>
        </a:accent5>
        <a:accent6>
          <a:srgbClr val="8A8AB9"/>
        </a:accent6>
        <a:hlink>
          <a:srgbClr val="646464"/>
        </a:hlink>
        <a:folHlink>
          <a:srgbClr val="5F5F5F"/>
        </a:folHlink>
      </a:clrScheme>
      <a:clrMap bg1="lt1" tx1="dk1" bg2="lt2" tx2="dk2" accent1="accent1" accent2="accent2" accent3="accent3" accent4="accent4" accent5="accent5" accent6="accent6" hlink="hlink" folHlink="folHlink"/>
    </a:extraClrScheme>
    <a:extraClrScheme>
      <a:clrScheme name="Pixel 16">
        <a:dk1>
          <a:srgbClr val="000000"/>
        </a:dk1>
        <a:lt1>
          <a:srgbClr val="FFFFFF"/>
        </a:lt1>
        <a:dk2>
          <a:srgbClr val="000000"/>
        </a:dk2>
        <a:lt2>
          <a:srgbClr val="00007D"/>
        </a:lt2>
        <a:accent1>
          <a:srgbClr val="9494F9"/>
        </a:accent1>
        <a:accent2>
          <a:srgbClr val="9999CC"/>
        </a:accent2>
        <a:accent3>
          <a:srgbClr val="FFFFFF"/>
        </a:accent3>
        <a:accent4>
          <a:srgbClr val="000000"/>
        </a:accent4>
        <a:accent5>
          <a:srgbClr val="C8C8FB"/>
        </a:accent5>
        <a:accent6>
          <a:srgbClr val="8A8AB9"/>
        </a:accent6>
        <a:hlink>
          <a:srgbClr val="9494F9"/>
        </a:hlink>
        <a:folHlink>
          <a:srgbClr val="9494F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Layers</Template>
  <TotalTime>52639</TotalTime>
  <Words>6867</Words>
  <Application>Microsoft Office PowerPoint</Application>
  <PresentationFormat>On-screen Show (4:3)</PresentationFormat>
  <Paragraphs>446</Paragraphs>
  <Slides>57</Slides>
  <Notes>47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ＭＳ Ｐゴシック</vt:lpstr>
      <vt:lpstr>Arial</vt:lpstr>
      <vt:lpstr>Calibri</vt:lpstr>
      <vt:lpstr>Cambria Math</vt:lpstr>
      <vt:lpstr>Ebrima</vt:lpstr>
      <vt:lpstr>Times New Roman</vt:lpstr>
      <vt:lpstr>Wingdings</vt:lpstr>
      <vt:lpstr>Pixel</vt:lpstr>
      <vt:lpstr>Alcune considerazioni storico-didattiche su radiazione di corpo nero ed effetto fotoelettrico</vt:lpstr>
      <vt:lpstr>Outline della lezione</vt:lpstr>
      <vt:lpstr>Fonti principali</vt:lpstr>
      <vt:lpstr>PowerPoint Presentation</vt:lpstr>
      <vt:lpstr>1. Il corpo nero prima di Planck: la legge della radiazione di Kirchhoff</vt:lpstr>
      <vt:lpstr>1. Il corpo nero prima di Planck: la legge della radiazione di Kirchhoff</vt:lpstr>
      <vt:lpstr>1. Il corpo nero prima di Planck: la legge della radiazione di Kirchhoff</vt:lpstr>
      <vt:lpstr>1. Il corpo nero prima di Planck: la legge della radiazione di Kirchhoff</vt:lpstr>
      <vt:lpstr>1. Il corpo nero prima di Planck: la legge della radiazione di Kirchhoff</vt:lpstr>
      <vt:lpstr>1. Il corpo nero prima di Planck: la legge della radiazione di Kirchhoff</vt:lpstr>
      <vt:lpstr>1. Il corpo nero prima di Planck: la legge della radiazione di Kirchhoff</vt:lpstr>
      <vt:lpstr>1. Il corpo nero prima di Planck: la legge della radiazione di Kirchhoff</vt:lpstr>
      <vt:lpstr>1. Il corpo nero prima di Planck: la legge della radiazione di Kirchhoff</vt:lpstr>
      <vt:lpstr>1. Il corpo nero prima di Planck: la legge della radiazione di Kirchhoff</vt:lpstr>
      <vt:lpstr>1. Il corpo nero prima di Planck: la legge della radiazione di Kirchhoff</vt:lpstr>
      <vt:lpstr>PowerPoint Presentation</vt:lpstr>
      <vt:lpstr>PowerPoint Presentation</vt:lpstr>
      <vt:lpstr>PowerPoint Presentation</vt:lpstr>
      <vt:lpstr>PowerPoint Presentation</vt:lpstr>
      <vt:lpstr>2. Planck e la preistoria dell'indistinguibilità in fisica quantistica</vt:lpstr>
      <vt:lpstr>2. Planck e la preistoria dell'indistinguibilità in fisica quantistica</vt:lpstr>
      <vt:lpstr>2. Planck e la preistoria dell'indistinguibilità in fisica quantistica</vt:lpstr>
      <vt:lpstr>2. Planck e la preistoria dell'indistinguibilità in fisica quantistica</vt:lpstr>
      <vt:lpstr>2. Planck e la preistoria dell'indistinguibilità in fisica quantistica</vt:lpstr>
      <vt:lpstr>2. Planck e la preistoria dell'indistinguibilità in fisica quantistica</vt:lpstr>
      <vt:lpstr>2. Planck e la preistoria dell'indistinguibilità in fisica quantistica</vt:lpstr>
      <vt:lpstr>2. Planck e la preistoria dell'indistinguibilità in fisica quantistica</vt:lpstr>
      <vt:lpstr>2. Planck e la preistoria dell'indistinguibilità in fisica quantistica</vt:lpstr>
      <vt:lpstr>2. Planck e la preistoria dell'indistinguibilità in fisica quantistica</vt:lpstr>
      <vt:lpstr>2. Planck e la preistoria dell'indistinguibilità in fisica quantistica</vt:lpstr>
      <vt:lpstr>2. Planck e la preistoria dell'indistinguibilità in fisica quantistica</vt:lpstr>
      <vt:lpstr>2. Planck e la preistoria dell'indistinguibilità in fisica quantistica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GeoGebra</dc:title>
  <dc:creator>Markus Hohenwarter</dc:creator>
  <cp:lastModifiedBy>Massimiliano Malgieri</cp:lastModifiedBy>
  <cp:revision>630</cp:revision>
  <cp:lastPrinted>2016-10-16T14:56:43Z</cp:lastPrinted>
  <dcterms:created xsi:type="dcterms:W3CDTF">2011-08-28T18:07:27Z</dcterms:created>
  <dcterms:modified xsi:type="dcterms:W3CDTF">2017-10-13T07:47:48Z</dcterms:modified>
</cp:coreProperties>
</file>