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wmf" ContentType="image/x-wmf"/>
  <Default Extension="emf" ContentType="image/x-emf"/>
  <Default Extension="rels" ContentType="application/vnd.openxmlformats-package.relationships+xml"/>
  <Default Extension="xml" ContentType="application/xml"/>
  <Default Extension="vml" ContentType="application/vnd.openxmlformats-officedocument.vmlDrawing"/>
  <Default Extension="gif" ContentType="image/gif"/>
  <Default Extension="xlsx" ContentType="application/vnd.openxmlformats-officedocument.spreadsheetml.sheet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theme/theme3.xml" ContentType="application/vnd.openxmlformats-officedocument.theme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theme/theme4.xml" ContentType="application/vnd.openxmlformats-officedocument.theme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theme/theme5.xml" ContentType="application/vnd.openxmlformats-officedocument.theme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theme/theme7.xml" ContentType="application/vnd.openxmlformats-officedocument.theme+xml"/>
  <Override PartName="/ppt/theme/theme8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charts/chart1.xml" ContentType="application/vnd.openxmlformats-officedocument.drawingml.chart+xml"/>
  <Override PartName="/ppt/charts/style1.xml" ContentType="application/vnd.ms-office.chartstyle+xml"/>
  <Override PartName="/ppt/charts/colors1.xml" ContentType="application/vnd.ms-office.chartcolorstyle+xml"/>
  <Override PartName="/ppt/theme/themeOverride1.xml" ContentType="application/vnd.openxmlformats-officedocument.themeOverride+xml"/>
  <Override PartName="/ppt/drawings/drawing1.xml" ContentType="application/vnd.openxmlformats-officedocument.drawingml.chartshapes+xml"/>
  <Override PartName="/ppt/charts/chart2.xml" ContentType="application/vnd.openxmlformats-officedocument.drawingml.chart+xml"/>
  <Override PartName="/ppt/charts/style2.xml" ContentType="application/vnd.ms-office.chartstyle+xml"/>
  <Override PartName="/ppt/charts/colors2.xml" ContentType="application/vnd.ms-office.chartcolorstyl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>
  <p:sldMasterIdLst>
    <p:sldMasterId id="2147483648" r:id="rId1"/>
    <p:sldMasterId id="2147483660" r:id="rId2"/>
    <p:sldMasterId id="2147483732" r:id="rId3"/>
    <p:sldMasterId id="2147483744" r:id="rId4"/>
    <p:sldMasterId id="2147483759" r:id="rId5"/>
    <p:sldMasterId id="2147483774" r:id="rId6"/>
    <p:sldMasterId id="2147483782" r:id="rId7"/>
  </p:sldMasterIdLst>
  <p:notesMasterIdLst>
    <p:notesMasterId r:id="rId78"/>
  </p:notesMasterIdLst>
  <p:sldIdLst>
    <p:sldId id="256" r:id="rId8"/>
    <p:sldId id="804" r:id="rId9"/>
    <p:sldId id="1350" r:id="rId10"/>
    <p:sldId id="1338" r:id="rId11"/>
    <p:sldId id="1503" r:id="rId12"/>
    <p:sldId id="1345" r:id="rId13"/>
    <p:sldId id="1380" r:id="rId14"/>
    <p:sldId id="1522" r:id="rId15"/>
    <p:sldId id="1505" r:id="rId16"/>
    <p:sldId id="1518" r:id="rId17"/>
    <p:sldId id="1346" r:id="rId18"/>
    <p:sldId id="1351" r:id="rId19"/>
    <p:sldId id="1355" r:id="rId20"/>
    <p:sldId id="1356" r:id="rId21"/>
    <p:sldId id="1362" r:id="rId22"/>
    <p:sldId id="1400" r:id="rId23"/>
    <p:sldId id="1352" r:id="rId24"/>
    <p:sldId id="1359" r:id="rId25"/>
    <p:sldId id="1354" r:id="rId26"/>
    <p:sldId id="1386" r:id="rId27"/>
    <p:sldId id="1361" r:id="rId28"/>
    <p:sldId id="1363" r:id="rId29"/>
    <p:sldId id="1369" r:id="rId30"/>
    <p:sldId id="1360" r:id="rId31"/>
    <p:sldId id="1365" r:id="rId32"/>
    <p:sldId id="1366" r:id="rId33"/>
    <p:sldId id="1371" r:id="rId34"/>
    <p:sldId id="1367" r:id="rId35"/>
    <p:sldId id="1364" r:id="rId36"/>
    <p:sldId id="1373" r:id="rId37"/>
    <p:sldId id="1374" r:id="rId38"/>
    <p:sldId id="1370" r:id="rId39"/>
    <p:sldId id="1372" r:id="rId40"/>
    <p:sldId id="1388" r:id="rId41"/>
    <p:sldId id="1526" r:id="rId42"/>
    <p:sldId id="1531" r:id="rId43"/>
    <p:sldId id="1393" r:id="rId44"/>
    <p:sldId id="1394" r:id="rId45"/>
    <p:sldId id="1395" r:id="rId46"/>
    <p:sldId id="1397" r:id="rId47"/>
    <p:sldId id="1399" r:id="rId48"/>
    <p:sldId id="1389" r:id="rId49"/>
    <p:sldId id="1452" r:id="rId50"/>
    <p:sldId id="1519" r:id="rId51"/>
    <p:sldId id="1402" r:id="rId52"/>
    <p:sldId id="1404" r:id="rId53"/>
    <p:sldId id="1408" r:id="rId54"/>
    <p:sldId id="1405" r:id="rId55"/>
    <p:sldId id="1382" r:id="rId56"/>
    <p:sldId id="1383" r:id="rId57"/>
    <p:sldId id="1384" r:id="rId58"/>
    <p:sldId id="1418" r:id="rId59"/>
    <p:sldId id="1472" r:id="rId60"/>
    <p:sldId id="1501" r:id="rId61"/>
    <p:sldId id="1420" r:id="rId62"/>
    <p:sldId id="1421" r:id="rId63"/>
    <p:sldId id="1534" r:id="rId64"/>
    <p:sldId id="1533" r:id="rId65"/>
    <p:sldId id="1412" r:id="rId66"/>
    <p:sldId id="1414" r:id="rId67"/>
    <p:sldId id="1416" r:id="rId68"/>
    <p:sldId id="1413" r:id="rId69"/>
    <p:sldId id="1538" r:id="rId70"/>
    <p:sldId id="1542" r:id="rId71"/>
    <p:sldId id="1385" r:id="rId72"/>
    <p:sldId id="1455" r:id="rId73"/>
    <p:sldId id="1500" r:id="rId74"/>
    <p:sldId id="1520" r:id="rId75"/>
    <p:sldId id="1521" r:id="rId76"/>
    <p:sldId id="1341" r:id="rId77"/>
  </p:sldIdLst>
  <p:sldSz cx="9144000" cy="6858000" type="screen4x3"/>
  <p:notesSz cx="6858000" cy="9144000"/>
  <p:defaultTextStyle>
    <a:defPPr>
      <a:defRPr lang="it-IT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rotondi" initials="r" lastIdx="1" clrIdx="0">
    <p:extLst>
      <p:ext uri="{19B8F6BF-5375-455C-9EA6-DF929625EA0E}">
        <p15:presenceInfo xmlns:p15="http://schemas.microsoft.com/office/powerpoint/2012/main" userId="fc62fbde7ae73998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0000"/>
    <a:srgbClr val="6600FF"/>
    <a:srgbClr val="0000CC"/>
    <a:srgbClr val="009E47"/>
    <a:srgbClr val="FFFF00"/>
    <a:srgbClr val="007434"/>
    <a:srgbClr val="CC0000"/>
    <a:srgbClr val="169EAC"/>
    <a:srgbClr val="FFFFCC"/>
    <a:srgbClr val="CC66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Stile medio 2 - Colore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20042" autoAdjust="0"/>
    <p:restoredTop sz="94454" autoAdjust="0"/>
  </p:normalViewPr>
  <p:slideViewPr>
    <p:cSldViewPr>
      <p:cViewPr varScale="1">
        <p:scale>
          <a:sx n="70" d="100"/>
          <a:sy n="70" d="100"/>
        </p:scale>
        <p:origin x="216" y="102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-41778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-738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6.xml"/><Relationship Id="rId18" Type="http://schemas.openxmlformats.org/officeDocument/2006/relationships/slide" Target="slides/slide11.xml"/><Relationship Id="rId26" Type="http://schemas.openxmlformats.org/officeDocument/2006/relationships/slide" Target="slides/slide19.xml"/><Relationship Id="rId39" Type="http://schemas.openxmlformats.org/officeDocument/2006/relationships/slide" Target="slides/slide32.xml"/><Relationship Id="rId21" Type="http://schemas.openxmlformats.org/officeDocument/2006/relationships/slide" Target="slides/slide14.xml"/><Relationship Id="rId34" Type="http://schemas.openxmlformats.org/officeDocument/2006/relationships/slide" Target="slides/slide27.xml"/><Relationship Id="rId42" Type="http://schemas.openxmlformats.org/officeDocument/2006/relationships/slide" Target="slides/slide35.xml"/><Relationship Id="rId47" Type="http://schemas.openxmlformats.org/officeDocument/2006/relationships/slide" Target="slides/slide40.xml"/><Relationship Id="rId50" Type="http://schemas.openxmlformats.org/officeDocument/2006/relationships/slide" Target="slides/slide43.xml"/><Relationship Id="rId55" Type="http://schemas.openxmlformats.org/officeDocument/2006/relationships/slide" Target="slides/slide48.xml"/><Relationship Id="rId63" Type="http://schemas.openxmlformats.org/officeDocument/2006/relationships/slide" Target="slides/slide56.xml"/><Relationship Id="rId68" Type="http://schemas.openxmlformats.org/officeDocument/2006/relationships/slide" Target="slides/slide61.xml"/><Relationship Id="rId76" Type="http://schemas.openxmlformats.org/officeDocument/2006/relationships/slide" Target="slides/slide69.xml"/><Relationship Id="rId7" Type="http://schemas.openxmlformats.org/officeDocument/2006/relationships/slideMaster" Target="slideMasters/slideMaster7.xml"/><Relationship Id="rId71" Type="http://schemas.openxmlformats.org/officeDocument/2006/relationships/slide" Target="slides/slide6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9.xml"/><Relationship Id="rId29" Type="http://schemas.openxmlformats.org/officeDocument/2006/relationships/slide" Target="slides/slide22.xml"/><Relationship Id="rId11" Type="http://schemas.openxmlformats.org/officeDocument/2006/relationships/slide" Target="slides/slide4.xml"/><Relationship Id="rId24" Type="http://schemas.openxmlformats.org/officeDocument/2006/relationships/slide" Target="slides/slide17.xml"/><Relationship Id="rId32" Type="http://schemas.openxmlformats.org/officeDocument/2006/relationships/slide" Target="slides/slide25.xml"/><Relationship Id="rId37" Type="http://schemas.openxmlformats.org/officeDocument/2006/relationships/slide" Target="slides/slide30.xml"/><Relationship Id="rId40" Type="http://schemas.openxmlformats.org/officeDocument/2006/relationships/slide" Target="slides/slide33.xml"/><Relationship Id="rId45" Type="http://schemas.openxmlformats.org/officeDocument/2006/relationships/slide" Target="slides/slide38.xml"/><Relationship Id="rId53" Type="http://schemas.openxmlformats.org/officeDocument/2006/relationships/slide" Target="slides/slide46.xml"/><Relationship Id="rId58" Type="http://schemas.openxmlformats.org/officeDocument/2006/relationships/slide" Target="slides/slide51.xml"/><Relationship Id="rId66" Type="http://schemas.openxmlformats.org/officeDocument/2006/relationships/slide" Target="slides/slide59.xml"/><Relationship Id="rId74" Type="http://schemas.openxmlformats.org/officeDocument/2006/relationships/slide" Target="slides/slide67.xml"/><Relationship Id="rId79" Type="http://schemas.openxmlformats.org/officeDocument/2006/relationships/commentAuthors" Target="commentAuthors.xml"/><Relationship Id="rId5" Type="http://schemas.openxmlformats.org/officeDocument/2006/relationships/slideMaster" Target="slideMasters/slideMaster5.xml"/><Relationship Id="rId61" Type="http://schemas.openxmlformats.org/officeDocument/2006/relationships/slide" Target="slides/slide54.xml"/><Relationship Id="rId82" Type="http://schemas.openxmlformats.org/officeDocument/2006/relationships/theme" Target="theme/theme1.xml"/><Relationship Id="rId10" Type="http://schemas.openxmlformats.org/officeDocument/2006/relationships/slide" Target="slides/slide3.xml"/><Relationship Id="rId19" Type="http://schemas.openxmlformats.org/officeDocument/2006/relationships/slide" Target="slides/slide12.xml"/><Relationship Id="rId31" Type="http://schemas.openxmlformats.org/officeDocument/2006/relationships/slide" Target="slides/slide24.xml"/><Relationship Id="rId44" Type="http://schemas.openxmlformats.org/officeDocument/2006/relationships/slide" Target="slides/slide37.xml"/><Relationship Id="rId52" Type="http://schemas.openxmlformats.org/officeDocument/2006/relationships/slide" Target="slides/slide45.xml"/><Relationship Id="rId60" Type="http://schemas.openxmlformats.org/officeDocument/2006/relationships/slide" Target="slides/slide53.xml"/><Relationship Id="rId65" Type="http://schemas.openxmlformats.org/officeDocument/2006/relationships/slide" Target="slides/slide58.xml"/><Relationship Id="rId73" Type="http://schemas.openxmlformats.org/officeDocument/2006/relationships/slide" Target="slides/slide66.xml"/><Relationship Id="rId78" Type="http://schemas.openxmlformats.org/officeDocument/2006/relationships/notesMaster" Target="notesMasters/notesMaster1.xml"/><Relationship Id="rId81" Type="http://schemas.openxmlformats.org/officeDocument/2006/relationships/viewProps" Target="viewProp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2.xml"/><Relationship Id="rId14" Type="http://schemas.openxmlformats.org/officeDocument/2006/relationships/slide" Target="slides/slide7.xml"/><Relationship Id="rId22" Type="http://schemas.openxmlformats.org/officeDocument/2006/relationships/slide" Target="slides/slide15.xml"/><Relationship Id="rId27" Type="http://schemas.openxmlformats.org/officeDocument/2006/relationships/slide" Target="slides/slide20.xml"/><Relationship Id="rId30" Type="http://schemas.openxmlformats.org/officeDocument/2006/relationships/slide" Target="slides/slide23.xml"/><Relationship Id="rId35" Type="http://schemas.openxmlformats.org/officeDocument/2006/relationships/slide" Target="slides/slide28.xml"/><Relationship Id="rId43" Type="http://schemas.openxmlformats.org/officeDocument/2006/relationships/slide" Target="slides/slide36.xml"/><Relationship Id="rId48" Type="http://schemas.openxmlformats.org/officeDocument/2006/relationships/slide" Target="slides/slide41.xml"/><Relationship Id="rId56" Type="http://schemas.openxmlformats.org/officeDocument/2006/relationships/slide" Target="slides/slide49.xml"/><Relationship Id="rId64" Type="http://schemas.openxmlformats.org/officeDocument/2006/relationships/slide" Target="slides/slide57.xml"/><Relationship Id="rId69" Type="http://schemas.openxmlformats.org/officeDocument/2006/relationships/slide" Target="slides/slide62.xml"/><Relationship Id="rId77" Type="http://schemas.openxmlformats.org/officeDocument/2006/relationships/slide" Target="slides/slide70.xml"/><Relationship Id="rId8" Type="http://schemas.openxmlformats.org/officeDocument/2006/relationships/slide" Target="slides/slide1.xml"/><Relationship Id="rId51" Type="http://schemas.openxmlformats.org/officeDocument/2006/relationships/slide" Target="slides/slide44.xml"/><Relationship Id="rId72" Type="http://schemas.openxmlformats.org/officeDocument/2006/relationships/slide" Target="slides/slide65.xml"/><Relationship Id="rId80" Type="http://schemas.openxmlformats.org/officeDocument/2006/relationships/presProps" Target="presProps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5.xml"/><Relationship Id="rId17" Type="http://schemas.openxmlformats.org/officeDocument/2006/relationships/slide" Target="slides/slide10.xml"/><Relationship Id="rId25" Type="http://schemas.openxmlformats.org/officeDocument/2006/relationships/slide" Target="slides/slide18.xml"/><Relationship Id="rId33" Type="http://schemas.openxmlformats.org/officeDocument/2006/relationships/slide" Target="slides/slide26.xml"/><Relationship Id="rId38" Type="http://schemas.openxmlformats.org/officeDocument/2006/relationships/slide" Target="slides/slide31.xml"/><Relationship Id="rId46" Type="http://schemas.openxmlformats.org/officeDocument/2006/relationships/slide" Target="slides/slide39.xml"/><Relationship Id="rId59" Type="http://schemas.openxmlformats.org/officeDocument/2006/relationships/slide" Target="slides/slide52.xml"/><Relationship Id="rId67" Type="http://schemas.openxmlformats.org/officeDocument/2006/relationships/slide" Target="slides/slide60.xml"/><Relationship Id="rId20" Type="http://schemas.openxmlformats.org/officeDocument/2006/relationships/slide" Target="slides/slide13.xml"/><Relationship Id="rId41" Type="http://schemas.openxmlformats.org/officeDocument/2006/relationships/slide" Target="slides/slide34.xml"/><Relationship Id="rId54" Type="http://schemas.openxmlformats.org/officeDocument/2006/relationships/slide" Target="slides/slide47.xml"/><Relationship Id="rId62" Type="http://schemas.openxmlformats.org/officeDocument/2006/relationships/slide" Target="slides/slide55.xml"/><Relationship Id="rId70" Type="http://schemas.openxmlformats.org/officeDocument/2006/relationships/slide" Target="slides/slide63.xml"/><Relationship Id="rId75" Type="http://schemas.openxmlformats.org/officeDocument/2006/relationships/slide" Target="slides/slide68.xml"/><Relationship Id="rId83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5" Type="http://schemas.openxmlformats.org/officeDocument/2006/relationships/slide" Target="slides/slide8.xml"/><Relationship Id="rId23" Type="http://schemas.openxmlformats.org/officeDocument/2006/relationships/slide" Target="slides/slide16.xml"/><Relationship Id="rId28" Type="http://schemas.openxmlformats.org/officeDocument/2006/relationships/slide" Target="slides/slide21.xml"/><Relationship Id="rId36" Type="http://schemas.openxmlformats.org/officeDocument/2006/relationships/slide" Target="slides/slide29.xml"/><Relationship Id="rId49" Type="http://schemas.openxmlformats.org/officeDocument/2006/relationships/slide" Target="slides/slide42.xml"/><Relationship Id="rId57" Type="http://schemas.openxmlformats.org/officeDocument/2006/relationships/slide" Target="slides/slide50.xml"/></Relationships>
</file>

<file path=ppt/charts/_rels/chart1.xml.rels><?xml version="1.0" encoding="UTF-8" standalone="yes"?>
<Relationships xmlns="http://schemas.openxmlformats.org/package/2006/relationships"><Relationship Id="rId3" Type="http://schemas.openxmlformats.org/officeDocument/2006/relationships/themeOverride" Target="../theme/themeOverride1.xml"/><Relationship Id="rId2" Type="http://schemas.microsoft.com/office/2011/relationships/chartColorStyle" Target="colors1.xml"/><Relationship Id="rId1" Type="http://schemas.microsoft.com/office/2011/relationships/chartStyle" Target="style1.xml"/><Relationship Id="rId5" Type="http://schemas.openxmlformats.org/officeDocument/2006/relationships/chartUserShapes" Target="../drawings/drawing1.xml"/><Relationship Id="rId4" Type="http://schemas.openxmlformats.org/officeDocument/2006/relationships/package" Target="../embeddings/Foglio_di_lavoro_di_Microsoft_Excel.xlsx"/></Relationships>
</file>

<file path=ppt/charts/_rels/chart2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Foglio_di_lavoro_di_Microsoft_Excel1.xlsx"/><Relationship Id="rId2" Type="http://schemas.microsoft.com/office/2011/relationships/chartColorStyle" Target="colors2.xml"/><Relationship Id="rId1" Type="http://schemas.microsoft.com/office/2011/relationships/chartStyle" Target="style2.xm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1"/>
    <c:plotArea>
      <c:layout>
        <c:manualLayout>
          <c:layoutTarget val="inner"/>
          <c:xMode val="edge"/>
          <c:yMode val="edge"/>
          <c:x val="0.10493998582995229"/>
          <c:y val="3.2065602204304322E-2"/>
          <c:w val="0.59922873437467405"/>
          <c:h val="0.8630036100197177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petroleum and other liquids (including biofuels)</c:v>
                </c:pt>
              </c:strCache>
            </c:strRef>
          </c:tx>
          <c:spPr>
            <a:ln w="28575" cap="rnd">
              <a:solidFill>
                <a:srgbClr val="BD732A"/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Sheet1!$B$2:$B$42</c:f>
              <c:numCache>
                <c:formatCode>General</c:formatCode>
                <c:ptCount val="41"/>
                <c:pt idx="0">
                  <c:v>178.72507326035102</c:v>
                </c:pt>
                <c:pt idx="1">
                  <c:v>179.9196421590847</c:v>
                </c:pt>
                <c:pt idx="2">
                  <c:v>182.94126470304366</c:v>
                </c:pt>
                <c:pt idx="3">
                  <c:v>184.71734161494274</c:v>
                </c:pt>
                <c:pt idx="4">
                  <c:v>187.44710310300511</c:v>
                </c:pt>
                <c:pt idx="5">
                  <c:v>190.05620441584256</c:v>
                </c:pt>
                <c:pt idx="6">
                  <c:v>193.538711689161</c:v>
                </c:pt>
                <c:pt idx="7">
                  <c:v>196.89987273755156</c:v>
                </c:pt>
                <c:pt idx="8">
                  <c:v>198.19502870807102</c:v>
                </c:pt>
                <c:pt idx="9">
                  <c:v>200.39952962212539</c:v>
                </c:pt>
                <c:pt idx="10">
                  <c:v>182.38868200415868</c:v>
                </c:pt>
                <c:pt idx="11">
                  <c:v>192.79092377954399</c:v>
                </c:pt>
                <c:pt idx="12">
                  <c:v>199.08838668441609</c:v>
                </c:pt>
                <c:pt idx="13">
                  <c:v>203.22344067127781</c:v>
                </c:pt>
                <c:pt idx="14">
                  <c:v>206.40107525398761</c:v>
                </c:pt>
                <c:pt idx="15">
                  <c:v>208.78807415183826</c:v>
                </c:pt>
                <c:pt idx="16">
                  <c:v>210.50196980676446</c:v>
                </c:pt>
                <c:pt idx="17">
                  <c:v>211.69262788208098</c:v>
                </c:pt>
                <c:pt idx="18">
                  <c:v>213.14780888885571</c:v>
                </c:pt>
                <c:pt idx="19">
                  <c:v>214.24888491736772</c:v>
                </c:pt>
                <c:pt idx="20">
                  <c:v>215.61453160359193</c:v>
                </c:pt>
                <c:pt idx="21">
                  <c:v>217.19818413592046</c:v>
                </c:pt>
                <c:pt idx="22">
                  <c:v>218.81261680926673</c:v>
                </c:pt>
                <c:pt idx="23">
                  <c:v>220.05670065129317</c:v>
                </c:pt>
                <c:pt idx="24">
                  <c:v>221.83693656133821</c:v>
                </c:pt>
                <c:pt idx="25">
                  <c:v>223.41416795018142</c:v>
                </c:pt>
                <c:pt idx="26">
                  <c:v>225.02991343763225</c:v>
                </c:pt>
                <c:pt idx="27">
                  <c:v>226.68154733871387</c:v>
                </c:pt>
                <c:pt idx="28">
                  <c:v>228.21359015864638</c:v>
                </c:pt>
                <c:pt idx="29">
                  <c:v>230.00809894154827</c:v>
                </c:pt>
                <c:pt idx="30">
                  <c:v>231.60087158584531</c:v>
                </c:pt>
                <c:pt idx="31">
                  <c:v>233.43673901058341</c:v>
                </c:pt>
                <c:pt idx="32">
                  <c:v>235.18415819213791</c:v>
                </c:pt>
                <c:pt idx="33">
                  <c:v>237.02934277730759</c:v>
                </c:pt>
                <c:pt idx="34">
                  <c:v>238.63919589162637</c:v>
                </c:pt>
                <c:pt idx="35">
                  <c:v>240.52080946124138</c:v>
                </c:pt>
                <c:pt idx="36">
                  <c:v>241.91164722516947</c:v>
                </c:pt>
                <c:pt idx="37">
                  <c:v>243.76067819372162</c:v>
                </c:pt>
                <c:pt idx="38">
                  <c:v>245.29154149129249</c:v>
                </c:pt>
                <c:pt idx="39">
                  <c:v>247.045528902347</c:v>
                </c:pt>
                <c:pt idx="40">
                  <c:v>248.54494874148068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3109-47E0-A141-6042F250FADD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natural gas</c:v>
                </c:pt>
              </c:strCache>
            </c:strRef>
          </c:tx>
          <c:spPr>
            <a:ln w="28575" cap="rnd">
              <a:solidFill>
                <a:srgbClr val="00B0F0"/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Sheet1!$C$2:$C$42</c:f>
              <c:numCache>
                <c:formatCode>General</c:formatCode>
                <c:ptCount val="41"/>
                <c:pt idx="0">
                  <c:v>119.47389965954879</c:v>
                </c:pt>
                <c:pt idx="1">
                  <c:v>123.04069874383923</c:v>
                </c:pt>
                <c:pt idx="2">
                  <c:v>125.80408639923547</c:v>
                </c:pt>
                <c:pt idx="3">
                  <c:v>127.50921053568813</c:v>
                </c:pt>
                <c:pt idx="4">
                  <c:v>128.24004897766778</c:v>
                </c:pt>
                <c:pt idx="5">
                  <c:v>130.14176678213192</c:v>
                </c:pt>
                <c:pt idx="6">
                  <c:v>132.78262257606909</c:v>
                </c:pt>
                <c:pt idx="7">
                  <c:v>137.1194909242835</c:v>
                </c:pt>
                <c:pt idx="8">
                  <c:v>143.73933118932678</c:v>
                </c:pt>
                <c:pt idx="9">
                  <c:v>147.76156380470198</c:v>
                </c:pt>
                <c:pt idx="10">
                  <c:v>147.28534378503718</c:v>
                </c:pt>
                <c:pt idx="11">
                  <c:v>148.84638143588703</c:v>
                </c:pt>
                <c:pt idx="12">
                  <c:v>151.2319973378647</c:v>
                </c:pt>
                <c:pt idx="13">
                  <c:v>153.87961592501412</c:v>
                </c:pt>
                <c:pt idx="14">
                  <c:v>155.87935007626294</c:v>
                </c:pt>
                <c:pt idx="15">
                  <c:v>158.43042949622048</c:v>
                </c:pt>
                <c:pt idx="16">
                  <c:v>160.59414783690218</c:v>
                </c:pt>
                <c:pt idx="17">
                  <c:v>162.08844839739211</c:v>
                </c:pt>
                <c:pt idx="18">
                  <c:v>163.41248896921527</c:v>
                </c:pt>
                <c:pt idx="19">
                  <c:v>165.22632292331332</c:v>
                </c:pt>
                <c:pt idx="20">
                  <c:v>166.46124525256658</c:v>
                </c:pt>
                <c:pt idx="21">
                  <c:v>167.31917617696277</c:v>
                </c:pt>
                <c:pt idx="22">
                  <c:v>168.16636712456639</c:v>
                </c:pt>
                <c:pt idx="23">
                  <c:v>169.28377423101082</c:v>
                </c:pt>
                <c:pt idx="24">
                  <c:v>170.41824936272982</c:v>
                </c:pt>
                <c:pt idx="25">
                  <c:v>171.36711124051286</c:v>
                </c:pt>
                <c:pt idx="26">
                  <c:v>172.6929186537046</c:v>
                </c:pt>
                <c:pt idx="27">
                  <c:v>173.9292657969109</c:v>
                </c:pt>
                <c:pt idx="28">
                  <c:v>175.48699512332425</c:v>
                </c:pt>
                <c:pt idx="29">
                  <c:v>176.46915902749691</c:v>
                </c:pt>
                <c:pt idx="30">
                  <c:v>178.13966625429003</c:v>
                </c:pt>
                <c:pt idx="31">
                  <c:v>179.2558580228266</c:v>
                </c:pt>
                <c:pt idx="32">
                  <c:v>180.68975233060149</c:v>
                </c:pt>
                <c:pt idx="33">
                  <c:v>182.4441320695247</c:v>
                </c:pt>
                <c:pt idx="34">
                  <c:v>183.96209379362406</c:v>
                </c:pt>
                <c:pt idx="35">
                  <c:v>185.05671361737012</c:v>
                </c:pt>
                <c:pt idx="36">
                  <c:v>186.73304738668116</c:v>
                </c:pt>
                <c:pt idx="37">
                  <c:v>188.27176311817109</c:v>
                </c:pt>
                <c:pt idx="38">
                  <c:v>189.97984662941491</c:v>
                </c:pt>
                <c:pt idx="39">
                  <c:v>191.33804040342733</c:v>
                </c:pt>
                <c:pt idx="40">
                  <c:v>193.20840273040267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3109-47E0-A141-6042F250FADD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coal</c:v>
                </c:pt>
              </c:strCache>
            </c:strRef>
          </c:tx>
          <c:spPr>
            <a:ln w="28575" cap="rnd">
              <a:solidFill>
                <a:srgbClr val="000000"/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Sheet1!$D$2:$D$42</c:f>
              <c:numCache>
                <c:formatCode>General</c:formatCode>
                <c:ptCount val="41"/>
                <c:pt idx="0">
                  <c:v>157.62256275489662</c:v>
                </c:pt>
                <c:pt idx="1">
                  <c:v>166.08988328542111</c:v>
                </c:pt>
                <c:pt idx="2">
                  <c:v>171.28103480553506</c:v>
                </c:pt>
                <c:pt idx="3">
                  <c:v>173.22982177685654</c:v>
                </c:pt>
                <c:pt idx="4">
                  <c:v>172.29058344561059</c:v>
                </c:pt>
                <c:pt idx="5">
                  <c:v>166.6122793464404</c:v>
                </c:pt>
                <c:pt idx="6">
                  <c:v>157.45915777322392</c:v>
                </c:pt>
                <c:pt idx="7">
                  <c:v>161.98210517332387</c:v>
                </c:pt>
                <c:pt idx="8">
                  <c:v>166.32818295065232</c:v>
                </c:pt>
                <c:pt idx="9">
                  <c:v>165.43273291851739</c:v>
                </c:pt>
                <c:pt idx="10">
                  <c:v>155.6165409130071</c:v>
                </c:pt>
                <c:pt idx="11">
                  <c:v>161.85757408967086</c:v>
                </c:pt>
                <c:pt idx="12">
                  <c:v>162.3788376633677</c:v>
                </c:pt>
                <c:pt idx="13">
                  <c:v>160.80338093711813</c:v>
                </c:pt>
                <c:pt idx="14">
                  <c:v>159.43627654179926</c:v>
                </c:pt>
                <c:pt idx="15">
                  <c:v>157.77921935741816</c:v>
                </c:pt>
                <c:pt idx="16">
                  <c:v>157.57996616626676</c:v>
                </c:pt>
                <c:pt idx="17">
                  <c:v>156.86361734028989</c:v>
                </c:pt>
                <c:pt idx="18">
                  <c:v>156.59042862750832</c:v>
                </c:pt>
                <c:pt idx="19">
                  <c:v>156.1460010567211</c:v>
                </c:pt>
                <c:pt idx="20">
                  <c:v>155.83026565727326</c:v>
                </c:pt>
                <c:pt idx="21">
                  <c:v>156.99728230998213</c:v>
                </c:pt>
                <c:pt idx="22">
                  <c:v>158.37839775211162</c:v>
                </c:pt>
                <c:pt idx="23">
                  <c:v>159.56045040109862</c:v>
                </c:pt>
                <c:pt idx="24">
                  <c:v>161.0299129305063</c:v>
                </c:pt>
                <c:pt idx="25">
                  <c:v>162.25639718661446</c:v>
                </c:pt>
                <c:pt idx="26">
                  <c:v>163.40975831786088</c:v>
                </c:pt>
                <c:pt idx="27">
                  <c:v>164.57917842617755</c:v>
                </c:pt>
                <c:pt idx="28">
                  <c:v>165.67037323026346</c:v>
                </c:pt>
                <c:pt idx="29">
                  <c:v>166.99270278563515</c:v>
                </c:pt>
                <c:pt idx="30">
                  <c:v>168.29535933456842</c:v>
                </c:pt>
                <c:pt idx="31">
                  <c:v>169.50653982119758</c:v>
                </c:pt>
                <c:pt idx="32">
                  <c:v>170.7884303881159</c:v>
                </c:pt>
                <c:pt idx="33">
                  <c:v>172.02096571653183</c:v>
                </c:pt>
                <c:pt idx="34">
                  <c:v>173.21529059873123</c:v>
                </c:pt>
                <c:pt idx="35">
                  <c:v>174.40454283701882</c:v>
                </c:pt>
                <c:pt idx="36">
                  <c:v>174.90557511089563</c:v>
                </c:pt>
                <c:pt idx="37">
                  <c:v>175.392560985057</c:v>
                </c:pt>
                <c:pt idx="38">
                  <c:v>175.78230090726208</c:v>
                </c:pt>
                <c:pt idx="39">
                  <c:v>176.29542705142299</c:v>
                </c:pt>
                <c:pt idx="40">
                  <c:v>176.68609681077808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3109-47E0-A141-6042F250FADD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nuclear</c:v>
                </c:pt>
              </c:strCache>
            </c:strRef>
          </c:tx>
          <c:spPr>
            <a:ln w="28575" cap="rnd">
              <a:solidFill>
                <a:srgbClr val="A33340"/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Sheet1!$E$2:$E$42</c:f>
              <c:numCache>
                <c:formatCode>General</c:formatCode>
                <c:ptCount val="41"/>
                <c:pt idx="0">
                  <c:v>27.381069976654054</c:v>
                </c:pt>
                <c:pt idx="1">
                  <c:v>26.248981300127035</c:v>
                </c:pt>
                <c:pt idx="2">
                  <c:v>24.478282608078004</c:v>
                </c:pt>
                <c:pt idx="3">
                  <c:v>24.653926565673839</c:v>
                </c:pt>
                <c:pt idx="4">
                  <c:v>25.139376490600586</c:v>
                </c:pt>
                <c:pt idx="5">
                  <c:v>25.438884058837889</c:v>
                </c:pt>
                <c:pt idx="6">
                  <c:v>25.714081974426268</c:v>
                </c:pt>
                <c:pt idx="7">
                  <c:v>25.899316950500499</c:v>
                </c:pt>
                <c:pt idx="8">
                  <c:v>26.511910940612783</c:v>
                </c:pt>
                <c:pt idx="9">
                  <c:v>27.74348237745469</c:v>
                </c:pt>
                <c:pt idx="10">
                  <c:v>27.499842502146503</c:v>
                </c:pt>
                <c:pt idx="11">
                  <c:v>29.361501998641966</c:v>
                </c:pt>
                <c:pt idx="12">
                  <c:v>29.524843516639859</c:v>
                </c:pt>
                <c:pt idx="13">
                  <c:v>30.075160034637751</c:v>
                </c:pt>
                <c:pt idx="14">
                  <c:v>30.521075552635626</c:v>
                </c:pt>
                <c:pt idx="15">
                  <c:v>30.850759070633522</c:v>
                </c:pt>
                <c:pt idx="16">
                  <c:v>30.360544450179219</c:v>
                </c:pt>
                <c:pt idx="17">
                  <c:v>30.621827829724932</c:v>
                </c:pt>
                <c:pt idx="18">
                  <c:v>31.034300209270629</c:v>
                </c:pt>
                <c:pt idx="19">
                  <c:v>31.279365588816344</c:v>
                </c:pt>
                <c:pt idx="20">
                  <c:v>31.696039968362044</c:v>
                </c:pt>
                <c:pt idx="21">
                  <c:v>32.046881217090984</c:v>
                </c:pt>
                <c:pt idx="22">
                  <c:v>32.394423465819933</c:v>
                </c:pt>
                <c:pt idx="23">
                  <c:v>32.652394714548869</c:v>
                </c:pt>
                <c:pt idx="24">
                  <c:v>32.816090963277816</c:v>
                </c:pt>
                <c:pt idx="25">
                  <c:v>33.169471212006755</c:v>
                </c:pt>
                <c:pt idx="26">
                  <c:v>33.191555268409239</c:v>
                </c:pt>
                <c:pt idx="27">
                  <c:v>33.283675324811732</c:v>
                </c:pt>
                <c:pt idx="28">
                  <c:v>33.375791381214206</c:v>
                </c:pt>
                <c:pt idx="29">
                  <c:v>33.465704437616694</c:v>
                </c:pt>
                <c:pt idx="30">
                  <c:v>33.468321494019172</c:v>
                </c:pt>
                <c:pt idx="31">
                  <c:v>33.318679233401362</c:v>
                </c:pt>
                <c:pt idx="32">
                  <c:v>33.165413972783554</c:v>
                </c:pt>
                <c:pt idx="33">
                  <c:v>33.011813712165754</c:v>
                </c:pt>
                <c:pt idx="34">
                  <c:v>32.856978451547945</c:v>
                </c:pt>
                <c:pt idx="35">
                  <c:v>32.702803190930126</c:v>
                </c:pt>
                <c:pt idx="36">
                  <c:v>32.723535867830876</c:v>
                </c:pt>
                <c:pt idx="37">
                  <c:v>32.663399544731625</c:v>
                </c:pt>
                <c:pt idx="38">
                  <c:v>32.682451221632355</c:v>
                </c:pt>
                <c:pt idx="39">
                  <c:v>32.702081898533095</c:v>
                </c:pt>
                <c:pt idx="40">
                  <c:v>32.72320457543384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3109-47E0-A141-6042F250FADD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renewable energy (excluding biofuels)</c:v>
                </c:pt>
              </c:strCache>
            </c:strRef>
          </c:tx>
          <c:spPr>
            <a:ln w="28575" cap="rnd">
              <a:solidFill>
                <a:srgbClr val="5D9732"/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Sheet1!$F$2:$F$42</c:f>
              <c:numCache>
                <c:formatCode>General</c:formatCode>
                <c:ptCount val="41"/>
                <c:pt idx="0">
                  <c:v>58.370384911559775</c:v>
                </c:pt>
                <c:pt idx="1">
                  <c:v>60.796677084312066</c:v>
                </c:pt>
                <c:pt idx="2">
                  <c:v>63.839049422533719</c:v>
                </c:pt>
                <c:pt idx="3">
                  <c:v>68.149666555726327</c:v>
                </c:pt>
                <c:pt idx="4">
                  <c:v>70.555452463476996</c:v>
                </c:pt>
                <c:pt idx="5">
                  <c:v>72.384639256650559</c:v>
                </c:pt>
                <c:pt idx="6">
                  <c:v>76.840510382296088</c:v>
                </c:pt>
                <c:pt idx="7">
                  <c:v>80.520445107288339</c:v>
                </c:pt>
                <c:pt idx="8">
                  <c:v>84.683534498466329</c:v>
                </c:pt>
                <c:pt idx="9">
                  <c:v>91.569250131780095</c:v>
                </c:pt>
                <c:pt idx="10">
                  <c:v>88.734027768515659</c:v>
                </c:pt>
                <c:pt idx="11">
                  <c:v>90.707388696229359</c:v>
                </c:pt>
                <c:pt idx="12">
                  <c:v>95.798989764743084</c:v>
                </c:pt>
                <c:pt idx="13">
                  <c:v>101.18518135352586</c:v>
                </c:pt>
                <c:pt idx="14">
                  <c:v>106.70458785539006</c:v>
                </c:pt>
                <c:pt idx="15">
                  <c:v>111.69870032254957</c:v>
                </c:pt>
                <c:pt idx="16">
                  <c:v>116.35344706438934</c:v>
                </c:pt>
                <c:pt idx="17">
                  <c:v>121.17530493963751</c:v>
                </c:pt>
                <c:pt idx="18">
                  <c:v>125.86761490215621</c:v>
                </c:pt>
                <c:pt idx="19">
                  <c:v>130.68598729088578</c:v>
                </c:pt>
                <c:pt idx="20">
                  <c:v>135.64113215688573</c:v>
                </c:pt>
                <c:pt idx="21">
                  <c:v>140.33971971974151</c:v>
                </c:pt>
                <c:pt idx="22">
                  <c:v>144.99281425708418</c:v>
                </c:pt>
                <c:pt idx="23">
                  <c:v>149.64887858204372</c:v>
                </c:pt>
                <c:pt idx="24">
                  <c:v>154.39404199636741</c:v>
                </c:pt>
                <c:pt idx="25">
                  <c:v>159.25217706309073</c:v>
                </c:pt>
                <c:pt idx="26">
                  <c:v>164.26824398830945</c:v>
                </c:pt>
                <c:pt idx="27">
                  <c:v>169.22672029443075</c:v>
                </c:pt>
                <c:pt idx="28">
                  <c:v>174.17588574403146</c:v>
                </c:pt>
                <c:pt idx="29">
                  <c:v>179.03481625602146</c:v>
                </c:pt>
                <c:pt idx="30">
                  <c:v>183.9136092364914</c:v>
                </c:pt>
                <c:pt idx="31">
                  <c:v>189.1599250676696</c:v>
                </c:pt>
                <c:pt idx="32">
                  <c:v>194.33441151633289</c:v>
                </c:pt>
                <c:pt idx="33">
                  <c:v>199.55628959367382</c:v>
                </c:pt>
                <c:pt idx="34">
                  <c:v>204.76665498656263</c:v>
                </c:pt>
                <c:pt idx="35">
                  <c:v>210.06817909309535</c:v>
                </c:pt>
                <c:pt idx="36">
                  <c:v>215.10256473021869</c:v>
                </c:pt>
                <c:pt idx="37">
                  <c:v>220.18528906597754</c:v>
                </c:pt>
                <c:pt idx="38">
                  <c:v>225.14953276501552</c:v>
                </c:pt>
                <c:pt idx="39">
                  <c:v>230.16200244338845</c:v>
                </c:pt>
                <c:pt idx="40">
                  <c:v>235.16419407560886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3109-47E0-A141-6042F250FAD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555918128"/>
        <c:axId val="-1555911056"/>
      </c:lineChart>
      <c:catAx>
        <c:axId val="-155591812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rgbClr val="000000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-1555911056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-1555911056"/>
        <c:scaling>
          <c:orientation val="minMax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12700">
            <a:solidFill>
              <a:srgbClr val="FFFFFF">
                <a:lumMod val="65000"/>
              </a:srgbClr>
            </a:solidFill>
            <a:prstDash val="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Arial" panose="020B0604020202020204" pitchFamily="34" charset="0"/>
                <a:ea typeface="+mn-ea"/>
                <a:cs typeface="Arial" panose="020B0604020202020204" pitchFamily="34" charset="0"/>
              </a:defRPr>
            </a:pPr>
            <a:endParaRPr lang="it-IT"/>
          </a:p>
        </c:txPr>
        <c:crossAx val="-1555918128"/>
        <c:crossesAt val="11"/>
        <c:crossBetween val="midCat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solidFill>
      <a:schemeClr val="bg1"/>
    </a:solidFill>
    <a:ln w="9525" cap="flat" cmpd="sng" algn="ctr">
      <a:noFill/>
      <a:round/>
    </a:ln>
    <a:effectLst/>
  </c:spPr>
  <c:txPr>
    <a:bodyPr/>
    <a:lstStyle/>
    <a:p>
      <a:pPr>
        <a:defRPr sz="1200" baseline="0">
          <a:solidFill>
            <a:schemeClr val="tx1"/>
          </a:solidFill>
        </a:defRPr>
      </a:pPr>
      <a:endParaRPr lang="it-IT"/>
    </a:p>
  </c:txPr>
  <c:externalData r:id="rId4">
    <c:autoUpdate val="0"/>
  </c:externalData>
  <c:userShapes r:id="rId5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 xmlns:c16r2="http://schemas.microsoft.com/office/drawing/2015/06/chart">
  <c:date1904 val="0"/>
  <c:lang val="it-IT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hart>
    <c:autoTitleDeleted val="1"/>
    <c:plotArea>
      <c:layout>
        <c:manualLayout>
          <c:layoutTarget val="inner"/>
          <c:xMode val="edge"/>
          <c:yMode val="edge"/>
          <c:x val="0.10164031558280662"/>
          <c:y val="2.890854953718551E-2"/>
          <c:w val="0.75265751385040536"/>
          <c:h val="0.87873921231539676"/>
        </c:manualLayout>
      </c:layout>
      <c:lineChart>
        <c:grouping val="standard"/>
        <c:varyColors val="0"/>
        <c:ser>
          <c:idx val="0"/>
          <c:order val="0"/>
          <c:tx>
            <c:strRef>
              <c:f>Sheet1!$B$1</c:f>
              <c:strCache>
                <c:ptCount val="1"/>
                <c:pt idx="0">
                  <c:v>Coal</c:v>
                </c:pt>
              </c:strCache>
            </c:strRef>
          </c:tx>
          <c:spPr>
            <a:ln w="28575" cap="rnd">
              <a:solidFill>
                <a:schemeClr val="tx1"/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Sheet1!$B$2:$B$42</c:f>
              <c:numCache>
                <c:formatCode>General</c:formatCode>
                <c:ptCount val="41"/>
                <c:pt idx="0">
                  <c:v>8.1098893699465346</c:v>
                </c:pt>
                <c:pt idx="1">
                  <c:v>8.5694300595621709</c:v>
                </c:pt>
                <c:pt idx="2">
                  <c:v>8.6043259389704136</c:v>
                </c:pt>
                <c:pt idx="3">
                  <c:v>9.0583756041167547</c:v>
                </c:pt>
                <c:pt idx="4">
                  <c:v>9.1257408671598856</c:v>
                </c:pt>
                <c:pt idx="5">
                  <c:v>8.9773582154991853</c:v>
                </c:pt>
                <c:pt idx="6">
                  <c:v>9.0132749144960691</c:v>
                </c:pt>
                <c:pt idx="7">
                  <c:v>9.1985908856644425</c:v>
                </c:pt>
                <c:pt idx="8">
                  <c:v>9.4687677347951595</c:v>
                </c:pt>
                <c:pt idx="9">
                  <c:v>9.1410747172805635</c:v>
                </c:pt>
                <c:pt idx="10">
                  <c:v>8.2243414838899902</c:v>
                </c:pt>
                <c:pt idx="11">
                  <c:v>8.6768020357129192</c:v>
                </c:pt>
                <c:pt idx="12">
                  <c:v>8.5246034921391356</c:v>
                </c:pt>
                <c:pt idx="13">
                  <c:v>8.2003071695653471</c:v>
                </c:pt>
                <c:pt idx="14">
                  <c:v>7.9057382649915651</c:v>
                </c:pt>
                <c:pt idx="15">
                  <c:v>7.6284640384177784</c:v>
                </c:pt>
                <c:pt idx="16">
                  <c:v>7.5568546466737141</c:v>
                </c:pt>
                <c:pt idx="17">
                  <c:v>7.4435778959296517</c:v>
                </c:pt>
                <c:pt idx="18">
                  <c:v>7.3600640241855846</c:v>
                </c:pt>
                <c:pt idx="19">
                  <c:v>7.2734651304415205</c:v>
                </c:pt>
                <c:pt idx="20">
                  <c:v>7.1755832766974574</c:v>
                </c:pt>
                <c:pt idx="21">
                  <c:v>7.2348850559722644</c:v>
                </c:pt>
                <c:pt idx="22">
                  <c:v>7.2940288762470686</c:v>
                </c:pt>
                <c:pt idx="23">
                  <c:v>7.3642844515218737</c:v>
                </c:pt>
                <c:pt idx="24">
                  <c:v>7.4342122077966826</c:v>
                </c:pt>
                <c:pt idx="25">
                  <c:v>7.4909278050714869</c:v>
                </c:pt>
                <c:pt idx="26">
                  <c:v>7.5587998904893432</c:v>
                </c:pt>
                <c:pt idx="27">
                  <c:v>7.6186772849071991</c:v>
                </c:pt>
                <c:pt idx="28">
                  <c:v>7.6708642503250521</c:v>
                </c:pt>
                <c:pt idx="29">
                  <c:v>7.7347813177429066</c:v>
                </c:pt>
                <c:pt idx="30">
                  <c:v>7.8020255341607632</c:v>
                </c:pt>
                <c:pt idx="31">
                  <c:v>7.8673688264732551</c:v>
                </c:pt>
                <c:pt idx="32">
                  <c:v>7.9367085787857459</c:v>
                </c:pt>
                <c:pt idx="33">
                  <c:v>7.999020988098235</c:v>
                </c:pt>
                <c:pt idx="34">
                  <c:v>8.063222618410725</c:v>
                </c:pt>
                <c:pt idx="35">
                  <c:v>8.1198193287232119</c:v>
                </c:pt>
                <c:pt idx="36">
                  <c:v>8.1165161528165637</c:v>
                </c:pt>
                <c:pt idx="37">
                  <c:v>8.114688623909915</c:v>
                </c:pt>
                <c:pt idx="38">
                  <c:v>8.1164983020032651</c:v>
                </c:pt>
                <c:pt idx="39">
                  <c:v>8.117781796096617</c:v>
                </c:pt>
                <c:pt idx="40">
                  <c:v>8.1151956611899667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0-A15C-485D-BD75-C5D2DBD79996}"/>
            </c:ext>
          </c:extLst>
        </c:ser>
        <c:ser>
          <c:idx val="1"/>
          <c:order val="1"/>
          <c:tx>
            <c:strRef>
              <c:f>Sheet1!$C$1</c:f>
              <c:strCache>
                <c:ptCount val="1"/>
                <c:pt idx="0">
                  <c:v>Natural Gas</c:v>
                </c:pt>
              </c:strCache>
            </c:strRef>
          </c:tx>
          <c:spPr>
            <a:ln w="28575" cap="rnd">
              <a:solidFill>
                <a:schemeClr val="accent1"/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Sheet1!$C$2:$C$42</c:f>
              <c:numCache>
                <c:formatCode>General</c:formatCode>
                <c:ptCount val="41"/>
                <c:pt idx="0">
                  <c:v>4.5982230073293255</c:v>
                </c:pt>
                <c:pt idx="1">
                  <c:v>4.6676102699917807</c:v>
                </c:pt>
                <c:pt idx="2">
                  <c:v>4.8703989162453212</c:v>
                </c:pt>
                <c:pt idx="3">
                  <c:v>4.8038164733242406</c:v>
                </c:pt>
                <c:pt idx="4">
                  <c:v>4.894845322282956</c:v>
                </c:pt>
                <c:pt idx="5">
                  <c:v>5.2597930091818403</c:v>
                </c:pt>
                <c:pt idx="6">
                  <c:v>5.5194607266144233</c:v>
                </c:pt>
                <c:pt idx="7">
                  <c:v>5.6548001585631011</c:v>
                </c:pt>
                <c:pt idx="8">
                  <c:v>5.901392110726313</c:v>
                </c:pt>
                <c:pt idx="9">
                  <c:v>6.1721407339089831</c:v>
                </c:pt>
                <c:pt idx="10">
                  <c:v>6.4577196626769666</c:v>
                </c:pt>
                <c:pt idx="11">
                  <c:v>6.4008249296429289</c:v>
                </c:pt>
                <c:pt idx="12">
                  <c:v>6.4846072505705807</c:v>
                </c:pt>
                <c:pt idx="13">
                  <c:v>6.6261394494982362</c:v>
                </c:pt>
                <c:pt idx="14">
                  <c:v>6.69554335242589</c:v>
                </c:pt>
                <c:pt idx="15">
                  <c:v>6.8410112193535424</c:v>
                </c:pt>
                <c:pt idx="16">
                  <c:v>6.9352883481120173</c:v>
                </c:pt>
                <c:pt idx="17">
                  <c:v>7.0036232148704896</c:v>
                </c:pt>
                <c:pt idx="18">
                  <c:v>7.0427757086289606</c:v>
                </c:pt>
                <c:pt idx="19">
                  <c:v>7.0990886033874308</c:v>
                </c:pt>
                <c:pt idx="20">
                  <c:v>7.1340937591459026</c:v>
                </c:pt>
                <c:pt idx="21">
                  <c:v>7.1092096787310588</c:v>
                </c:pt>
                <c:pt idx="22">
                  <c:v>7.0776035533162123</c:v>
                </c:pt>
                <c:pt idx="23">
                  <c:v>7.0451436679013648</c:v>
                </c:pt>
                <c:pt idx="24">
                  <c:v>7.0159815114865189</c:v>
                </c:pt>
                <c:pt idx="25">
                  <c:v>6.9699720660716737</c:v>
                </c:pt>
                <c:pt idx="26">
                  <c:v>6.9550774718045751</c:v>
                </c:pt>
                <c:pt idx="27">
                  <c:v>6.95251002653748</c:v>
                </c:pt>
                <c:pt idx="28">
                  <c:v>6.9598428492703848</c:v>
                </c:pt>
                <c:pt idx="29">
                  <c:v>6.963094496003289</c:v>
                </c:pt>
                <c:pt idx="30">
                  <c:v>6.968111644736191</c:v>
                </c:pt>
                <c:pt idx="31">
                  <c:v>6.9767100947540346</c:v>
                </c:pt>
                <c:pt idx="32">
                  <c:v>6.9954356197718761</c:v>
                </c:pt>
                <c:pt idx="33">
                  <c:v>7.0231565067897233</c:v>
                </c:pt>
                <c:pt idx="34">
                  <c:v>7.0426967288075639</c:v>
                </c:pt>
                <c:pt idx="35">
                  <c:v>7.0611921518254066</c:v>
                </c:pt>
                <c:pt idx="36">
                  <c:v>7.1004237476699279</c:v>
                </c:pt>
                <c:pt idx="37">
                  <c:v>7.1438538305144492</c:v>
                </c:pt>
                <c:pt idx="38">
                  <c:v>7.1948539813589711</c:v>
                </c:pt>
                <c:pt idx="39">
                  <c:v>7.2482399962034938</c:v>
                </c:pt>
                <c:pt idx="40">
                  <c:v>7.3056379750480156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1-A15C-485D-BD75-C5D2DBD79996}"/>
            </c:ext>
          </c:extLst>
        </c:ser>
        <c:ser>
          <c:idx val="2"/>
          <c:order val="2"/>
          <c:tx>
            <c:strRef>
              <c:f>Sheet1!$D$1</c:f>
              <c:strCache>
                <c:ptCount val="1"/>
                <c:pt idx="0">
                  <c:v>Nuclear</c:v>
                </c:pt>
              </c:strCache>
            </c:strRef>
          </c:tx>
          <c:spPr>
            <a:ln w="28575" cap="rnd">
              <a:solidFill>
                <a:schemeClr val="accent5"/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Sheet1!$D$2:$D$42</c:f>
              <c:numCache>
                <c:formatCode>General</c:formatCode>
                <c:ptCount val="41"/>
                <c:pt idx="0">
                  <c:v>2.6297097229999995</c:v>
                </c:pt>
                <c:pt idx="1">
                  <c:v>2.5177449559999996</c:v>
                </c:pt>
                <c:pt idx="2">
                  <c:v>2.3448067490000009</c:v>
                </c:pt>
                <c:pt idx="3">
                  <c:v>2.3641651490000002</c:v>
                </c:pt>
                <c:pt idx="4">
                  <c:v>2.4089249549999998</c:v>
                </c:pt>
                <c:pt idx="5">
                  <c:v>2.4404978559999999</c:v>
                </c:pt>
                <c:pt idx="6">
                  <c:v>2.4687655200000007</c:v>
                </c:pt>
                <c:pt idx="7">
                  <c:v>2.4695399414686818</c:v>
                </c:pt>
                <c:pt idx="8">
                  <c:v>2.5286243030545665</c:v>
                </c:pt>
                <c:pt idx="9">
                  <c:v>2.661707550628281</c:v>
                </c:pt>
                <c:pt idx="10">
                  <c:v>2.6299646088717936</c:v>
                </c:pt>
                <c:pt idx="11">
                  <c:v>2.694380974875219</c:v>
                </c:pt>
                <c:pt idx="12">
                  <c:v>2.7099014452281516</c:v>
                </c:pt>
                <c:pt idx="13">
                  <c:v>2.7624340005810861</c:v>
                </c:pt>
                <c:pt idx="14">
                  <c:v>2.8049809609340204</c:v>
                </c:pt>
                <c:pt idx="15">
                  <c:v>2.8364109772869552</c:v>
                </c:pt>
                <c:pt idx="16">
                  <c:v>2.78892917592432</c:v>
                </c:pt>
                <c:pt idx="17">
                  <c:v>2.8133235955616858</c:v>
                </c:pt>
                <c:pt idx="18">
                  <c:v>2.8521783421990521</c:v>
                </c:pt>
                <c:pt idx="19">
                  <c:v>2.8750216138364171</c:v>
                </c:pt>
                <c:pt idx="20">
                  <c:v>2.9142782154737836</c:v>
                </c:pt>
                <c:pt idx="21">
                  <c:v>2.9473787293691607</c:v>
                </c:pt>
                <c:pt idx="22">
                  <c:v>2.9801635682645391</c:v>
                </c:pt>
                <c:pt idx="23">
                  <c:v>3.0043816361599167</c:v>
                </c:pt>
                <c:pt idx="24">
                  <c:v>3.0195827350552937</c:v>
                </c:pt>
                <c:pt idx="25">
                  <c:v>3.0529259239506716</c:v>
                </c:pt>
                <c:pt idx="26">
                  <c:v>3.0555962169324351</c:v>
                </c:pt>
                <c:pt idx="27">
                  <c:v>3.0649650559141981</c:v>
                </c:pt>
                <c:pt idx="28">
                  <c:v>3.0743334078959621</c:v>
                </c:pt>
                <c:pt idx="29">
                  <c:v>3.0834911268777252</c:v>
                </c:pt>
                <c:pt idx="30">
                  <c:v>3.0842996018594881</c:v>
                </c:pt>
                <c:pt idx="31">
                  <c:v>3.0716735646146982</c:v>
                </c:pt>
                <c:pt idx="32">
                  <c:v>3.0587010293699093</c:v>
                </c:pt>
                <c:pt idx="33">
                  <c:v>3.045696451125119</c:v>
                </c:pt>
                <c:pt idx="34">
                  <c:v>3.0325736478803296</c:v>
                </c:pt>
                <c:pt idx="35">
                  <c:v>3.0195141386355409</c:v>
                </c:pt>
                <c:pt idx="36">
                  <c:v>3.0222816470839948</c:v>
                </c:pt>
                <c:pt idx="37">
                  <c:v>3.0173146595324507</c:v>
                </c:pt>
                <c:pt idx="38">
                  <c:v>3.0199215229809058</c:v>
                </c:pt>
                <c:pt idx="39">
                  <c:v>3.022583563429361</c:v>
                </c:pt>
                <c:pt idx="40">
                  <c:v>3.0253884868778163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2-A15C-485D-BD75-C5D2DBD79996}"/>
            </c:ext>
          </c:extLst>
        </c:ser>
        <c:ser>
          <c:idx val="3"/>
          <c:order val="3"/>
          <c:tx>
            <c:strRef>
              <c:f>Sheet1!$E$1</c:f>
              <c:strCache>
                <c:ptCount val="1"/>
                <c:pt idx="0">
                  <c:v>Hydroelectric</c:v>
                </c:pt>
              </c:strCache>
            </c:strRef>
          </c:tx>
          <c:spPr>
            <a:ln w="28575" cap="rnd">
              <a:solidFill>
                <a:schemeClr val="tx2"/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Sheet1!$E$2:$E$42</c:f>
              <c:numCache>
                <c:formatCode>General</c:formatCode>
                <c:ptCount val="41"/>
                <c:pt idx="0">
                  <c:v>3.4058483390000003</c:v>
                </c:pt>
                <c:pt idx="1">
                  <c:v>3.4663137730000009</c:v>
                </c:pt>
                <c:pt idx="2">
                  <c:v>3.6268111119999999</c:v>
                </c:pt>
                <c:pt idx="3">
                  <c:v>3.7573214730000002</c:v>
                </c:pt>
                <c:pt idx="4">
                  <c:v>3.8282546399999999</c:v>
                </c:pt>
                <c:pt idx="5">
                  <c:v>3.8426530740000011</c:v>
                </c:pt>
                <c:pt idx="6">
                  <c:v>3.9898015149999999</c:v>
                </c:pt>
                <c:pt idx="7">
                  <c:v>4.1675541693999998</c:v>
                </c:pt>
                <c:pt idx="8">
                  <c:v>4.3098198952800004</c:v>
                </c:pt>
                <c:pt idx="9">
                  <c:v>4.0881756204225885</c:v>
                </c:pt>
                <c:pt idx="10">
                  <c:v>4.0342812482482273</c:v>
                </c:pt>
                <c:pt idx="11">
                  <c:v>4.1743358637097359</c:v>
                </c:pt>
                <c:pt idx="12">
                  <c:v>4.2888369136244977</c:v>
                </c:pt>
                <c:pt idx="13">
                  <c:v>4.4040465805392586</c:v>
                </c:pt>
                <c:pt idx="14">
                  <c:v>4.5121591714540203</c:v>
                </c:pt>
                <c:pt idx="15">
                  <c:v>4.6195503273687821</c:v>
                </c:pt>
                <c:pt idx="16">
                  <c:v>4.6800214294592912</c:v>
                </c:pt>
                <c:pt idx="17">
                  <c:v>4.7404166035498019</c:v>
                </c:pt>
                <c:pt idx="18">
                  <c:v>4.8007646286403114</c:v>
                </c:pt>
                <c:pt idx="19">
                  <c:v>4.8611241277308217</c:v>
                </c:pt>
                <c:pt idx="20">
                  <c:v>4.9214235378213314</c:v>
                </c:pt>
                <c:pt idx="21">
                  <c:v>4.9500856863724252</c:v>
                </c:pt>
                <c:pt idx="22">
                  <c:v>4.9787214069235173</c:v>
                </c:pt>
                <c:pt idx="23">
                  <c:v>5.0075421244746101</c:v>
                </c:pt>
                <c:pt idx="24">
                  <c:v>5.0363318670257033</c:v>
                </c:pt>
                <c:pt idx="25">
                  <c:v>5.065185237576797</c:v>
                </c:pt>
                <c:pt idx="26">
                  <c:v>5.0944266089374963</c:v>
                </c:pt>
                <c:pt idx="27">
                  <c:v>5.1236288252981952</c:v>
                </c:pt>
                <c:pt idx="28">
                  <c:v>5.1527143726588953</c:v>
                </c:pt>
                <c:pt idx="29">
                  <c:v>5.1818856750195934</c:v>
                </c:pt>
                <c:pt idx="30">
                  <c:v>5.2109483653802942</c:v>
                </c:pt>
                <c:pt idx="31">
                  <c:v>5.2361956372590654</c:v>
                </c:pt>
                <c:pt idx="32">
                  <c:v>5.2614026571378396</c:v>
                </c:pt>
                <c:pt idx="33">
                  <c:v>5.2866966210166133</c:v>
                </c:pt>
                <c:pt idx="34">
                  <c:v>5.3115091088953852</c:v>
                </c:pt>
                <c:pt idx="35">
                  <c:v>5.3369832187741588</c:v>
                </c:pt>
                <c:pt idx="36">
                  <c:v>5.3792523070133704</c:v>
                </c:pt>
                <c:pt idx="37">
                  <c:v>5.4214968602525815</c:v>
                </c:pt>
                <c:pt idx="38">
                  <c:v>5.4639173164917967</c:v>
                </c:pt>
                <c:pt idx="39">
                  <c:v>5.5060007967310085</c:v>
                </c:pt>
                <c:pt idx="40">
                  <c:v>5.5481525149702211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3-A15C-485D-BD75-C5D2DBD79996}"/>
            </c:ext>
          </c:extLst>
        </c:ser>
        <c:ser>
          <c:idx val="4"/>
          <c:order val="4"/>
          <c:tx>
            <c:strRef>
              <c:f>Sheet1!$F$1</c:f>
              <c:strCache>
                <c:ptCount val="1"/>
                <c:pt idx="0">
                  <c:v>Solar</c:v>
                </c:pt>
              </c:strCache>
            </c:strRef>
          </c:tx>
          <c:spPr>
            <a:ln w="28575" cap="rnd">
              <a:solidFill>
                <a:schemeClr val="accent4"/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Sheet1!$F$2:$F$42</c:f>
              <c:numCache>
                <c:formatCode>General</c:formatCode>
                <c:ptCount val="41"/>
                <c:pt idx="0">
                  <c:v>3.3506436000000001E-2</c:v>
                </c:pt>
                <c:pt idx="1">
                  <c:v>6.6189061999999993E-2</c:v>
                </c:pt>
                <c:pt idx="2">
                  <c:v>0.103719431</c:v>
                </c:pt>
                <c:pt idx="3">
                  <c:v>0.14668123700000002</c:v>
                </c:pt>
                <c:pt idx="4">
                  <c:v>0.20158957570000002</c:v>
                </c:pt>
                <c:pt idx="5">
                  <c:v>0.26465968000000001</c:v>
                </c:pt>
                <c:pt idx="6">
                  <c:v>0.34770433300000003</c:v>
                </c:pt>
                <c:pt idx="7">
                  <c:v>0.48089370867999998</c:v>
                </c:pt>
                <c:pt idx="8">
                  <c:v>0.59833780079999999</c:v>
                </c:pt>
                <c:pt idx="9">
                  <c:v>0.81538692485870412</c:v>
                </c:pt>
                <c:pt idx="10">
                  <c:v>0.83189830476425897</c:v>
                </c:pt>
                <c:pt idx="11">
                  <c:v>1.3805463894913681</c:v>
                </c:pt>
                <c:pt idx="12">
                  <c:v>1.6079298766166243</c:v>
                </c:pt>
                <c:pt idx="13">
                  <c:v>1.8169172147418811</c:v>
                </c:pt>
                <c:pt idx="14">
                  <c:v>2.0366081048671374</c:v>
                </c:pt>
                <c:pt idx="15">
                  <c:v>2.2747809289923944</c:v>
                </c:pt>
                <c:pt idx="16">
                  <c:v>2.5682697049363878</c:v>
                </c:pt>
                <c:pt idx="17">
                  <c:v>2.8522439548803806</c:v>
                </c:pt>
                <c:pt idx="18">
                  <c:v>3.1159555698243731</c:v>
                </c:pt>
                <c:pt idx="19">
                  <c:v>3.3905618077683672</c:v>
                </c:pt>
                <c:pt idx="20">
                  <c:v>3.6556134197123602</c:v>
                </c:pt>
                <c:pt idx="21">
                  <c:v>3.9107099131403333</c:v>
                </c:pt>
                <c:pt idx="22">
                  <c:v>4.171565683568307</c:v>
                </c:pt>
                <c:pt idx="23">
                  <c:v>4.4338196469962794</c:v>
                </c:pt>
                <c:pt idx="24">
                  <c:v>4.6882586084242535</c:v>
                </c:pt>
                <c:pt idx="25">
                  <c:v>4.9487778308522277</c:v>
                </c:pt>
                <c:pt idx="26">
                  <c:v>5.2401467116191212</c:v>
                </c:pt>
                <c:pt idx="27">
                  <c:v>5.5304729903860137</c:v>
                </c:pt>
                <c:pt idx="28">
                  <c:v>5.8221734141529087</c:v>
                </c:pt>
                <c:pt idx="29">
                  <c:v>6.1071688819198</c:v>
                </c:pt>
                <c:pt idx="30">
                  <c:v>6.3913978706866947</c:v>
                </c:pt>
                <c:pt idx="31">
                  <c:v>6.7448285481190098</c:v>
                </c:pt>
                <c:pt idx="32">
                  <c:v>7.0920473735513312</c:v>
                </c:pt>
                <c:pt idx="33">
                  <c:v>7.4388481689836494</c:v>
                </c:pt>
                <c:pt idx="34">
                  <c:v>7.7880418474159665</c:v>
                </c:pt>
                <c:pt idx="35">
                  <c:v>8.1451516018482835</c:v>
                </c:pt>
                <c:pt idx="36">
                  <c:v>8.5533563184833969</c:v>
                </c:pt>
                <c:pt idx="37">
                  <c:v>8.962820251118508</c:v>
                </c:pt>
                <c:pt idx="38">
                  <c:v>9.3590204517536204</c:v>
                </c:pt>
                <c:pt idx="39">
                  <c:v>9.7554748623887289</c:v>
                </c:pt>
                <c:pt idx="40">
                  <c:v>10.151999586023839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4-A15C-485D-BD75-C5D2DBD79996}"/>
            </c:ext>
          </c:extLst>
        </c:ser>
        <c:ser>
          <c:idx val="5"/>
          <c:order val="5"/>
          <c:tx>
            <c:strRef>
              <c:f>Sheet1!$G$1</c:f>
              <c:strCache>
                <c:ptCount val="1"/>
                <c:pt idx="0">
                  <c:v>Wind</c:v>
                </c:pt>
              </c:strCache>
            </c:strRef>
          </c:tx>
          <c:spPr>
            <a:ln w="28575" cap="rnd">
              <a:solidFill>
                <a:schemeClr val="accent3"/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Sheet1!$G$2:$G$42</c:f>
              <c:numCache>
                <c:formatCode>General</c:formatCode>
                <c:ptCount val="41"/>
                <c:pt idx="0">
                  <c:v>0.33964128700000001</c:v>
                </c:pt>
                <c:pt idx="1">
                  <c:v>0.43449828499999998</c:v>
                </c:pt>
                <c:pt idx="2">
                  <c:v>0.52134978600000004</c:v>
                </c:pt>
                <c:pt idx="3">
                  <c:v>0.64418416700000003</c:v>
                </c:pt>
                <c:pt idx="4">
                  <c:v>0.71458740099999962</c:v>
                </c:pt>
                <c:pt idx="5">
                  <c:v>0.82817727100000016</c:v>
                </c:pt>
                <c:pt idx="6">
                  <c:v>0.95670240200000001</c:v>
                </c:pt>
                <c:pt idx="7">
                  <c:v>1.1600894229999998</c:v>
                </c:pt>
                <c:pt idx="8">
                  <c:v>1.3056496777999997</c:v>
                </c:pt>
                <c:pt idx="9">
                  <c:v>1.7034546409997227</c:v>
                </c:pt>
                <c:pt idx="10">
                  <c:v>1.741365949404607</c:v>
                </c:pt>
                <c:pt idx="11">
                  <c:v>1.9660178345118164</c:v>
                </c:pt>
                <c:pt idx="12">
                  <c:v>2.1335994233998332</c:v>
                </c:pt>
                <c:pt idx="13">
                  <c:v>2.3622194342878493</c:v>
                </c:pt>
                <c:pt idx="14">
                  <c:v>2.6337212201758655</c:v>
                </c:pt>
                <c:pt idx="15">
                  <c:v>2.8141636490638828</c:v>
                </c:pt>
                <c:pt idx="16">
                  <c:v>2.9619419860058764</c:v>
                </c:pt>
                <c:pt idx="17">
                  <c:v>3.1105301379478694</c:v>
                </c:pt>
                <c:pt idx="18">
                  <c:v>3.2645190458898634</c:v>
                </c:pt>
                <c:pt idx="19">
                  <c:v>3.4131895948318567</c:v>
                </c:pt>
                <c:pt idx="20">
                  <c:v>3.5834454707738508</c:v>
                </c:pt>
                <c:pt idx="21">
                  <c:v>3.7695141753222554</c:v>
                </c:pt>
                <c:pt idx="22">
                  <c:v>3.9498625438706583</c:v>
                </c:pt>
                <c:pt idx="23">
                  <c:v>4.1302214704190625</c:v>
                </c:pt>
                <c:pt idx="24">
                  <c:v>4.3267037489674669</c:v>
                </c:pt>
                <c:pt idx="25">
                  <c:v>4.5327423025158691</c:v>
                </c:pt>
                <c:pt idx="26">
                  <c:v>4.7384515171415114</c:v>
                </c:pt>
                <c:pt idx="27">
                  <c:v>4.9356932627671561</c:v>
                </c:pt>
                <c:pt idx="28">
                  <c:v>5.1327708853927989</c:v>
                </c:pt>
                <c:pt idx="29">
                  <c:v>5.32894750701844</c:v>
                </c:pt>
                <c:pt idx="30">
                  <c:v>5.5255596146440853</c:v>
                </c:pt>
                <c:pt idx="31">
                  <c:v>5.7012925380579782</c:v>
                </c:pt>
                <c:pt idx="32">
                  <c:v>5.8745482284718751</c:v>
                </c:pt>
                <c:pt idx="33">
                  <c:v>6.0511983278857686</c:v>
                </c:pt>
                <c:pt idx="34">
                  <c:v>6.230250343299665</c:v>
                </c:pt>
                <c:pt idx="35">
                  <c:v>6.4096021637135578</c:v>
                </c:pt>
                <c:pt idx="36">
                  <c:v>6.4929297526927758</c:v>
                </c:pt>
                <c:pt idx="37">
                  <c:v>6.577838762671993</c:v>
                </c:pt>
                <c:pt idx="38">
                  <c:v>6.6597588196512127</c:v>
                </c:pt>
                <c:pt idx="39">
                  <c:v>6.7454082466304284</c:v>
                </c:pt>
                <c:pt idx="40">
                  <c:v>6.8334749716096459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5-A15C-485D-BD75-C5D2DBD79996}"/>
            </c:ext>
          </c:extLst>
        </c:ser>
        <c:ser>
          <c:idx val="6"/>
          <c:order val="6"/>
          <c:tx>
            <c:strRef>
              <c:f>Sheet1!$H$1</c:f>
              <c:strCache>
                <c:ptCount val="1"/>
                <c:pt idx="0">
                  <c:v>Others</c:v>
                </c:pt>
              </c:strCache>
            </c:strRef>
          </c:tx>
          <c:spPr>
            <a:ln w="28575" cap="rnd">
              <a:solidFill>
                <a:schemeClr val="bg1">
                  <a:lumMod val="65000"/>
                </a:schemeClr>
              </a:solidFill>
              <a:round/>
            </a:ln>
            <a:effectLst/>
          </c:spPr>
          <c:marker>
            <c:symbol val="none"/>
          </c:marker>
          <c:cat>
            <c:strRef>
              <c:f>Sheet1!$A$2:$A$42</c:f>
              <c:strCache>
                <c:ptCount val="41"/>
                <c:pt idx="0">
                  <c:v>2010</c:v>
                </c:pt>
                <c:pt idx="1">
                  <c:v>2011</c:v>
                </c:pt>
                <c:pt idx="2">
                  <c:v>2012</c:v>
                </c:pt>
                <c:pt idx="3">
                  <c:v>2013</c:v>
                </c:pt>
                <c:pt idx="4">
                  <c:v>2014</c:v>
                </c:pt>
                <c:pt idx="5">
                  <c:v>2015</c:v>
                </c:pt>
                <c:pt idx="6">
                  <c:v>2016</c:v>
                </c:pt>
                <c:pt idx="7">
                  <c:v>2017</c:v>
                </c:pt>
                <c:pt idx="8">
                  <c:v>2018</c:v>
                </c:pt>
                <c:pt idx="9">
                  <c:v>2019</c:v>
                </c:pt>
                <c:pt idx="10">
                  <c:v>2020</c:v>
                </c:pt>
                <c:pt idx="11">
                  <c:v>2021</c:v>
                </c:pt>
                <c:pt idx="12">
                  <c:v>2022</c:v>
                </c:pt>
                <c:pt idx="13">
                  <c:v>2023</c:v>
                </c:pt>
                <c:pt idx="14">
                  <c:v>2024</c:v>
                </c:pt>
                <c:pt idx="15">
                  <c:v>2025</c:v>
                </c:pt>
                <c:pt idx="16">
                  <c:v>2026</c:v>
                </c:pt>
                <c:pt idx="17">
                  <c:v>2027</c:v>
                </c:pt>
                <c:pt idx="18">
                  <c:v>2028</c:v>
                </c:pt>
                <c:pt idx="19">
                  <c:v>2029</c:v>
                </c:pt>
                <c:pt idx="20">
                  <c:v>2030</c:v>
                </c:pt>
                <c:pt idx="21">
                  <c:v>2031</c:v>
                </c:pt>
                <c:pt idx="22">
                  <c:v>2032</c:v>
                </c:pt>
                <c:pt idx="23">
                  <c:v>2033</c:v>
                </c:pt>
                <c:pt idx="24">
                  <c:v>2034</c:v>
                </c:pt>
                <c:pt idx="25">
                  <c:v>2035</c:v>
                </c:pt>
                <c:pt idx="26">
                  <c:v>2036</c:v>
                </c:pt>
                <c:pt idx="27">
                  <c:v>2037</c:v>
                </c:pt>
                <c:pt idx="28">
                  <c:v>2038</c:v>
                </c:pt>
                <c:pt idx="29">
                  <c:v>2039</c:v>
                </c:pt>
                <c:pt idx="30">
                  <c:v>2040</c:v>
                </c:pt>
                <c:pt idx="31">
                  <c:v>2041</c:v>
                </c:pt>
                <c:pt idx="32">
                  <c:v>2042</c:v>
                </c:pt>
                <c:pt idx="33">
                  <c:v>2043</c:v>
                </c:pt>
                <c:pt idx="34">
                  <c:v>2044</c:v>
                </c:pt>
                <c:pt idx="35">
                  <c:v>2045</c:v>
                </c:pt>
                <c:pt idx="36">
                  <c:v>2046</c:v>
                </c:pt>
                <c:pt idx="37">
                  <c:v>2047</c:v>
                </c:pt>
                <c:pt idx="38">
                  <c:v>2048</c:v>
                </c:pt>
                <c:pt idx="39">
                  <c:v>2049</c:v>
                </c:pt>
                <c:pt idx="40">
                  <c:v>2050</c:v>
                </c:pt>
              </c:strCache>
            </c:strRef>
          </c:cat>
          <c:val>
            <c:numRef>
              <c:f>Sheet1!$H$2:$H$42</c:f>
              <c:numCache>
                <c:formatCode>General</c:formatCode>
                <c:ptCount val="41"/>
                <c:pt idx="0">
                  <c:v>1.3663773007241402</c:v>
                </c:pt>
                <c:pt idx="1">
                  <c:v>1.4801753704460485</c:v>
                </c:pt>
                <c:pt idx="2">
                  <c:v>1.5865596617842681</c:v>
                </c:pt>
                <c:pt idx="3">
                  <c:v>1.5796431625590062</c:v>
                </c:pt>
                <c:pt idx="4">
                  <c:v>1.5857630845571564</c:v>
                </c:pt>
                <c:pt idx="5">
                  <c:v>1.5808683143189708</c:v>
                </c:pt>
                <c:pt idx="6">
                  <c:v>1.5647353268895083</c:v>
                </c:pt>
                <c:pt idx="7">
                  <c:v>1.4716625930671272</c:v>
                </c:pt>
                <c:pt idx="8">
                  <c:v>1.4516692855390403</c:v>
                </c:pt>
                <c:pt idx="9">
                  <c:v>1.0993429365432656</c:v>
                </c:pt>
                <c:pt idx="10">
                  <c:v>1.0736042660174594</c:v>
                </c:pt>
                <c:pt idx="11">
                  <c:v>1.0800425140206249</c:v>
                </c:pt>
                <c:pt idx="12">
                  <c:v>1.0981110441779625</c:v>
                </c:pt>
                <c:pt idx="13">
                  <c:v>1.1143365033352997</c:v>
                </c:pt>
                <c:pt idx="14">
                  <c:v>1.1320876344926369</c:v>
                </c:pt>
                <c:pt idx="15">
                  <c:v>1.1500863876499741</c:v>
                </c:pt>
                <c:pt idx="16">
                  <c:v>1.1028672352945268</c:v>
                </c:pt>
                <c:pt idx="17">
                  <c:v>1.0555511129390791</c:v>
                </c:pt>
                <c:pt idx="18">
                  <c:v>1.0082082455836312</c:v>
                </c:pt>
                <c:pt idx="19">
                  <c:v>0.9609700062281834</c:v>
                </c:pt>
                <c:pt idx="20">
                  <c:v>0.9145654018727355</c:v>
                </c:pt>
                <c:pt idx="21">
                  <c:v>0.90305008531155573</c:v>
                </c:pt>
                <c:pt idx="22">
                  <c:v>0.89117193975037623</c:v>
                </c:pt>
                <c:pt idx="23">
                  <c:v>0.88041250018919615</c:v>
                </c:pt>
                <c:pt idx="24">
                  <c:v>0.86922361662801662</c:v>
                </c:pt>
                <c:pt idx="25">
                  <c:v>0.85822993606683673</c:v>
                </c:pt>
                <c:pt idx="26">
                  <c:v>0.86197451573736328</c:v>
                </c:pt>
                <c:pt idx="27">
                  <c:v>0.86587734040788977</c:v>
                </c:pt>
                <c:pt idx="28">
                  <c:v>0.86904507207841586</c:v>
                </c:pt>
                <c:pt idx="29">
                  <c:v>0.87234320074894234</c:v>
                </c:pt>
                <c:pt idx="30">
                  <c:v>0.87562756041946888</c:v>
                </c:pt>
                <c:pt idx="31">
                  <c:v>0.88357804210699442</c:v>
                </c:pt>
                <c:pt idx="32">
                  <c:v>0.89138546979452005</c:v>
                </c:pt>
                <c:pt idx="33">
                  <c:v>0.89900567648204577</c:v>
                </c:pt>
                <c:pt idx="34">
                  <c:v>0.90674020816957113</c:v>
                </c:pt>
                <c:pt idx="35">
                  <c:v>0.91418307885709682</c:v>
                </c:pt>
                <c:pt idx="36">
                  <c:v>0.92601509079748567</c:v>
                </c:pt>
                <c:pt idx="37">
                  <c:v>0.93841092473787491</c:v>
                </c:pt>
                <c:pt idx="38">
                  <c:v>0.9506038286782641</c:v>
                </c:pt>
                <c:pt idx="39">
                  <c:v>0.96216986261865334</c:v>
                </c:pt>
                <c:pt idx="40">
                  <c:v>0.9731070365590424</c:v>
                </c:pt>
              </c:numCache>
            </c:numRef>
          </c:val>
          <c:smooth val="0"/>
          <c:extLst>
            <c:ext xmlns:c16="http://schemas.microsoft.com/office/drawing/2014/chart" uri="{C3380CC4-5D6E-409C-BE32-E72D297353CC}">
              <c16:uniqueId val="{00000006-A15C-485D-BD75-C5D2DBD79996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</c:dLbls>
        <c:smooth val="0"/>
        <c:axId val="-1642614848"/>
        <c:axId val="-1642624096"/>
      </c:lineChart>
      <c:catAx>
        <c:axId val="-1642614848"/>
        <c:scaling>
          <c:orientation val="minMax"/>
        </c:scaling>
        <c:delete val="0"/>
        <c:axPos val="b"/>
        <c:numFmt formatCode="General" sourceLinked="1"/>
        <c:majorTickMark val="out"/>
        <c:minorTickMark val="none"/>
        <c:tickLblPos val="nextTo"/>
        <c:spPr>
          <a:noFill/>
          <a:ln w="12700" cap="flat" cmpd="sng" algn="ctr">
            <a:solidFill>
              <a:schemeClr val="tx1"/>
            </a:solidFill>
            <a:round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642624096"/>
        <c:crosses val="autoZero"/>
        <c:auto val="1"/>
        <c:lblAlgn val="ctr"/>
        <c:lblOffset val="100"/>
        <c:tickLblSkip val="10"/>
        <c:tickMarkSkip val="10"/>
        <c:noMultiLvlLbl val="0"/>
      </c:catAx>
      <c:valAx>
        <c:axId val="-1642624096"/>
        <c:scaling>
          <c:orientation val="minMax"/>
          <c:max val="12"/>
        </c:scaling>
        <c:delete val="0"/>
        <c:axPos val="l"/>
        <c:majorGridlines>
          <c:spPr>
            <a:ln w="9525" cap="flat" cmpd="sng" algn="ctr">
              <a:solidFill>
                <a:schemeClr val="tx1">
                  <a:lumMod val="15000"/>
                  <a:lumOff val="85000"/>
                </a:schemeClr>
              </a:solidFill>
              <a:round/>
            </a:ln>
            <a:effectLst/>
          </c:spPr>
        </c:majorGridlines>
        <c:numFmt formatCode="General" sourceLinked="1"/>
        <c:majorTickMark val="none"/>
        <c:minorTickMark val="none"/>
        <c:tickLblPos val="low"/>
        <c:spPr>
          <a:noFill/>
          <a:ln w="12700">
            <a:solidFill>
              <a:schemeClr val="bg1">
                <a:lumMod val="65000"/>
              </a:schemeClr>
            </a:solidFill>
            <a:prstDash val="dash"/>
          </a:ln>
          <a:effectLst/>
        </c:spPr>
        <c:txPr>
          <a:bodyPr rot="-60000000" spcFirstLastPara="1" vertOverflow="ellipsis" vert="horz" wrap="square" anchor="ctr" anchorCtr="1"/>
          <a:lstStyle/>
          <a:p>
            <a:pPr>
              <a:defRPr sz="1200" b="0" i="0" u="none" strike="noStrike" kern="1200" baseline="0">
                <a:solidFill>
                  <a:sysClr val="windowText" lastClr="000000"/>
                </a:solidFill>
                <a:latin typeface="+mn-lt"/>
                <a:ea typeface="+mn-ea"/>
                <a:cs typeface="+mn-cs"/>
              </a:defRPr>
            </a:pPr>
            <a:endParaRPr lang="it-IT"/>
          </a:p>
        </c:txPr>
        <c:crossAx val="-1642614848"/>
        <c:crossesAt val="11"/>
        <c:crossBetween val="midCat"/>
        <c:majorUnit val="2"/>
      </c:valAx>
      <c:spPr>
        <a:noFill/>
        <a:ln>
          <a:noFill/>
        </a:ln>
        <a:effectLst/>
      </c:spPr>
    </c:plotArea>
    <c:plotVisOnly val="1"/>
    <c:dispBlanksAs val="gap"/>
    <c:showDLblsOverMax val="0"/>
  </c:chart>
  <c:spPr>
    <a:noFill/>
    <a:ln>
      <a:noFill/>
    </a:ln>
    <a:effectLst/>
  </c:spPr>
  <c:txPr>
    <a:bodyPr/>
    <a:lstStyle/>
    <a:p>
      <a:pPr>
        <a:defRPr/>
      </a:pPr>
      <a:endParaRPr lang="it-IT"/>
    </a:p>
  </c:txPr>
  <c:externalData r:id="rId3">
    <c:autoUpdate val="0"/>
  </c:externalData>
</c:chartSpace>
</file>

<file path=ppt/charts/colors1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colors2.xml><?xml version="1.0" encoding="utf-8"?>
<cs:colorStyle xmlns:cs="http://schemas.microsoft.com/office/drawing/2012/chartStyle" xmlns:a="http://schemas.openxmlformats.org/drawingml/2006/main" meth="cycle" id="10">
  <a:schemeClr val="accent1"/>
  <a:schemeClr val="accent2"/>
  <a:schemeClr val="accent3"/>
  <a:schemeClr val="accent4"/>
  <a:schemeClr val="accent5"/>
  <a:schemeClr val="accent6"/>
  <cs:variation/>
  <cs:variation>
    <a:lumMod val="60000"/>
  </cs:variation>
  <cs:variation>
    <a:lumMod val="80000"/>
    <a:lumOff val="20000"/>
  </cs:variation>
  <cs:variation>
    <a:lumMod val="80000"/>
  </cs:variation>
  <cs:variation>
    <a:lumMod val="60000"/>
    <a:lumOff val="40000"/>
  </cs:variation>
  <cs:variation>
    <a:lumMod val="50000"/>
  </cs:variation>
  <cs:variation>
    <a:lumMod val="70000"/>
    <a:lumOff val="30000"/>
  </cs:variation>
  <cs:variation>
    <a:lumMod val="70000"/>
  </cs:variation>
  <cs:variation>
    <a:lumMod val="50000"/>
    <a:lumOff val="50000"/>
  </cs:variation>
</cs:colorStyle>
</file>

<file path=ppt/charts/style1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charts/style2.xml><?xml version="1.0" encoding="utf-8"?>
<cs:chartStyle xmlns:cs="http://schemas.microsoft.com/office/drawing/2012/chartStyle" xmlns:a="http://schemas.openxmlformats.org/drawingml/2006/main" id="227">
  <cs:axisTitle>
    <cs:lnRef idx="0"/>
    <cs:fillRef idx="0"/>
    <cs:effectRef idx="0"/>
    <cs:fontRef idx="minor">
      <a:schemeClr val="tx1">
        <a:lumMod val="65000"/>
        <a:lumOff val="35000"/>
      </a:schemeClr>
    </cs:fontRef>
    <cs:defRPr sz="1000" kern="1200"/>
  </cs:axisTitle>
  <cs:categoryAxis>
    <cs:lnRef idx="0"/>
    <cs:fillRef idx="0"/>
    <cs:effectRef idx="0"/>
    <cs:fontRef idx="minor">
      <a:schemeClr val="tx1">
        <a:lumMod val="65000"/>
        <a:lumOff val="35000"/>
      </a:schemeClr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categoryAxis>
  <cs:chartArea mods="allowNoFillOverride allowNoLineOverride">
    <cs:lnRef idx="0"/>
    <cs:fillRef idx="0"/>
    <cs:effectRef idx="0"/>
    <cs:fontRef idx="minor">
      <a:schemeClr val="tx1"/>
    </cs:fontRef>
    <cs:spPr>
      <a:solidFill>
        <a:schemeClr val="bg1"/>
      </a:solidFill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1000" kern="1200"/>
  </cs:chartArea>
  <cs:dataLabel>
    <cs:lnRef idx="0"/>
    <cs:fillRef idx="0"/>
    <cs:effectRef idx="0"/>
    <cs:fontRef idx="minor">
      <a:schemeClr val="tx1">
        <a:lumMod val="75000"/>
        <a:lumOff val="25000"/>
      </a:schemeClr>
    </cs:fontRef>
    <cs:defRPr sz="900" kern="1200"/>
  </cs:dataLabel>
  <cs:dataLabelCallout>
    <cs:lnRef idx="0"/>
    <cs:fillRef idx="0"/>
    <cs:effectRef idx="0"/>
    <cs:fontRef idx="minor">
      <a:schemeClr val="dk1">
        <a:lumMod val="65000"/>
        <a:lumOff val="35000"/>
      </a:schemeClr>
    </cs:fontRef>
    <cs:spPr>
      <a:solidFill>
        <a:schemeClr val="lt1"/>
      </a:solidFill>
      <a:ln>
        <a:solidFill>
          <a:schemeClr val="dk1">
            <a:lumMod val="25000"/>
            <a:lumOff val="75000"/>
          </a:schemeClr>
        </a:solidFill>
      </a:ln>
    </cs:spPr>
    <cs:defRPr sz="900" kern="1200"/>
    <cs:bodyPr rot="0" spcFirstLastPara="1" vertOverflow="clip" horzOverflow="clip" vert="horz" wrap="square" lIns="36576" tIns="18288" rIns="36576" bIns="18288" anchor="ctr" anchorCtr="1">
      <a:spAutoFit/>
    </cs:bodyPr>
  </cs:dataLabelCallout>
  <cs:dataPoint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>
  <cs:dataPoint3D>
    <cs:lnRef idx="0"/>
    <cs:fillRef idx="1">
      <cs:styleClr val="auto"/>
    </cs:fillRef>
    <cs:effectRef idx="0"/>
    <cs:fontRef idx="minor">
      <a:schemeClr val="tx1"/>
    </cs:fontRef>
    <cs:spPr>
      <a:solidFill>
        <a:schemeClr val="phClr"/>
      </a:solidFill>
    </cs:spPr>
  </cs:dataPoint3D>
  <cs:dataPointLine>
    <cs:lnRef idx="0">
      <cs:styleClr val="auto"/>
    </cs:lnRef>
    <cs:fillRef idx="1"/>
    <cs:effectRef idx="0"/>
    <cs:fontRef idx="minor">
      <a:schemeClr val="tx1"/>
    </cs:fontRef>
    <cs:spPr>
      <a:ln w="28575" cap="rnd">
        <a:solidFill>
          <a:schemeClr val="phClr"/>
        </a:solidFill>
        <a:round/>
      </a:ln>
    </cs:spPr>
  </cs:dataPointLine>
  <cs:dataPointMarker>
    <cs:lnRef idx="0">
      <cs:styleClr val="auto"/>
    </cs:lnRef>
    <cs:fillRef idx="1">
      <cs:styleClr val="auto"/>
    </cs:fillRef>
    <cs:effectRef idx="0"/>
    <cs:fontRef idx="minor">
      <a:schemeClr val="tx1"/>
    </cs:fontRef>
    <cs:spPr>
      <a:solidFill>
        <a:schemeClr val="phClr"/>
      </a:solidFill>
      <a:ln w="9525">
        <a:solidFill>
          <a:schemeClr val="phClr"/>
        </a:solidFill>
      </a:ln>
    </cs:spPr>
  </cs:dataPointMarker>
  <cs:dataPointMarkerLayout symbol="circle" size="5"/>
  <cs:dataPointWireframe>
    <cs:lnRef idx="0">
      <cs:styleClr val="auto"/>
    </cs:lnRef>
    <cs:fillRef idx="1"/>
    <cs:effectRef idx="0"/>
    <cs:fontRef idx="minor">
      <a:schemeClr val="tx1"/>
    </cs:fontRef>
    <cs:spPr>
      <a:ln w="9525" cap="rnd">
        <a:solidFill>
          <a:schemeClr val="phClr"/>
        </a:solidFill>
        <a:round/>
      </a:ln>
    </cs:spPr>
  </cs:dataPointWireframe>
  <cs:dataTable>
    <cs:lnRef idx="0"/>
    <cs:fillRef idx="0"/>
    <cs:effectRef idx="0"/>
    <cs:fontRef idx="minor">
      <a:schemeClr val="tx1">
        <a:lumMod val="65000"/>
        <a:lumOff val="35000"/>
      </a:schemeClr>
    </cs:fontRef>
    <cs:spPr>
      <a:noFill/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  <cs:defRPr sz="900" kern="1200"/>
  </cs:dataTable>
  <cs:downBar>
    <cs:lnRef idx="0"/>
    <cs:fillRef idx="0"/>
    <cs:effectRef idx="0"/>
    <cs:fontRef idx="minor">
      <a:schemeClr val="dk1"/>
    </cs:fontRef>
    <cs:spPr>
      <a:solidFill>
        <a:schemeClr val="dk1">
          <a:lumMod val="65000"/>
          <a:lumOff val="35000"/>
        </a:schemeClr>
      </a:solidFill>
      <a:ln w="9525">
        <a:solidFill>
          <a:schemeClr val="tx1">
            <a:lumMod val="65000"/>
            <a:lumOff val="35000"/>
          </a:schemeClr>
        </a:solidFill>
      </a:ln>
    </cs:spPr>
  </cs:downBar>
  <cs:drop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dropLine>
  <cs:errorBa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65000"/>
            <a:lumOff val="35000"/>
          </a:schemeClr>
        </a:solidFill>
        <a:round/>
      </a:ln>
    </cs:spPr>
  </cs:errorBar>
  <cs:floor>
    <cs:lnRef idx="0"/>
    <cs:fillRef idx="0"/>
    <cs:effectRef idx="0"/>
    <cs:fontRef idx="minor">
      <a:schemeClr val="tx1"/>
    </cs:fontRef>
    <cs:spPr>
      <a:noFill/>
      <a:ln>
        <a:noFill/>
      </a:ln>
    </cs:spPr>
  </cs:floor>
  <cs:gridlineMaj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15000"/>
            <a:lumOff val="85000"/>
          </a:schemeClr>
        </a:solidFill>
        <a:round/>
      </a:ln>
    </cs:spPr>
  </cs:gridlineMajor>
  <cs:gridlineMinor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5000"/>
            <a:lumOff val="95000"/>
          </a:schemeClr>
        </a:solidFill>
        <a:round/>
      </a:ln>
    </cs:spPr>
  </cs:gridlineMinor>
  <cs:hiLo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75000"/>
            <a:lumOff val="25000"/>
          </a:schemeClr>
        </a:solidFill>
        <a:round/>
      </a:ln>
    </cs:spPr>
  </cs:hiLoLine>
  <cs:leader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leaderLine>
  <cs:legend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legend>
  <cs:plotArea mods="allowNoFillOverride allowNoLineOverride">
    <cs:lnRef idx="0"/>
    <cs:fillRef idx="0"/>
    <cs:effectRef idx="0"/>
    <cs:fontRef idx="minor">
      <a:schemeClr val="tx1"/>
    </cs:fontRef>
  </cs:plotArea>
  <cs:plotArea3D mods="allowNoFillOverride allowNoLineOverride">
    <cs:lnRef idx="0"/>
    <cs:fillRef idx="0"/>
    <cs:effectRef idx="0"/>
    <cs:fontRef idx="minor">
      <a:schemeClr val="tx1"/>
    </cs:fontRef>
  </cs:plotArea3D>
  <cs:series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seriesAxis>
  <cs:seriesLine>
    <cs:lnRef idx="0"/>
    <cs:fillRef idx="0"/>
    <cs:effectRef idx="0"/>
    <cs:fontRef idx="minor">
      <a:schemeClr val="tx1"/>
    </cs:fontRef>
    <cs:spPr>
      <a:ln w="9525" cap="flat" cmpd="sng" algn="ctr">
        <a:solidFill>
          <a:schemeClr val="tx1">
            <a:lumMod val="35000"/>
            <a:lumOff val="65000"/>
          </a:schemeClr>
        </a:solidFill>
        <a:round/>
      </a:ln>
    </cs:spPr>
  </cs:seriesLine>
  <cs:title>
    <cs:lnRef idx="0"/>
    <cs:fillRef idx="0"/>
    <cs:effectRef idx="0"/>
    <cs:fontRef idx="minor">
      <a:schemeClr val="tx1">
        <a:lumMod val="65000"/>
        <a:lumOff val="35000"/>
      </a:schemeClr>
    </cs:fontRef>
    <cs:defRPr sz="1400" b="0" kern="1200" spc="0" baseline="0"/>
  </cs:title>
  <cs:trendline>
    <cs:lnRef idx="0">
      <cs:styleClr val="auto"/>
    </cs:lnRef>
    <cs:fillRef idx="0"/>
    <cs:effectRef idx="0"/>
    <cs:fontRef idx="minor">
      <a:schemeClr val="tx1"/>
    </cs:fontRef>
    <cs:spPr>
      <a:ln w="19050" cap="rnd">
        <a:solidFill>
          <a:schemeClr val="phClr"/>
        </a:solidFill>
        <a:prstDash val="sysDot"/>
      </a:ln>
    </cs:spPr>
  </cs:trendline>
  <cs:trendlineLabel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trendlineLabel>
  <cs:upBar>
    <cs:lnRef idx="0"/>
    <cs:fillRef idx="0"/>
    <cs:effectRef idx="0"/>
    <cs:fontRef idx="minor">
      <a:schemeClr val="dk1"/>
    </cs:fontRef>
    <cs:spPr>
      <a:solidFill>
        <a:schemeClr val="lt1"/>
      </a:solidFill>
      <a:ln w="9525">
        <a:solidFill>
          <a:schemeClr val="tx1">
            <a:lumMod val="15000"/>
            <a:lumOff val="85000"/>
          </a:schemeClr>
        </a:solidFill>
      </a:ln>
    </cs:spPr>
  </cs:upBar>
  <cs:valueAxis>
    <cs:lnRef idx="0"/>
    <cs:fillRef idx="0"/>
    <cs:effectRef idx="0"/>
    <cs:fontRef idx="minor">
      <a:schemeClr val="tx1">
        <a:lumMod val="65000"/>
        <a:lumOff val="35000"/>
      </a:schemeClr>
    </cs:fontRef>
    <cs:defRPr sz="900" kern="1200"/>
  </cs:valueAxis>
  <cs:wall>
    <cs:lnRef idx="0"/>
    <cs:fillRef idx="0"/>
    <cs:effectRef idx="0"/>
    <cs:fontRef idx="minor">
      <a:schemeClr val="tx1"/>
    </cs:fontRef>
    <cs:spPr>
      <a:noFill/>
      <a:ln>
        <a:noFill/>
      </a:ln>
    </cs:spPr>
  </cs:wall>
</cs:chartStyl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wmf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0.97967</cdr:x>
      <cdr:y>0.08198</cdr:y>
    </cdr:to>
    <cdr:sp macro="" textlink="">
      <cdr:nvSpPr>
        <cdr:cNvPr id="2" name="Rectangle 1"/>
        <cdr:cNvSpPr/>
      </cdr:nvSpPr>
      <cdr:spPr>
        <a:xfrm xmlns:a="http://schemas.openxmlformats.org/drawingml/2006/main">
          <a:off x="0" y="0"/>
          <a:ext cx="3852296" cy="253916"/>
        </a:xfrm>
        <a:prstGeom xmlns:a="http://schemas.openxmlformats.org/drawingml/2006/main" prst="rect">
          <a:avLst/>
        </a:prstGeom>
      </cdr:spPr>
      <cdr:txBody>
        <a:bodyPr xmlns:a="http://schemas.openxmlformats.org/drawingml/2006/main" wrap="square">
          <a:spAutoFit/>
        </a:bodyPr>
        <a:lstStyle xmlns:a="http://schemas.openxmlformats.org/drawingml/2006/main">
          <a:defPPr>
            <a:defRPr lang="en-US"/>
          </a:defPPr>
          <a:lvl1pPr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1pPr>
          <a:lvl2pPr marL="4572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2pPr>
          <a:lvl3pPr marL="9144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3pPr>
          <a:lvl4pPr marL="13716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4pPr>
          <a:lvl5pPr marL="1828800" algn="l" rtl="0" fontAlgn="base">
            <a:spcBef>
              <a:spcPct val="0"/>
            </a:spcBef>
            <a:spcAft>
              <a:spcPct val="0"/>
            </a:spcAft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5pPr>
          <a:lvl6pPr marL="22860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6pPr>
          <a:lvl7pPr marL="27432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7pPr>
          <a:lvl8pPr marL="32004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8pPr>
          <a:lvl9pPr marL="3657600" algn="l" defTabSz="914400" rtl="0" eaLnBrk="1" latinLnBrk="0" hangingPunct="1">
            <a:defRPr kern="1200">
              <a:solidFill>
                <a:schemeClr val="tx1"/>
              </a:solidFill>
              <a:latin typeface="Arial" charset="0"/>
              <a:ea typeface="+mn-ea"/>
              <a:cs typeface="Arial" charset="0"/>
            </a:defRPr>
          </a:lvl9pPr>
        </a:lstStyle>
        <a:p xmlns:a="http://schemas.openxmlformats.org/drawingml/2006/main">
          <a:pPr>
            <a:defRPr sz="1400" b="0" i="0" u="none" strike="noStrike" kern="1200" spc="0" baseline="0">
              <a:solidFill>
                <a:prstClr val="black">
                  <a:lumMod val="65000"/>
                  <a:lumOff val="35000"/>
                </a:prstClr>
              </a:solidFill>
              <a:latin typeface="+mn-lt"/>
              <a:ea typeface="+mn-ea"/>
              <a:cs typeface="+mn-cs"/>
            </a:defRPr>
          </a:pPr>
          <a:endParaRPr lang="en-US" sz="1050" dirty="0">
            <a:solidFill>
              <a:sysClr val="windowText" lastClr="000000"/>
            </a:solidFill>
            <a:latin typeface="Arial" panose="020B0604020202020204" pitchFamily="34" charset="0"/>
            <a:cs typeface="Arial" panose="020B0604020202020204" pitchFamily="34" charset="0"/>
          </a:endParaRPr>
        </a:p>
      </cdr:txBody>
    </cdr:sp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8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BD52097-7C60-40EA-B9CB-D3025BE75A77}" type="datetimeFigureOut">
              <a:rPr lang="it-IT" smtClean="0"/>
              <a:pPr/>
              <a:t>30/03/2023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66AFB4E-56F7-4810-80D2-672C8142CC24}" type="slidenum">
              <a:rPr lang="it-IT" smtClean="0"/>
              <a:pPr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35286394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AFB4E-56F7-4810-80D2-672C8142CC24}" type="slidenum">
              <a:rPr lang="it-IT" smtClean="0"/>
              <a:pPr/>
              <a:t>1</a:t>
            </a:fld>
            <a:endParaRPr lang="it-IT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C6C4E-1E1E-4660-AAB4-0820D65BCBB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23855226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AFB4E-56F7-4810-80D2-672C8142CC2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0908841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77C6C4E-1E1E-4660-AAB4-0820D65BCBB2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9818416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66AFB4E-56F7-4810-80D2-672C8142CC24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8040706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66AFB4E-56F7-4810-80D2-672C8142CC24}" type="slidenum">
              <a:rPr lang="it-IT" smtClean="0"/>
              <a:pPr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2334873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endParaRPr lang="en-US" baseline="0" dirty="0" smtClean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C049336-6624-4A1E-9498-510DC43D0CD8}" type="slidenum">
              <a:rPr kumimoji="0" 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2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8375536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8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A0B0D7-C613-469D-AA89-D92FF01CFDE4}" type="datetime1">
              <a:rPr lang="it-IT" smtClean="0"/>
              <a:pPr/>
              <a:t>30/03/2023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CAA356D-F581-41E2-BEB4-D23C47050E31}" type="datetime1">
              <a:rPr lang="it-IT" smtClean="0"/>
              <a:pPr/>
              <a:t>30/03/2023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3A35C-EB50-455D-B183-C53D34848EB4}" type="datetime1">
              <a:rPr lang="it-IT" smtClean="0"/>
              <a:pPr/>
              <a:t>30/03/2023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5F8-1D02-4417-9241-55C834FD997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73550158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5F8-1D02-4417-9241-55C834FD997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08041101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5F8-1D02-4417-9241-55C834FD997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658380420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5F8-1D02-4417-9241-55C834FD997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2890087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5F8-1D02-4417-9241-55C834FD997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89348082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5F8-1D02-4417-9241-55C834FD997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7153613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5F8-1D02-4417-9241-55C834FD997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219526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5F8-1D02-4417-9241-55C834FD997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505829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E4DCE5-F24F-4F7E-A740-99175DD6A0D8}" type="datetime1">
              <a:rPr lang="it-IT" smtClean="0"/>
              <a:pPr/>
              <a:t>30/03/2023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5F8-1D02-4417-9241-55C834FD997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466004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5F8-1D02-4417-9241-55C834FD997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57169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5F8-1D02-4417-9241-55C834FD997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13583190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A9D5F654-EA6F-4905-965F-61C15E286C9D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Alessandro Cechet | Fissione e Produzione di Energia | Collegio San Paolo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042139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2128D72-5750-458F-A524-BAB6972986B9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Alessandro Cechet | Fissione e Produzione di Energia | Collegio San Paolo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42136297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643EDA9-11C4-4A6D-AF0E-E1270F926203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Alessandro Cechet | Fissione e Produzione di Energia | Collegio San Paolo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64505416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1074D80F-E3C2-42A7-86DC-2686C09D79FA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Alessandro Cechet | Fissione e Produzione di Energia | Collegio San Paolo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7707772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D974C24-5B78-4644-9EAA-3312B26F6632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Alessandro Cechet | Fissione e Produzione di Energia | Collegio San Paolo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98864046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4D51C5F-5015-4D9E-8E85-61008F8ECE57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Alessandro Cechet | Fissione e Produzione di Energia | Collegio San Paolo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36804811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15ED5AB-A921-4A02-987E-9386AD35344E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Alessandro Cechet | Fissione e Produzione di Energia | Collegio San Paolo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01484152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56E8F32-2AFE-4E2F-AC01-3AF9C46E92D0}" type="datetime1">
              <a:rPr lang="it-IT" smtClean="0"/>
              <a:pPr/>
              <a:t>30/03/2023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A38CB74-B7CA-4B3F-9881-E1B8C1BF681E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Alessandro Cechet | Fissione e Produzione di Energia | Collegio San Paolo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8894220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3274E9E2-8C31-4306-A2BA-CF2BD2A558DF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Alessandro Cechet | Fissione e Produzione di Energia | Collegio San Paolo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76728219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35B0A56-557F-41DB-BF06-E158B965D84F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Alessandro Cechet | Fissione e Produzione di Energia | Collegio San Paolo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8662017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5CF930F3-F498-4E79-84DB-9FCE9AA8F1BA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Alessandro Cechet | Fissione e Produzione di Energia | Collegio San Paolo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35363758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8F1F3C-6EB2-45D4-9B44-1060B4EB6F80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95249313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9ED12F-8D16-414A-A387-B298F2AAFB0C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27088405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7057EC-14CB-43C8-A2C2-A2EFD49E7825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90410123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D1CD0A-F698-49C2-8DC9-DE537F03BD01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6767593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A1ACAE-6DD4-480C-861C-AE28DEAAA817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57834784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A62F09-42FC-4772-BD8D-261522F7BB32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9963940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262EC9-7D01-4618-B0F3-EE965BF43638}" type="datetime1">
              <a:rPr lang="it-IT" smtClean="0"/>
              <a:pPr/>
              <a:t>30/03/2023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2390AB-4A2F-46BE-9DEA-77E668652331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1694830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BD0D12-76FB-4B12-A3E5-7ED8D6B67501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67444392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D4E007-8244-48D2-8792-ED2A10DE08A1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73019813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D5D3BE-7625-40EA-B7C2-B1C4F63F959B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447847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E21461-0617-43EB-A3DC-EB348482DA51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19336751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F0F7CE-62CB-41BD-A46C-3B4E87C4D14D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5736925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AD99AB-B40B-4173-B59B-DF5F1714350D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25851436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C264F6-7A41-4CA9-B3D8-1032F105DA45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44070537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ottotitolo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it-IT" smtClean="0"/>
              <a:t>Fare clic per modificare lo stile del sottotitolo dello schema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408F1F3C-6EB2-45D4-9B44-1060B4EB6F80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32405176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09ED12F-8D16-414A-A387-B298F2AAFB0C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21073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Segnaposto data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5641CD-A50C-4A04-8269-79BF76E5D4C7}" type="datetime1">
              <a:rPr lang="it-IT" smtClean="0"/>
              <a:pPr/>
              <a:t>30/03/2023</a:t>
            </a:fld>
            <a:endParaRPr lang="it-IT"/>
          </a:p>
        </p:txBody>
      </p:sp>
      <p:sp>
        <p:nvSpPr>
          <p:cNvPr id="8" name="Segnaposto piè di pagina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egnaposto numero diapositiva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Intestazione sezion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27057EC-14CB-43C8-A2C2-A2EFD49E7825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23887652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83D1CD0A-F698-49C2-8DC9-DE537F03BD01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70752621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4" name="Segnaposto contenuto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testo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3A1ACAE-6DD4-480C-861C-AE28DEAAA817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899728977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2A62F09-42FC-4772-BD8D-261522F7BB32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0240839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12390AB-4A2F-46BE-9DEA-77E668652331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02729264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A8BD0D12-76FB-4B12-A3E5-7ED8D6B67501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4476105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it-IT" noProof="0" smtClean="0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D4E007-8244-48D2-8792-ED2A10DE08A1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7503789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7D5D3BE-7625-40EA-B7C2-B1C4F63F959B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9902298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vertica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verticale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3E21461-0617-43EB-A3DC-EB348482DA51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3018759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fourObj" preserve="1">
  <p:cSld name="Titolo e  contenuto 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 sz="quarter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quarter" idx="1"/>
          </p:nvPr>
        </p:nvSpPr>
        <p:spPr>
          <a:xfrm>
            <a:off x="457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contenuto 3"/>
          <p:cNvSpPr>
            <a:spLocks noGrp="1"/>
          </p:cNvSpPr>
          <p:nvPr>
            <p:ph sz="quarter" idx="2"/>
          </p:nvPr>
        </p:nvSpPr>
        <p:spPr>
          <a:xfrm>
            <a:off x="4648200" y="1600200"/>
            <a:ext cx="4038600" cy="2185988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Segnaposto contenuto 4"/>
          <p:cNvSpPr>
            <a:spLocks noGrp="1"/>
          </p:cNvSpPr>
          <p:nvPr>
            <p:ph sz="quarter" idx="3"/>
          </p:nvPr>
        </p:nvSpPr>
        <p:spPr>
          <a:xfrm>
            <a:off x="457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6" name="Segnaposto contenuto 5"/>
          <p:cNvSpPr>
            <a:spLocks noGrp="1"/>
          </p:cNvSpPr>
          <p:nvPr>
            <p:ph sz="quarter" idx="4"/>
          </p:nvPr>
        </p:nvSpPr>
        <p:spPr>
          <a:xfrm>
            <a:off x="4648200" y="3938588"/>
            <a:ext cx="4038600" cy="2187575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E7F0F7CE-62CB-41BD-A46C-3B4E87C4D14D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6302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7C306E3-1972-4D57-8EE0-37D3128D60C7}" type="datetime1">
              <a:rPr lang="it-IT" smtClean="0"/>
              <a:pPr/>
              <a:t>30/03/2023</a:t>
            </a:fld>
            <a:endParaRPr lang="it-IT"/>
          </a:p>
        </p:txBody>
      </p:sp>
      <p:sp>
        <p:nvSpPr>
          <p:cNvPr id="4" name="Segnaposto piè di pagina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objAndTx" preserve="1">
  <p:cSld name="Titolo, contenuto e tes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90AD99AB-B40B-4173-B59B-DF5F1714350D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107456857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bl" preserve="1">
  <p:cSld name="Titolo e tabell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abella 2"/>
          <p:cNvSpPr>
            <a:spLocks noGrp="1"/>
          </p:cNvSpPr>
          <p:nvPr>
            <p:ph type="tbl" idx="1"/>
          </p:nvPr>
        </p:nvSpPr>
        <p:spPr>
          <a:xfrm>
            <a:off x="457200" y="1600200"/>
            <a:ext cx="8229600" cy="4525963"/>
          </a:xfrm>
        </p:spPr>
        <p:txBody>
          <a:bodyPr/>
          <a:lstStyle/>
          <a:p>
            <a:pPr lvl="0"/>
            <a:endParaRPr lang="it-IT" noProof="0" smtClean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D6C264F6-7A41-4CA9-B3D8-1032F105DA45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0806705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" type="title">
  <p:cSld name="Title"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 txBox="1">
            <a:spLocks noGrp="1"/>
          </p:cNvSpPr>
          <p:nvPr>
            <p:ph type="ctrTitle"/>
          </p:nvPr>
        </p:nvSpPr>
        <p:spPr>
          <a:xfrm>
            <a:off x="996630" y="2671851"/>
            <a:ext cx="45237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1pPr>
            <a:lvl2pPr lvl="1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2pPr>
            <a:lvl3pPr lvl="2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3pPr>
            <a:lvl4pPr lvl="3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4pPr>
            <a:lvl5pPr lvl="4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5pPr>
            <a:lvl6pPr lvl="5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6pPr>
            <a:lvl7pPr lvl="6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7pPr>
            <a:lvl8pPr lvl="7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8pPr>
            <a:lvl9pPr lvl="8">
              <a:spcBef>
                <a:spcPts val="0"/>
              </a:spcBef>
              <a:spcAft>
                <a:spcPts val="0"/>
              </a:spcAft>
              <a:buSzPts val="3600"/>
              <a:buNone/>
              <a:defRPr sz="3600"/>
            </a:lvl9pPr>
          </a:lstStyle>
          <a:p>
            <a:endParaRPr/>
          </a:p>
        </p:txBody>
      </p:sp>
      <p:cxnSp>
        <p:nvCxnSpPr>
          <p:cNvPr id="11" name="Google Shape;11;p2"/>
          <p:cNvCxnSpPr/>
          <p:nvPr/>
        </p:nvCxnSpPr>
        <p:spPr>
          <a:xfrm>
            <a:off x="-6025" y="4902016"/>
            <a:ext cx="9162000" cy="0"/>
          </a:xfrm>
          <a:prstGeom prst="straightConnector1">
            <a:avLst/>
          </a:prstGeom>
          <a:noFill/>
          <a:ln w="9525" cap="flat" cmpd="sng">
            <a:solidFill>
              <a:srgbClr val="000000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2" name="Google Shape;12;p2"/>
          <p:cNvSpPr/>
          <p:nvPr/>
        </p:nvSpPr>
        <p:spPr>
          <a:xfrm>
            <a:off x="1117950" y="4524000"/>
            <a:ext cx="567000" cy="75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19051034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ubtitle">
  <p:cSld name="Subtitle">
    <p:spTree>
      <p:nvGrpSpPr>
        <p:cNvPr id="1" name="Shape 1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Google Shape;14;p3"/>
          <p:cNvSpPr txBox="1">
            <a:spLocks noGrp="1"/>
          </p:cNvSpPr>
          <p:nvPr>
            <p:ph type="subTitle" idx="1"/>
          </p:nvPr>
        </p:nvSpPr>
        <p:spPr>
          <a:xfrm>
            <a:off x="2022300" y="3754564"/>
            <a:ext cx="5591400" cy="10464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Pts val="1400"/>
              <a:buNone/>
              <a:defRPr sz="1400">
                <a:highlight>
                  <a:schemeClr val="accent1"/>
                </a:highlight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chemeClr val="accent1"/>
                </a:highlight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chemeClr val="accent1"/>
                </a:highlight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chemeClr val="accent1"/>
                </a:highlight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chemeClr val="accent1"/>
                </a:highlight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chemeClr val="accent1"/>
                </a:highlight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chemeClr val="accent1"/>
                </a:highlight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chemeClr val="accent1"/>
                </a:highlight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400"/>
              <a:buNone/>
              <a:defRPr sz="1400">
                <a:solidFill>
                  <a:schemeClr val="dk2"/>
                </a:solidFill>
                <a:highlight>
                  <a:schemeClr val="accent1"/>
                </a:highlight>
              </a:defRPr>
            </a:lvl9pPr>
          </a:lstStyle>
          <a:p>
            <a:endParaRPr/>
          </a:p>
        </p:txBody>
      </p:sp>
      <p:cxnSp>
        <p:nvCxnSpPr>
          <p:cNvPr id="15" name="Google Shape;15;p3"/>
          <p:cNvCxnSpPr/>
          <p:nvPr/>
        </p:nvCxnSpPr>
        <p:spPr>
          <a:xfrm>
            <a:off x="-6025" y="3429016"/>
            <a:ext cx="19845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6" name="Google Shape;16;p3"/>
          <p:cNvSpPr/>
          <p:nvPr/>
        </p:nvSpPr>
        <p:spPr>
          <a:xfrm>
            <a:off x="1117950" y="3051000"/>
            <a:ext cx="567000" cy="756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17" name="Google Shape;17;p3"/>
          <p:cNvSpPr txBox="1">
            <a:spLocks noGrp="1"/>
          </p:cNvSpPr>
          <p:nvPr>
            <p:ph type="ctrTitle"/>
          </p:nvPr>
        </p:nvSpPr>
        <p:spPr>
          <a:xfrm>
            <a:off x="2022225" y="2258031"/>
            <a:ext cx="3787800" cy="1546400"/>
          </a:xfrm>
          <a:prstGeom prst="rect">
            <a:avLst/>
          </a:prstGeom>
        </p:spPr>
        <p:txBody>
          <a:bodyPr spcFirstLastPara="1" wrap="square" lIns="91425" tIns="91425" rIns="91425" bIns="91425" anchor="b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1pPr>
            <a:lvl2pPr lvl="1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2pPr>
            <a:lvl3pPr lvl="2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3pPr>
            <a:lvl4pPr lvl="3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4pPr>
            <a:lvl5pPr lvl="4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5pPr>
            <a:lvl6pPr lvl="5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6pPr>
            <a:lvl7pPr lvl="6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7pPr>
            <a:lvl8pPr lvl="7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8pPr>
            <a:lvl9pPr lvl="8" rtl="0">
              <a:spcBef>
                <a:spcPts val="0"/>
              </a:spcBef>
              <a:spcAft>
                <a:spcPts val="0"/>
              </a:spcAft>
              <a:buSzPts val="3000"/>
              <a:buNone/>
              <a:defRPr sz="3000"/>
            </a:lvl9pPr>
          </a:lstStyle>
          <a:p>
            <a:endParaRPr/>
          </a:p>
        </p:txBody>
      </p:sp>
      <p:cxnSp>
        <p:nvCxnSpPr>
          <p:cNvPr id="18" name="Google Shape;18;p3"/>
          <p:cNvCxnSpPr/>
          <p:nvPr/>
        </p:nvCxnSpPr>
        <p:spPr>
          <a:xfrm>
            <a:off x="5898975" y="3429000"/>
            <a:ext cx="32511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19" name="Google Shape;19;p3"/>
          <p:cNvSpPr txBox="1">
            <a:spLocks noGrp="1"/>
          </p:cNvSpPr>
          <p:nvPr>
            <p:ph type="sldNum" idx="12"/>
          </p:nvPr>
        </p:nvSpPr>
        <p:spPr>
          <a:xfrm>
            <a:off x="8543227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it-IT" kern="0" smtClean="0"/>
              <a:pPr>
                <a:buClr>
                  <a:srgbClr val="000000"/>
                </a:buClr>
              </a:pPr>
              <a:t>‹N›</a:t>
            </a:fld>
            <a:endParaRPr lang="it-IT" kern="0"/>
          </a:p>
        </p:txBody>
      </p:sp>
    </p:spTree>
    <p:extLst>
      <p:ext uri="{BB962C8B-B14F-4D97-AF65-F5344CB8AC3E}">
        <p14:creationId xmlns:p14="http://schemas.microsoft.com/office/powerpoint/2010/main" val="309292905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1 column" type="tx">
  <p:cSld name="Title + 1 column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27" name="Google Shape;27;p5"/>
          <p:cNvCxnSpPr/>
          <p:nvPr/>
        </p:nvCxnSpPr>
        <p:spPr>
          <a:xfrm>
            <a:off x="0" y="1508967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28" name="Google Shape;28;p5"/>
          <p:cNvSpPr/>
          <p:nvPr/>
        </p:nvSpPr>
        <p:spPr>
          <a:xfrm>
            <a:off x="817475" y="1238356"/>
            <a:ext cx="405900" cy="54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29" name="Google Shape;29;p5"/>
          <p:cNvSpPr txBox="1">
            <a:spLocks noGrp="1"/>
          </p:cNvSpPr>
          <p:nvPr>
            <p:ph type="title"/>
          </p:nvPr>
        </p:nvSpPr>
        <p:spPr>
          <a:xfrm>
            <a:off x="1381250" y="1230224"/>
            <a:ext cx="3878400" cy="5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latin typeface="Lora"/>
                <a:ea typeface="Lora"/>
                <a:cs typeface="Lora"/>
                <a:sym typeface="Lora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SzPts val="2000"/>
              <a:buFont typeface="Lora"/>
              <a:buNone/>
              <a:defRPr sz="2000" b="1">
                <a:highlight>
                  <a:srgbClr val="FFFFFF"/>
                </a:highlight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body" idx="1"/>
          </p:nvPr>
        </p:nvSpPr>
        <p:spPr>
          <a:xfrm>
            <a:off x="1381250" y="2155293"/>
            <a:ext cx="6809700" cy="41496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 rtl="0">
              <a:spcBef>
                <a:spcPts val="600"/>
              </a:spcBef>
              <a:spcAft>
                <a:spcPts val="0"/>
              </a:spcAft>
              <a:buClr>
                <a:srgbClr val="FFCD00"/>
              </a:buClr>
              <a:buSzPts val="2400"/>
              <a:buFont typeface="Quattrocento Sans"/>
              <a:buChar char="◉"/>
              <a:defRPr sz="2400"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556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○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2000"/>
              <a:buFont typeface="Quattrocento Sans"/>
              <a:buChar char="■"/>
              <a:defRPr sz="2000"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●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○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42900" rtl="0">
              <a:spcBef>
                <a:spcPts val="0"/>
              </a:spcBef>
              <a:spcAft>
                <a:spcPts val="0"/>
              </a:spcAft>
              <a:buClr>
                <a:srgbClr val="FFCD00"/>
              </a:buClr>
              <a:buSzPts val="1800"/>
              <a:buFont typeface="Quattrocento Sans"/>
              <a:buChar char="■"/>
              <a:defRPr sz="1800"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cxnSp>
        <p:nvCxnSpPr>
          <p:cNvPr id="31" name="Google Shape;31;p5"/>
          <p:cNvCxnSpPr/>
          <p:nvPr/>
        </p:nvCxnSpPr>
        <p:spPr>
          <a:xfrm>
            <a:off x="5265650" y="1508967"/>
            <a:ext cx="38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8543227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it-IT" kern="0" smtClean="0"/>
              <a:pPr>
                <a:buClr>
                  <a:srgbClr val="000000"/>
                </a:buClr>
              </a:pPr>
              <a:t>‹N›</a:t>
            </a:fld>
            <a:endParaRPr lang="it-IT" kern="0"/>
          </a:p>
        </p:txBody>
      </p:sp>
    </p:spTree>
    <p:extLst>
      <p:ext uri="{BB962C8B-B14F-4D97-AF65-F5344CB8AC3E}">
        <p14:creationId xmlns:p14="http://schemas.microsoft.com/office/powerpoint/2010/main" val="1285090733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+ 2 columns" type="twoColTx">
  <p:cSld name="Title + 2 columns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1381250" y="1230224"/>
            <a:ext cx="3878400" cy="580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20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1381250" y="2158267"/>
            <a:ext cx="3425400" cy="4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◉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5012916" y="2158267"/>
            <a:ext cx="3425400" cy="43080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55600">
              <a:spcBef>
                <a:spcPts val="600"/>
              </a:spcBef>
              <a:spcAft>
                <a:spcPts val="0"/>
              </a:spcAft>
              <a:buSzPts val="2000"/>
              <a:buChar char="◉"/>
              <a:defRPr sz="2000"/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/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/>
            </a:lvl3pPr>
            <a:lvl4pPr marL="1828800" lvl="3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4pPr>
            <a:lvl5pPr marL="2286000" lvl="4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5pPr>
            <a:lvl6pPr marL="2743200" lvl="5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6pPr>
            <a:lvl7pPr marL="3200400" lvl="6" indent="-355600">
              <a:spcBef>
                <a:spcPts val="0"/>
              </a:spcBef>
              <a:spcAft>
                <a:spcPts val="0"/>
              </a:spcAft>
              <a:buSzPts val="2000"/>
              <a:buChar char="●"/>
              <a:defRPr sz="2000"/>
            </a:lvl7pPr>
            <a:lvl8pPr marL="3657600" lvl="7" indent="-355600">
              <a:spcBef>
                <a:spcPts val="0"/>
              </a:spcBef>
              <a:spcAft>
                <a:spcPts val="0"/>
              </a:spcAft>
              <a:buSzPts val="2000"/>
              <a:buChar char="○"/>
              <a:defRPr sz="2000"/>
            </a:lvl8pPr>
            <a:lvl9pPr marL="4114800" lvl="8" indent="-355600">
              <a:spcBef>
                <a:spcPts val="0"/>
              </a:spcBef>
              <a:spcAft>
                <a:spcPts val="0"/>
              </a:spcAft>
              <a:buSzPts val="2000"/>
              <a:buChar char="■"/>
              <a:defRPr sz="2000"/>
            </a:lvl9pPr>
          </a:lstStyle>
          <a:p>
            <a:endParaRPr/>
          </a:p>
        </p:txBody>
      </p:sp>
      <p:cxnSp>
        <p:nvCxnSpPr>
          <p:cNvPr id="37" name="Google Shape;37;p6"/>
          <p:cNvCxnSpPr/>
          <p:nvPr/>
        </p:nvCxnSpPr>
        <p:spPr>
          <a:xfrm>
            <a:off x="0" y="1508967"/>
            <a:ext cx="13758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38" name="Google Shape;38;p6"/>
          <p:cNvSpPr/>
          <p:nvPr/>
        </p:nvSpPr>
        <p:spPr>
          <a:xfrm>
            <a:off x="817475" y="1238356"/>
            <a:ext cx="405900" cy="5412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cxnSp>
        <p:nvCxnSpPr>
          <p:cNvPr id="39" name="Google Shape;39;p6"/>
          <p:cNvCxnSpPr/>
          <p:nvPr/>
        </p:nvCxnSpPr>
        <p:spPr>
          <a:xfrm>
            <a:off x="5265650" y="1508967"/>
            <a:ext cx="38784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40" name="Google Shape;40;p6"/>
          <p:cNvSpPr txBox="1">
            <a:spLocks noGrp="1"/>
          </p:cNvSpPr>
          <p:nvPr>
            <p:ph type="sldNum" idx="12"/>
          </p:nvPr>
        </p:nvSpPr>
        <p:spPr>
          <a:xfrm>
            <a:off x="8543227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it-IT" kern="0" smtClean="0"/>
              <a:pPr>
                <a:buClr>
                  <a:srgbClr val="000000"/>
                </a:buClr>
              </a:pPr>
              <a:t>‹N›</a:t>
            </a:fld>
            <a:endParaRPr lang="it-IT" kern="0"/>
          </a:p>
        </p:txBody>
      </p:sp>
    </p:spTree>
    <p:extLst>
      <p:ext uri="{BB962C8B-B14F-4D97-AF65-F5344CB8AC3E}">
        <p14:creationId xmlns:p14="http://schemas.microsoft.com/office/powerpoint/2010/main" val="2795319292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2" name="Google Shape;62;p10"/>
          <p:cNvCxnSpPr/>
          <p:nvPr/>
        </p:nvCxnSpPr>
        <p:spPr>
          <a:xfrm>
            <a:off x="-6025" y="6018305"/>
            <a:ext cx="9162000" cy="0"/>
          </a:xfrm>
          <a:prstGeom prst="straightConnector1">
            <a:avLst/>
          </a:prstGeom>
          <a:noFill/>
          <a:ln w="9525" cap="flat" cmpd="sng">
            <a:solidFill>
              <a:srgbClr val="CCCCCC"/>
            </a:solidFill>
            <a:prstDash val="solid"/>
            <a:round/>
            <a:headEnd type="none" w="med" len="med"/>
            <a:tailEnd type="none" w="med" len="med"/>
          </a:ln>
        </p:spPr>
      </p:cxnSp>
      <p:sp>
        <p:nvSpPr>
          <p:cNvPr id="63" name="Google Shape;63;p10"/>
          <p:cNvSpPr/>
          <p:nvPr/>
        </p:nvSpPr>
        <p:spPr>
          <a:xfrm>
            <a:off x="4293700" y="5647207"/>
            <a:ext cx="556500" cy="742000"/>
          </a:xfrm>
          <a:prstGeom prst="ellipse">
            <a:avLst/>
          </a:prstGeom>
          <a:solidFill>
            <a:schemeClr val="accent1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64" name="Google Shape;64;p10"/>
          <p:cNvSpPr txBox="1">
            <a:spLocks noGrp="1"/>
          </p:cNvSpPr>
          <p:nvPr>
            <p:ph type="sldNum" idx="12"/>
          </p:nvPr>
        </p:nvSpPr>
        <p:spPr>
          <a:xfrm>
            <a:off x="4297650" y="6389200"/>
            <a:ext cx="548700" cy="468800"/>
          </a:xfrm>
          <a:prstGeom prst="rect">
            <a:avLst/>
          </a:prstGeom>
        </p:spPr>
        <p:txBody>
          <a:bodyPr spcFirstLastPara="1" wrap="square" lIns="91425" tIns="91425" rIns="91425" bIns="91425" anchor="ctr" anchorCtr="0">
            <a:noAutofit/>
          </a:bodyPr>
          <a:lstStyle>
            <a:lvl1pPr lvl="0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1pPr>
            <a:lvl2pPr lvl="1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2pPr>
            <a:lvl3pPr lvl="2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3pPr>
            <a:lvl4pPr lvl="3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4pPr>
            <a:lvl5pPr lvl="4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5pPr>
            <a:lvl6pPr lvl="5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6pPr>
            <a:lvl7pPr lvl="6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7pPr>
            <a:lvl8pPr lvl="7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8pPr>
            <a:lvl9pPr lvl="8" algn="ctr" rtl="0">
              <a:buNone/>
              <a:defRPr>
                <a:latin typeface="Lora"/>
                <a:ea typeface="Lora"/>
                <a:cs typeface="Lora"/>
                <a:sym typeface="Lora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it-IT" kern="0" smtClean="0"/>
              <a:pPr>
                <a:buClr>
                  <a:srgbClr val="000000"/>
                </a:buClr>
              </a:pPr>
              <a:t>‹N›</a:t>
            </a:fld>
            <a:endParaRPr lang="it-IT" kern="0"/>
          </a:p>
        </p:txBody>
      </p:sp>
    </p:spTree>
    <p:extLst>
      <p:ext uri="{BB962C8B-B14F-4D97-AF65-F5344CB8AC3E}">
        <p14:creationId xmlns:p14="http://schemas.microsoft.com/office/powerpoint/2010/main" val="2511835346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letely blank">
  <p:cSld name="Completely blank">
    <p:spTree>
      <p:nvGrpSpPr>
        <p:cNvPr id="1" name="Shape 6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" name="Google Shape;66;p11"/>
          <p:cNvSpPr txBox="1">
            <a:spLocks noGrp="1"/>
          </p:cNvSpPr>
          <p:nvPr>
            <p:ph type="sldNum" idx="12"/>
          </p:nvPr>
        </p:nvSpPr>
        <p:spPr>
          <a:xfrm>
            <a:off x="8543227" y="6333135"/>
            <a:ext cx="548700" cy="52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it-IT" kern="0" smtClean="0"/>
              <a:pPr>
                <a:buClr>
                  <a:srgbClr val="000000"/>
                </a:buClr>
              </a:pPr>
              <a:t>‹N›</a:t>
            </a:fld>
            <a:endParaRPr lang="it-IT" kern="0"/>
          </a:p>
        </p:txBody>
      </p:sp>
    </p:spTree>
    <p:extLst>
      <p:ext uri="{BB962C8B-B14F-4D97-AF65-F5344CB8AC3E}">
        <p14:creationId xmlns:p14="http://schemas.microsoft.com/office/powerpoint/2010/main" val="3326435334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presentation 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7924802" y="6438375"/>
            <a:ext cx="811213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www.eia.gov</a:t>
            </a:r>
          </a:p>
        </p:txBody>
      </p:sp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7735094" y="6539180"/>
            <a:ext cx="182563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cxnSp>
        <p:nvCxnSpPr>
          <p:cNvPr id="6" name="Straight Connector 10"/>
          <p:cNvCxnSpPr>
            <a:cxnSpLocks noChangeShapeType="1"/>
          </p:cNvCxnSpPr>
          <p:nvPr/>
        </p:nvCxnSpPr>
        <p:spPr bwMode="auto">
          <a:xfrm rot="10800000" flipH="1">
            <a:off x="608013" y="3179395"/>
            <a:ext cx="8050212" cy="0"/>
          </a:xfrm>
          <a:prstGeom prst="line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</p:cxnSp>
      <p:pic>
        <p:nvPicPr>
          <p:cNvPr id="7" name="Picture 11" descr="icon_row-01.png"/>
          <p:cNvPicPr>
            <a:picLocks noChangeAspect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041400" y="2498485"/>
            <a:ext cx="7164449" cy="4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 descr="C:\Documents and Settings\MVO\Desktop\eia_logo_white-02.png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TextBox 12"/>
          <p:cNvSpPr txBox="1">
            <a:spLocks noChangeArrowheads="1"/>
          </p:cNvSpPr>
          <p:nvPr/>
        </p:nvSpPr>
        <p:spPr bwMode="auto">
          <a:xfrm>
            <a:off x="776288" y="6493561"/>
            <a:ext cx="4030662" cy="3231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U.S. Energy Information Administration</a:t>
            </a:r>
          </a:p>
        </p:txBody>
      </p:sp>
      <p:cxnSp>
        <p:nvCxnSpPr>
          <p:cNvPr id="10" name="Straight Connector 12"/>
          <p:cNvCxnSpPr>
            <a:cxnSpLocks noChangeShapeType="1"/>
          </p:cNvCxnSpPr>
          <p:nvPr/>
        </p:nvCxnSpPr>
        <p:spPr bwMode="auto">
          <a:xfrm rot="5400000">
            <a:off x="538164" y="6616700"/>
            <a:ext cx="285751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1" name="TextBox 14"/>
          <p:cNvSpPr txBox="1">
            <a:spLocks noChangeArrowheads="1"/>
          </p:cNvSpPr>
          <p:nvPr/>
        </p:nvSpPr>
        <p:spPr bwMode="auto">
          <a:xfrm>
            <a:off x="5672138" y="6438375"/>
            <a:ext cx="2082800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Independent Statistics &amp; Analysis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914400" y="517284"/>
            <a:ext cx="7772400" cy="1371600"/>
          </a:xfrm>
          <a:prstGeom prst="rect">
            <a:avLst/>
          </a:prstGeo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Title – Click to edit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342780"/>
            <a:ext cx="7388352" cy="1417320"/>
          </a:xfrm>
          <a:prstGeom prst="rect">
            <a:avLst/>
          </a:prstGeom>
        </p:spPr>
        <p:txBody>
          <a:bodyPr/>
          <a:lstStyle>
            <a:lvl1pPr marL="347472" marR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i="1">
                <a:latin typeface="+mj-lt"/>
              </a:defRPr>
            </a:lvl1pPr>
          </a:lstStyle>
          <a:p>
            <a:pPr lvl="0"/>
            <a:r>
              <a:rPr lang="en-US" dirty="0" smtClean="0"/>
              <a:t>Audience</a:t>
            </a:r>
          </a:p>
          <a:p>
            <a:pPr lvl="0"/>
            <a:r>
              <a:rPr lang="en-US" dirty="0" smtClean="0"/>
              <a:t>Presenter, Title</a:t>
            </a:r>
          </a:p>
          <a:p>
            <a:pPr lvl="0"/>
            <a:r>
              <a:rPr lang="en-US" dirty="0" smtClean="0"/>
              <a:t>Month DD, YYYY  |  City, State</a:t>
            </a:r>
          </a:p>
        </p:txBody>
      </p:sp>
    </p:spTree>
    <p:extLst>
      <p:ext uri="{BB962C8B-B14F-4D97-AF65-F5344CB8AC3E}">
        <p14:creationId xmlns:p14="http://schemas.microsoft.com/office/powerpoint/2010/main" val="3325327874"/>
      </p:ext>
    </p:extLst>
  </p:cSld>
  <p:clrMapOvr>
    <a:masterClrMapping/>
  </p:clrMapOvr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alternate presentation title slide (with subtitle)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0"/>
          <p:cNvCxnSpPr>
            <a:cxnSpLocks noChangeShapeType="1"/>
          </p:cNvCxnSpPr>
          <p:nvPr/>
        </p:nvCxnSpPr>
        <p:spPr bwMode="auto">
          <a:xfrm rot="10800000" flipH="1">
            <a:off x="608013" y="3179395"/>
            <a:ext cx="8050212" cy="0"/>
          </a:xfrm>
          <a:prstGeom prst="line">
            <a:avLst/>
          </a:prstGeom>
          <a:noFill/>
          <a:ln w="28575" algn="ctr">
            <a:solidFill>
              <a:schemeClr val="accent1"/>
            </a:solidFill>
            <a:round/>
            <a:headEnd/>
            <a:tailEnd/>
          </a:ln>
        </p:spPr>
      </p:cxnSp>
      <p:sp>
        <p:nvSpPr>
          <p:cNvPr id="10" name="TextBox 12"/>
          <p:cNvSpPr txBox="1">
            <a:spLocks noChangeArrowheads="1"/>
          </p:cNvSpPr>
          <p:nvPr/>
        </p:nvSpPr>
        <p:spPr bwMode="auto">
          <a:xfrm>
            <a:off x="776288" y="6493561"/>
            <a:ext cx="4030662" cy="323165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 anchor="b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U.S. Energy Information Administration</a:t>
            </a:r>
          </a:p>
        </p:txBody>
      </p:sp>
      <p:cxnSp>
        <p:nvCxnSpPr>
          <p:cNvPr id="11" name="Straight Connector 12"/>
          <p:cNvCxnSpPr>
            <a:cxnSpLocks noChangeShapeType="1"/>
          </p:cNvCxnSpPr>
          <p:nvPr/>
        </p:nvCxnSpPr>
        <p:spPr bwMode="auto">
          <a:xfrm rot="5400000">
            <a:off x="538164" y="6616700"/>
            <a:ext cx="285751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7284"/>
            <a:ext cx="7772400" cy="731520"/>
          </a:xfrm>
          <a:prstGeom prst="rect">
            <a:avLst/>
          </a:prstGeom>
        </p:spPr>
        <p:txBody>
          <a:bodyPr anchor="b" anchorCtr="0"/>
          <a:lstStyle>
            <a:lvl1pPr marL="0" marR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 sz="28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0" hasCustomPrompt="1"/>
          </p:nvPr>
        </p:nvSpPr>
        <p:spPr>
          <a:xfrm>
            <a:off x="914400" y="3342780"/>
            <a:ext cx="7388352" cy="1417320"/>
          </a:xfrm>
          <a:prstGeom prst="rect">
            <a:avLst/>
          </a:prstGeom>
        </p:spPr>
        <p:txBody>
          <a:bodyPr/>
          <a:lstStyle>
            <a:lvl1pPr marL="347472" marR="0" indent="-5143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600" i="1">
                <a:latin typeface="+mj-lt"/>
              </a:defRPr>
            </a:lvl1pPr>
          </a:lstStyle>
          <a:p>
            <a:pPr lvl="0"/>
            <a:r>
              <a:rPr lang="en-US" dirty="0" smtClean="0"/>
              <a:t>Audience</a:t>
            </a:r>
          </a:p>
          <a:p>
            <a:pPr lvl="0"/>
            <a:r>
              <a:rPr lang="en-US" dirty="0" smtClean="0"/>
              <a:t>Presenter, Title</a:t>
            </a:r>
          </a:p>
          <a:p>
            <a:pPr lvl="0"/>
            <a:r>
              <a:rPr lang="en-US" dirty="0" smtClean="0"/>
              <a:t>Month DD, YYYY  |  City, State</a:t>
            </a:r>
          </a:p>
        </p:txBody>
      </p:sp>
      <p:sp>
        <p:nvSpPr>
          <p:cNvPr id="15" name="Text Placeholder 14"/>
          <p:cNvSpPr>
            <a:spLocks noGrp="1"/>
          </p:cNvSpPr>
          <p:nvPr>
            <p:ph type="body" sz="quarter" idx="11" hasCustomPrompt="1"/>
          </p:nvPr>
        </p:nvSpPr>
        <p:spPr>
          <a:xfrm>
            <a:off x="914400" y="1321956"/>
            <a:ext cx="7388352" cy="841248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2000" i="1">
                <a:latin typeface="+mj-lt"/>
              </a:defRPr>
            </a:lvl1pPr>
            <a:lvl2pPr>
              <a:buNone/>
              <a:defRPr/>
            </a:lvl2pPr>
            <a:lvl3pPr>
              <a:buNone/>
              <a:defRPr/>
            </a:lvl3pPr>
            <a:lvl4pPr>
              <a:buNone/>
              <a:defRPr/>
            </a:lvl4pPr>
            <a:lvl5pPr>
              <a:buNone/>
              <a:defRPr/>
            </a:lvl5pPr>
          </a:lstStyle>
          <a:p>
            <a:pPr lvl="0"/>
            <a:r>
              <a:rPr lang="en-US" dirty="0" smtClean="0"/>
              <a:t>Subhead – Click to edit</a:t>
            </a:r>
          </a:p>
        </p:txBody>
      </p:sp>
      <p:pic>
        <p:nvPicPr>
          <p:cNvPr id="13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pic>
        <p:nvPicPr>
          <p:cNvPr id="16" name="Picture 11" descr="icon_row-01.png"/>
          <p:cNvPicPr>
            <a:picLocks noChangeAspect="1"/>
          </p:cNvPicPr>
          <p:nvPr userDrawn="1"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041400" y="2498485"/>
            <a:ext cx="7164449" cy="48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Box 19"/>
          <p:cNvSpPr txBox="1">
            <a:spLocks noChangeArrowheads="1"/>
          </p:cNvSpPr>
          <p:nvPr userDrawn="1"/>
        </p:nvSpPr>
        <p:spPr bwMode="auto">
          <a:xfrm>
            <a:off x="7924802" y="6438375"/>
            <a:ext cx="811213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www.eia.gov</a:t>
            </a:r>
          </a:p>
        </p:txBody>
      </p:sp>
      <p:cxnSp>
        <p:nvCxnSpPr>
          <p:cNvPr id="21" name="Straight Connector 12"/>
          <p:cNvCxnSpPr>
            <a:cxnSpLocks noChangeShapeType="1"/>
          </p:cNvCxnSpPr>
          <p:nvPr userDrawn="1"/>
        </p:nvCxnSpPr>
        <p:spPr bwMode="auto">
          <a:xfrm rot="5400000">
            <a:off x="7735094" y="6539180"/>
            <a:ext cx="182563" cy="0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2" name="TextBox 14"/>
          <p:cNvSpPr txBox="1">
            <a:spLocks noChangeArrowheads="1"/>
          </p:cNvSpPr>
          <p:nvPr userDrawn="1"/>
        </p:nvSpPr>
        <p:spPr bwMode="auto">
          <a:xfrm>
            <a:off x="5672138" y="6438375"/>
            <a:ext cx="2082800" cy="230832"/>
          </a:xfrm>
          <a:prstGeom prst="rect">
            <a:avLst/>
          </a:prstGeom>
          <a:noFill/>
          <a:ln>
            <a:noFill/>
          </a:ln>
          <a:extLst/>
        </p:spPr>
        <p:txBody>
          <a:bodyPr lIns="0" tIns="0" rIns="0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1200" b="0" i="1" u="none" strike="noStrike" kern="1200" cap="none" spc="0" normalizeH="0" baseline="0" noProof="0" dirty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Times New Roman" pitchFamily="18" charset="0"/>
                <a:ea typeface="+mn-ea"/>
                <a:cs typeface="Times New Roman" pitchFamily="18" charset="0"/>
              </a:rPr>
              <a:t>Independent Statistics &amp; Analysis</a:t>
            </a:r>
          </a:p>
        </p:txBody>
      </p:sp>
    </p:spTree>
    <p:extLst>
      <p:ext uri="{BB962C8B-B14F-4D97-AF65-F5344CB8AC3E}">
        <p14:creationId xmlns:p14="http://schemas.microsoft.com/office/powerpoint/2010/main" val="32436392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data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49D56-6795-4322-A248-C55E9731C018}" type="datetime1">
              <a:rPr lang="it-IT" smtClean="0"/>
              <a:pPr/>
              <a:t>30/03/2023</a:t>
            </a:fld>
            <a:endParaRPr lang="it-IT"/>
          </a:p>
        </p:txBody>
      </p:sp>
      <p:sp>
        <p:nvSpPr>
          <p:cNvPr id="3" name="Segnaposto piè di pagina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15220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600" baseline="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85800" y="1188720"/>
            <a:ext cx="8001000" cy="4846320"/>
          </a:xfrm>
          <a:prstGeom prst="rect">
            <a:avLst/>
          </a:prstGeom>
        </p:spPr>
        <p:txBody>
          <a:bodyPr lIns="0" tIns="0" rIns="0" b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 marL="694944" indent="-237744">
              <a:spcAft>
                <a:spcPts val="400"/>
              </a:spcAft>
              <a:defRPr sz="1400"/>
            </a:lvl2pPr>
            <a:lvl3pPr marL="1088136" indent="-173736">
              <a:spcAft>
                <a:spcPts val="400"/>
              </a:spcAft>
              <a:defRPr sz="1400"/>
            </a:lvl3pPr>
            <a:lvl4pPr marL="1609344" indent="-237744">
              <a:spcAft>
                <a:spcPts val="400"/>
              </a:spcAft>
              <a:defRPr sz="1400"/>
            </a:lvl4pPr>
            <a:lvl5pPr marL="2002536" indent="-173736"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2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43560757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2765"/>
            <a:ext cx="8001000" cy="102041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85800" y="1188720"/>
            <a:ext cx="8001000" cy="4846320"/>
          </a:xfrm>
          <a:prstGeom prst="rect">
            <a:avLst/>
          </a:prstGeom>
        </p:spPr>
        <p:txBody>
          <a:bodyPr lIns="0" tIns="0" rIns="0" b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 marL="694944" indent="-237744">
              <a:spcAft>
                <a:spcPts val="400"/>
              </a:spcAft>
              <a:defRPr sz="1400"/>
            </a:lvl2pPr>
            <a:lvl3pPr marL="1088136" indent="-173736">
              <a:spcAft>
                <a:spcPts val="400"/>
              </a:spcAft>
              <a:defRPr sz="1400"/>
            </a:lvl3pPr>
            <a:lvl4pPr marL="1609344" indent="-237744">
              <a:spcAft>
                <a:spcPts val="400"/>
              </a:spcAft>
              <a:defRPr sz="1400"/>
            </a:lvl4pPr>
            <a:lvl5pPr marL="2002536" indent="-173736"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Footer Placeholder 2"/>
          <p:cNvSpPr>
            <a:spLocks noGrp="1"/>
          </p:cNvSpPr>
          <p:nvPr>
            <p:ph type="ftr" sz="quarter" idx="13"/>
          </p:nvPr>
        </p:nvSpPr>
        <p:spPr/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72609140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1188720"/>
            <a:ext cx="3931920" cy="4663440"/>
          </a:xfrm>
          <a:prstGeom prst="rect">
            <a:avLst/>
          </a:prstGeom>
        </p:spPr>
        <p:txBody>
          <a:bodyPr lIns="0" tIns="0" r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663440" y="1188720"/>
            <a:ext cx="4023360" cy="4663440"/>
          </a:xfrm>
          <a:prstGeom prst="rect">
            <a:avLst/>
          </a:prstGeom>
        </p:spPr>
        <p:txBody>
          <a:bodyPr t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106018"/>
            <a:ext cx="8001000" cy="1007165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text.</a:t>
            </a:r>
            <a:endParaRPr lang="en-US" dirty="0"/>
          </a:p>
        </p:txBody>
      </p:sp>
      <p:pic>
        <p:nvPicPr>
          <p:cNvPr id="12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56158538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and 2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2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1188720"/>
            <a:ext cx="3931920" cy="4663440"/>
          </a:xfrm>
          <a:prstGeom prst="rect">
            <a:avLst/>
          </a:prstGeom>
        </p:spPr>
        <p:txBody>
          <a:bodyPr lIns="0" tIns="0" r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Content Placeholder 12"/>
          <p:cNvSpPr>
            <a:spLocks noGrp="1"/>
          </p:cNvSpPr>
          <p:nvPr>
            <p:ph sz="quarter" idx="13"/>
          </p:nvPr>
        </p:nvSpPr>
        <p:spPr>
          <a:xfrm>
            <a:off x="4663440" y="1188720"/>
            <a:ext cx="4023360" cy="4663440"/>
          </a:xfrm>
          <a:prstGeom prst="rect">
            <a:avLst/>
          </a:prstGeom>
        </p:spPr>
        <p:txBody>
          <a:bodyPr t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pic>
        <p:nvPicPr>
          <p:cNvPr id="11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2765"/>
            <a:ext cx="8001000" cy="102041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text.</a:t>
            </a:r>
            <a:endParaRPr lang="en-US" dirty="0"/>
          </a:p>
        </p:txBody>
      </p:sp>
      <p:sp>
        <p:nvSpPr>
          <p:cNvPr id="18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35117481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and 2 labeled column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1" name="Content Placeholder 10"/>
          <p:cNvSpPr>
            <a:spLocks noGrp="1"/>
          </p:cNvSpPr>
          <p:nvPr>
            <p:ph sz="quarter" idx="12"/>
          </p:nvPr>
        </p:nvSpPr>
        <p:spPr>
          <a:xfrm>
            <a:off x="685800" y="1722784"/>
            <a:ext cx="3931920" cy="4129377"/>
          </a:xfrm>
          <a:prstGeom prst="rect">
            <a:avLst/>
          </a:prstGeom>
        </p:spPr>
        <p:txBody>
          <a:bodyPr lIns="0" rIns="0"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3"/>
          </p:nvPr>
        </p:nvSpPr>
        <p:spPr>
          <a:xfrm>
            <a:off x="4663440" y="1722784"/>
            <a:ext cx="4023360" cy="4129377"/>
          </a:xfrm>
          <a:prstGeom prst="rect">
            <a:avLst/>
          </a:prstGeom>
        </p:spPr>
        <p:txBody>
          <a:bodyPr/>
          <a:lstStyle>
            <a:lvl1pPr marL="237744" indent="-237744">
              <a:spcBef>
                <a:spcPts val="1600"/>
              </a:spcBef>
              <a:spcAft>
                <a:spcPts val="600"/>
              </a:spcAft>
              <a:defRPr sz="1800"/>
            </a:lvl1pPr>
            <a:lvl2pPr>
              <a:spcAft>
                <a:spcPts val="400"/>
              </a:spcAft>
              <a:defRPr sz="1400"/>
            </a:lvl2pPr>
            <a:lvl3pPr>
              <a:spcAft>
                <a:spcPts val="400"/>
              </a:spcAft>
              <a:defRPr sz="1400"/>
            </a:lvl3pPr>
            <a:lvl4pPr>
              <a:spcAft>
                <a:spcPts val="400"/>
              </a:spcAft>
              <a:defRPr sz="1400"/>
            </a:lvl4pPr>
            <a:lvl5pPr>
              <a:spcAft>
                <a:spcPts val="400"/>
              </a:spcAft>
              <a:buFont typeface="Arial" pitchFamily="34" charset="0"/>
              <a:buChar char="•"/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85800" y="1192694"/>
            <a:ext cx="3931920" cy="467801"/>
          </a:xfrm>
          <a:prstGeom prst="rect">
            <a:avLst/>
          </a:prstGeom>
        </p:spPr>
        <p:txBody>
          <a:bodyPr lIns="0" tIns="0" bIns="0" anchor="b" anchorCtr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6" name="Text Placeholder 13"/>
          <p:cNvSpPr>
            <a:spLocks noGrp="1"/>
          </p:cNvSpPr>
          <p:nvPr>
            <p:ph type="body" sz="quarter" idx="18"/>
          </p:nvPr>
        </p:nvSpPr>
        <p:spPr>
          <a:xfrm>
            <a:off x="4663440" y="1192694"/>
            <a:ext cx="4023360" cy="467801"/>
          </a:xfrm>
          <a:prstGeom prst="rect">
            <a:avLst/>
          </a:prstGeom>
        </p:spPr>
        <p:txBody>
          <a:bodyPr tIns="0" rIns="0" bIns="0" anchor="b" anchorCtr="0"/>
          <a:lstStyle>
            <a:lvl1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 algn="r"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17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9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/>
          </p:nvPr>
        </p:nvSpPr>
        <p:spPr>
          <a:xfrm>
            <a:off x="685800" y="121920"/>
            <a:ext cx="8001000" cy="99126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4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9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256557130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section 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457200" y="2212848"/>
            <a:ext cx="8229600" cy="1490472"/>
          </a:xfrm>
          <a:prstGeom prst="rect">
            <a:avLst/>
          </a:prstGeom>
        </p:spPr>
        <p:txBody>
          <a:bodyPr anchor="b" anchorCtr="0"/>
          <a:lstStyle>
            <a:lvl1pPr algn="ctr">
              <a:defRPr sz="3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Section Title — click to edit</a:t>
            </a:r>
            <a:endParaRPr lang="en-US" dirty="0"/>
          </a:p>
        </p:txBody>
      </p:sp>
      <p:pic>
        <p:nvPicPr>
          <p:cNvPr id="8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1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65481332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41"/>
            <a:ext cx="8001000" cy="102174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6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text.</a:t>
            </a:r>
            <a:endParaRPr lang="en-US" dirty="0"/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28890387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ong 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4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pic>
        <p:nvPicPr>
          <p:cNvPr id="8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0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2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3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3499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style. You can have up to two lines of </a:t>
            </a:r>
            <a:br>
              <a:rPr lang="en-US" dirty="0" smtClean="0"/>
            </a:br>
            <a:r>
              <a:rPr lang="en-US" dirty="0" smtClean="0"/>
              <a:t>text.</a:t>
            </a:r>
            <a:endParaRPr lang="en-US" dirty="0"/>
          </a:p>
        </p:txBody>
      </p:sp>
      <p:sp>
        <p:nvSpPr>
          <p:cNvPr id="9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1567933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line or bar graph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9" name="Chart Placeholder 8"/>
          <p:cNvSpPr>
            <a:spLocks noGrp="1"/>
          </p:cNvSpPr>
          <p:nvPr>
            <p:ph type="chart" sz="quarter" idx="12"/>
          </p:nvPr>
        </p:nvSpPr>
        <p:spPr>
          <a:xfrm>
            <a:off x="685800" y="1749287"/>
            <a:ext cx="8001000" cy="4102872"/>
          </a:xfrm>
          <a:prstGeom prst="rect">
            <a:avLst/>
          </a:prstGeom>
        </p:spPr>
        <p:txBody>
          <a:bodyPr lIns="0" tIns="0" rIns="0" bIns="0"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lvl="0"/>
            <a:r>
              <a:rPr lang="en-US" noProof="0" dirty="0" smtClean="0"/>
              <a:t>Click icon to add chart</a:t>
            </a:r>
          </a:p>
        </p:txBody>
      </p:sp>
      <p:sp>
        <p:nvSpPr>
          <p:cNvPr id="12" name="Text Placeholder 11"/>
          <p:cNvSpPr>
            <a:spLocks noGrp="1"/>
          </p:cNvSpPr>
          <p:nvPr>
            <p:ph type="body" sz="quarter" idx="13"/>
          </p:nvPr>
        </p:nvSpPr>
        <p:spPr>
          <a:xfrm>
            <a:off x="685800" y="1120187"/>
            <a:ext cx="4005072" cy="548640"/>
          </a:xfrm>
          <a:prstGeom prst="rect">
            <a:avLst/>
          </a:prstGeom>
        </p:spPr>
        <p:txBody>
          <a:bodyPr lIns="0" tIns="0" bIns="0" anchor="b" anchorCtr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Text Placeholder 13"/>
          <p:cNvSpPr>
            <a:spLocks noGrp="1"/>
          </p:cNvSpPr>
          <p:nvPr>
            <p:ph type="body" sz="quarter" idx="14"/>
          </p:nvPr>
        </p:nvSpPr>
        <p:spPr>
          <a:xfrm>
            <a:off x="4800600" y="1120187"/>
            <a:ext cx="3895344" cy="548640"/>
          </a:xfrm>
          <a:prstGeom prst="rect">
            <a:avLst/>
          </a:prstGeom>
        </p:spPr>
        <p:txBody>
          <a:bodyPr tIns="0" rIns="0" bIns="0" anchor="b" anchorCtr="0"/>
          <a:lstStyle>
            <a:lvl1pPr marL="342900" marR="0" indent="-342900" algn="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pic>
        <p:nvPicPr>
          <p:cNvPr id="15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8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20" name="Footer Placeholder 2"/>
          <p:cNvSpPr>
            <a:spLocks noGrp="1"/>
          </p:cNvSpPr>
          <p:nvPr>
            <p:ph type="ftr" sz="quarter" idx="17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1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2174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2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This can span two lines</a:t>
            </a:r>
            <a:endParaRPr lang="en-US" dirty="0"/>
          </a:p>
        </p:txBody>
      </p:sp>
      <p:sp>
        <p:nvSpPr>
          <p:cNvPr id="13" name="Text Placeholder 15"/>
          <p:cNvSpPr>
            <a:spLocks noGrp="1"/>
          </p:cNvSpPr>
          <p:nvPr>
            <p:ph type="body" sz="quarter" idx="18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74969899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pie 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7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9" name="Chart Placeholder 8"/>
          <p:cNvSpPr>
            <a:spLocks noGrp="1"/>
          </p:cNvSpPr>
          <p:nvPr>
            <p:ph type="chart" sz="quarter" idx="12"/>
          </p:nvPr>
        </p:nvSpPr>
        <p:spPr>
          <a:xfrm>
            <a:off x="685800" y="1683028"/>
            <a:ext cx="8001000" cy="4169133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lvl="0"/>
            <a:r>
              <a:rPr lang="en-US" noProof="0" dirty="0" smtClean="0"/>
              <a:t>Click icon to add chart</a:t>
            </a:r>
          </a:p>
        </p:txBody>
      </p:sp>
      <p:pic>
        <p:nvPicPr>
          <p:cNvPr id="12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6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8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9" name="Title 1"/>
          <p:cNvSpPr>
            <a:spLocks noGrp="1"/>
          </p:cNvSpPr>
          <p:nvPr>
            <p:ph type="title"/>
          </p:nvPr>
        </p:nvSpPr>
        <p:spPr>
          <a:xfrm>
            <a:off x="685800" y="91439"/>
            <a:ext cx="8001000" cy="1034996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1" name="Text Placeholder 15"/>
          <p:cNvSpPr>
            <a:spLocks noGrp="1"/>
          </p:cNvSpPr>
          <p:nvPr>
            <p:ph type="body" sz="quarter" idx="16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Text Placeholder 11"/>
          <p:cNvSpPr>
            <a:spLocks noGrp="1"/>
          </p:cNvSpPr>
          <p:nvPr>
            <p:ph type="body" sz="quarter" idx="17"/>
          </p:nvPr>
        </p:nvSpPr>
        <p:spPr>
          <a:xfrm>
            <a:off x="685800" y="1120187"/>
            <a:ext cx="4005072" cy="548640"/>
          </a:xfrm>
          <a:prstGeom prst="rect">
            <a:avLst/>
          </a:prstGeom>
        </p:spPr>
        <p:txBody>
          <a:bodyPr lIns="0" tIns="0" bIns="0" anchor="b" anchorCtr="0"/>
          <a:lstStyle>
            <a:lvl1pPr marL="342900" marR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 sz="1200"/>
            </a:lvl1pPr>
            <a:lvl2pPr>
              <a:defRPr sz="1200"/>
            </a:lvl2pPr>
            <a:lvl3pPr>
              <a:defRPr sz="1400"/>
            </a:lvl3pPr>
            <a:lvl4pPr>
              <a:defRPr sz="1400"/>
            </a:lvl4pPr>
            <a:lvl5pPr>
              <a:defRPr sz="14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54461913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E8FD9A2-F665-49D2-A388-A36C64566AEF}" type="datetime1">
              <a:rPr lang="it-IT" smtClean="0"/>
              <a:pPr/>
              <a:t>30/03/2023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*ima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6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13" name="Picture Placeholder 12"/>
          <p:cNvSpPr>
            <a:spLocks noGrp="1"/>
          </p:cNvSpPr>
          <p:nvPr>
            <p:ph type="pic" sz="quarter" idx="16"/>
          </p:nvPr>
        </p:nvSpPr>
        <p:spPr>
          <a:xfrm>
            <a:off x="685800" y="1113184"/>
            <a:ext cx="8001000" cy="4738976"/>
          </a:xfrm>
          <a:prstGeom prst="rect">
            <a:avLst/>
          </a:prstGeom>
        </p:spPr>
        <p:txBody>
          <a:bodyPr/>
          <a:lstStyle>
            <a:lvl1pPr marL="342900" marR="0" indent="-342900" algn="l" defTabSz="914400" rtl="0" eaLnBrk="1" fontAlgn="auto" latinLnBrk="0" hangingPunct="1">
              <a:lnSpc>
                <a:spcPct val="100000"/>
              </a:lnSpc>
              <a:spcBef>
                <a:spcPct val="20000"/>
              </a:spcBef>
              <a:spcAft>
                <a:spcPts val="0"/>
              </a:spcAft>
              <a:buClrTx/>
              <a:buSzTx/>
              <a:buFont typeface="Arial" pitchFamily="34" charset="0"/>
              <a:buNone/>
              <a:tabLst/>
              <a:defRPr sz="1200"/>
            </a:lvl1pPr>
          </a:lstStyle>
          <a:p>
            <a:pPr lvl="0"/>
            <a:r>
              <a:rPr lang="en-US" noProof="0" dirty="0" smtClean="0"/>
              <a:t>Click icon to add picture</a:t>
            </a:r>
          </a:p>
        </p:txBody>
      </p:sp>
      <p:pic>
        <p:nvPicPr>
          <p:cNvPr id="14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7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" name="Title 1"/>
          <p:cNvSpPr>
            <a:spLocks noGrp="1"/>
          </p:cNvSpPr>
          <p:nvPr>
            <p:ph type="title" hasCustomPrompt="1"/>
          </p:nvPr>
        </p:nvSpPr>
        <p:spPr>
          <a:xfrm>
            <a:off x="685800" y="91439"/>
            <a:ext cx="8001000" cy="1021744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400">
                <a:solidFill>
                  <a:schemeClr val="accent1"/>
                </a:solidFill>
              </a:defRPr>
            </a:lvl1pPr>
          </a:lstStyle>
          <a:p>
            <a:r>
              <a:rPr lang="en-US" dirty="0" smtClean="0"/>
              <a:t>Click to edit Master title style</a:t>
            </a:r>
            <a:br>
              <a:rPr lang="en-US" dirty="0" smtClean="0"/>
            </a:br>
            <a:r>
              <a:rPr lang="en-US" dirty="0" smtClean="0"/>
              <a:t>This can span two lines</a:t>
            </a:r>
            <a:endParaRPr lang="en-US" dirty="0"/>
          </a:p>
        </p:txBody>
      </p:sp>
      <p:sp>
        <p:nvSpPr>
          <p:cNvPr id="10" name="Text Placeholder 15"/>
          <p:cNvSpPr>
            <a:spLocks noGrp="1"/>
          </p:cNvSpPr>
          <p:nvPr>
            <p:ph type="body" sz="quarter" idx="17"/>
          </p:nvPr>
        </p:nvSpPr>
        <p:spPr>
          <a:xfrm>
            <a:off x="685800" y="5943600"/>
            <a:ext cx="8001000" cy="274320"/>
          </a:xfrm>
          <a:prstGeom prst="rect">
            <a:avLst/>
          </a:prstGeom>
        </p:spPr>
        <p:txBody>
          <a:bodyPr lIns="0" rIns="0" bIns="0" anchor="b" anchorCtr="0"/>
          <a:lstStyle>
            <a:lvl1pPr marL="0" indent="0">
              <a:buFont typeface="Arial" panose="020B0604020202020204" pitchFamily="34" charset="0"/>
              <a:buNone/>
              <a:defRPr sz="1000" i="1"/>
            </a:lvl1pPr>
            <a:lvl2pPr>
              <a:buNone/>
              <a:defRPr sz="1200" i="1"/>
            </a:lvl2pPr>
            <a:lvl3pPr>
              <a:buNone/>
              <a:defRPr sz="1200" i="1"/>
            </a:lvl3pPr>
            <a:lvl4pPr>
              <a:buNone/>
              <a:defRPr sz="1200" i="1"/>
            </a:lvl4pPr>
            <a:lvl5pPr>
              <a:buNone/>
              <a:defRPr sz="1200" i="1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30104420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3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pic>
        <p:nvPicPr>
          <p:cNvPr id="7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8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0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96861795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*full-screen image/char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830298982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*credi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5" name="Straight Connector 12"/>
          <p:cNvCxnSpPr>
            <a:cxnSpLocks noChangeShapeType="1"/>
          </p:cNvCxnSpPr>
          <p:nvPr/>
        </p:nvCxnSpPr>
        <p:spPr bwMode="auto">
          <a:xfrm rot="5400000">
            <a:off x="451645" y="6546057"/>
            <a:ext cx="438151" cy="1588"/>
          </a:xfrm>
          <a:prstGeom prst="line">
            <a:avLst/>
          </a:prstGeom>
          <a:noFill/>
          <a:ln w="9525">
            <a:solidFill>
              <a:schemeClr val="bg1">
                <a:alpha val="39999"/>
              </a:schemeClr>
            </a:solidFill>
            <a:round/>
            <a:headEnd/>
            <a:tailEnd/>
          </a:ln>
        </p:spPr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1439"/>
            <a:ext cx="8001000" cy="1021743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>
              <a:defRPr sz="2400" baseline="0">
                <a:solidFill>
                  <a:schemeClr val="accent1"/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9" name="Text Placeholder 8"/>
          <p:cNvSpPr>
            <a:spLocks noGrp="1"/>
          </p:cNvSpPr>
          <p:nvPr>
            <p:ph type="body" sz="quarter" idx="12"/>
          </p:nvPr>
        </p:nvSpPr>
        <p:spPr>
          <a:xfrm>
            <a:off x="685800" y="1113183"/>
            <a:ext cx="8001000" cy="4556096"/>
          </a:xfrm>
          <a:prstGeom prst="rect">
            <a:avLst/>
          </a:prstGeom>
        </p:spPr>
        <p:txBody>
          <a:bodyPr lIns="0" tIns="0" rIns="0" bIns="0"/>
          <a:lstStyle>
            <a:lvl1pPr marL="0" indent="0">
              <a:lnSpc>
                <a:spcPts val="1500"/>
              </a:lnSpc>
              <a:spcBef>
                <a:spcPts val="0"/>
              </a:spcBef>
              <a:spcAft>
                <a:spcPts val="0"/>
              </a:spcAft>
              <a:buNone/>
              <a:defRPr sz="1400" i="1">
                <a:latin typeface="+mj-lt"/>
              </a:defRPr>
            </a:lvl1pPr>
            <a:lvl2pPr marL="457200" indent="0">
              <a:spcAft>
                <a:spcPts val="400"/>
              </a:spcAft>
              <a:buNone/>
              <a:defRPr sz="1600"/>
            </a:lvl2pPr>
            <a:lvl3pPr marL="914400" indent="0">
              <a:spcAft>
                <a:spcPts val="400"/>
              </a:spcAft>
              <a:buNone/>
              <a:defRPr sz="1600"/>
            </a:lvl3pPr>
            <a:lvl4pPr marL="1371600" indent="0">
              <a:spcAft>
                <a:spcPts val="400"/>
              </a:spcAft>
              <a:buNone/>
              <a:defRPr sz="1600"/>
            </a:lvl4pPr>
            <a:lvl5pPr marL="1828800" indent="0">
              <a:spcAft>
                <a:spcPts val="400"/>
              </a:spcAft>
              <a:buFont typeface="Arial" pitchFamily="34" charset="0"/>
              <a:buNone/>
              <a:defRPr sz="1600"/>
            </a:lvl5pPr>
          </a:lstStyle>
          <a:p>
            <a:pPr lvl="0"/>
            <a:r>
              <a:rPr lang="en-US" smtClean="0"/>
              <a:t>Click to edit Master text styles</a:t>
            </a:r>
          </a:p>
        </p:txBody>
      </p:sp>
      <p:pic>
        <p:nvPicPr>
          <p:cNvPr id="10" name="Picture 2" descr="C:\Documents and Settings\MVO\Desktop\eia_logo_white-02.png"/>
          <p:cNvPicPr>
            <a:picLocks noChangeAspect="1" noChangeArrowheads="1"/>
          </p:cNvPicPr>
          <p:nvPr userDrawn="1"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1513" y="6362701"/>
            <a:ext cx="391148" cy="360284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3"/>
          <p:cNvSpPr>
            <a:spLocks/>
          </p:cNvSpPr>
          <p:nvPr userDrawn="1"/>
        </p:nvSpPr>
        <p:spPr bwMode="auto">
          <a:xfrm>
            <a:off x="8732839" y="6456364"/>
            <a:ext cx="210312" cy="280416"/>
          </a:xfrm>
          <a:prstGeom prst="ellipse">
            <a:avLst/>
          </a:prstGeom>
          <a:solidFill>
            <a:srgbClr val="FFFFFF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13" name="Footer Placeholder 2"/>
          <p:cNvSpPr>
            <a:spLocks noGrp="1"/>
          </p:cNvSpPr>
          <p:nvPr>
            <p:ph type="ftr" sz="quarter" idx="13"/>
          </p:nvPr>
        </p:nvSpPr>
        <p:spPr>
          <a:xfrm>
            <a:off x="666750" y="6391275"/>
            <a:ext cx="2808288" cy="393700"/>
          </a:xfrm>
        </p:spPr>
        <p:txBody>
          <a:bodyPr/>
          <a:lstStyle>
            <a:lvl1pPr>
              <a:defRPr sz="1000"/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4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993544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immagine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it-IT"/>
          </a:p>
        </p:txBody>
      </p:sp>
      <p:sp>
        <p:nvSpPr>
          <p:cNvPr id="4" name="Segnaposto testo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 smtClean="0"/>
              <a:t>Fare clic per modificare stili del testo dello schema</a:t>
            </a:r>
          </a:p>
        </p:txBody>
      </p:sp>
      <p:sp>
        <p:nvSpPr>
          <p:cNvPr id="5" name="Segnaposto data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632C634-BAA9-4047-880E-FDBC068BA20B}" type="datetime1">
              <a:rPr lang="it-IT" smtClean="0"/>
              <a:pPr/>
              <a:t>30/03/2023</a:t>
            </a:fld>
            <a:endParaRPr lang="it-IT"/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0.xml"/><Relationship Id="rId3" Type="http://schemas.openxmlformats.org/officeDocument/2006/relationships/slideLayout" Target="../slideLayouts/slideLayout25.xml"/><Relationship Id="rId7" Type="http://schemas.openxmlformats.org/officeDocument/2006/relationships/slideLayout" Target="../slideLayouts/slideLayout29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4.xml"/><Relationship Id="rId1" Type="http://schemas.openxmlformats.org/officeDocument/2006/relationships/slideLayout" Target="../slideLayouts/slideLayout23.xml"/><Relationship Id="rId6" Type="http://schemas.openxmlformats.org/officeDocument/2006/relationships/slideLayout" Target="../slideLayouts/slideLayout28.xml"/><Relationship Id="rId11" Type="http://schemas.openxmlformats.org/officeDocument/2006/relationships/slideLayout" Target="../slideLayouts/slideLayout33.xml"/><Relationship Id="rId5" Type="http://schemas.openxmlformats.org/officeDocument/2006/relationships/slideLayout" Target="../slideLayouts/slideLayout27.xml"/><Relationship Id="rId10" Type="http://schemas.openxmlformats.org/officeDocument/2006/relationships/slideLayout" Target="../slideLayouts/slideLayout32.xml"/><Relationship Id="rId4" Type="http://schemas.openxmlformats.org/officeDocument/2006/relationships/slideLayout" Target="../slideLayouts/slideLayout26.xml"/><Relationship Id="rId9" Type="http://schemas.openxmlformats.org/officeDocument/2006/relationships/slideLayout" Target="../slideLayouts/slideLayout31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1.xml"/><Relationship Id="rId13" Type="http://schemas.openxmlformats.org/officeDocument/2006/relationships/slideLayout" Target="../slideLayouts/slideLayout46.xml"/><Relationship Id="rId3" Type="http://schemas.openxmlformats.org/officeDocument/2006/relationships/slideLayout" Target="../slideLayouts/slideLayout36.xml"/><Relationship Id="rId7" Type="http://schemas.openxmlformats.org/officeDocument/2006/relationships/slideLayout" Target="../slideLayouts/slideLayout40.xml"/><Relationship Id="rId12" Type="http://schemas.openxmlformats.org/officeDocument/2006/relationships/slideLayout" Target="../slideLayouts/slideLayout45.xml"/><Relationship Id="rId2" Type="http://schemas.openxmlformats.org/officeDocument/2006/relationships/slideLayout" Target="../slideLayouts/slideLayout35.xml"/><Relationship Id="rId1" Type="http://schemas.openxmlformats.org/officeDocument/2006/relationships/slideLayout" Target="../slideLayouts/slideLayout34.xml"/><Relationship Id="rId6" Type="http://schemas.openxmlformats.org/officeDocument/2006/relationships/slideLayout" Target="../slideLayouts/slideLayout39.xml"/><Relationship Id="rId11" Type="http://schemas.openxmlformats.org/officeDocument/2006/relationships/slideLayout" Target="../slideLayouts/slideLayout44.xml"/><Relationship Id="rId5" Type="http://schemas.openxmlformats.org/officeDocument/2006/relationships/slideLayout" Target="../slideLayouts/slideLayout38.xml"/><Relationship Id="rId15" Type="http://schemas.openxmlformats.org/officeDocument/2006/relationships/theme" Target="../theme/theme4.xml"/><Relationship Id="rId10" Type="http://schemas.openxmlformats.org/officeDocument/2006/relationships/slideLayout" Target="../slideLayouts/slideLayout43.xml"/><Relationship Id="rId4" Type="http://schemas.openxmlformats.org/officeDocument/2006/relationships/slideLayout" Target="../slideLayouts/slideLayout37.xml"/><Relationship Id="rId9" Type="http://schemas.openxmlformats.org/officeDocument/2006/relationships/slideLayout" Target="../slideLayouts/slideLayout42.xml"/><Relationship Id="rId14" Type="http://schemas.openxmlformats.org/officeDocument/2006/relationships/slideLayout" Target="../slideLayouts/slideLayout4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5.xml"/><Relationship Id="rId13" Type="http://schemas.openxmlformats.org/officeDocument/2006/relationships/slideLayout" Target="../slideLayouts/slideLayout60.xml"/><Relationship Id="rId3" Type="http://schemas.openxmlformats.org/officeDocument/2006/relationships/slideLayout" Target="../slideLayouts/slideLayout50.xml"/><Relationship Id="rId7" Type="http://schemas.openxmlformats.org/officeDocument/2006/relationships/slideLayout" Target="../slideLayouts/slideLayout54.xml"/><Relationship Id="rId12" Type="http://schemas.openxmlformats.org/officeDocument/2006/relationships/slideLayout" Target="../slideLayouts/slideLayout59.xml"/><Relationship Id="rId2" Type="http://schemas.openxmlformats.org/officeDocument/2006/relationships/slideLayout" Target="../slideLayouts/slideLayout49.xml"/><Relationship Id="rId1" Type="http://schemas.openxmlformats.org/officeDocument/2006/relationships/slideLayout" Target="../slideLayouts/slideLayout48.xml"/><Relationship Id="rId6" Type="http://schemas.openxmlformats.org/officeDocument/2006/relationships/slideLayout" Target="../slideLayouts/slideLayout53.xml"/><Relationship Id="rId11" Type="http://schemas.openxmlformats.org/officeDocument/2006/relationships/slideLayout" Target="../slideLayouts/slideLayout58.xml"/><Relationship Id="rId5" Type="http://schemas.openxmlformats.org/officeDocument/2006/relationships/slideLayout" Target="../slideLayouts/slideLayout52.xml"/><Relationship Id="rId15" Type="http://schemas.openxmlformats.org/officeDocument/2006/relationships/theme" Target="../theme/theme5.xml"/><Relationship Id="rId10" Type="http://schemas.openxmlformats.org/officeDocument/2006/relationships/slideLayout" Target="../slideLayouts/slideLayout57.xml"/><Relationship Id="rId4" Type="http://schemas.openxmlformats.org/officeDocument/2006/relationships/slideLayout" Target="../slideLayouts/slideLayout51.xml"/><Relationship Id="rId9" Type="http://schemas.openxmlformats.org/officeDocument/2006/relationships/slideLayout" Target="../slideLayouts/slideLayout56.xml"/><Relationship Id="rId14" Type="http://schemas.openxmlformats.org/officeDocument/2006/relationships/slideLayout" Target="../slideLayouts/slideLayout61.xml"/></Relationships>
</file>

<file path=ppt/slideMasters/_rels/slideMaster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64.xml"/><Relationship Id="rId7" Type="http://schemas.openxmlformats.org/officeDocument/2006/relationships/theme" Target="../theme/theme6.xml"/><Relationship Id="rId2" Type="http://schemas.openxmlformats.org/officeDocument/2006/relationships/slideLayout" Target="../slideLayouts/slideLayout63.xml"/><Relationship Id="rId1" Type="http://schemas.openxmlformats.org/officeDocument/2006/relationships/slideLayout" Target="../slideLayouts/slideLayout62.xml"/><Relationship Id="rId6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slideLayout" Target="../slideLayouts/slideLayout80.xml"/><Relationship Id="rId18" Type="http://schemas.openxmlformats.org/officeDocument/2006/relationships/image" Target="../media/image1.jpe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slideLayout" Target="../slideLayouts/slideLayout79.xml"/><Relationship Id="rId17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6" Type="http://schemas.openxmlformats.org/officeDocument/2006/relationships/slideLayout" Target="../slideLayouts/slideLayout83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5" Type="http://schemas.openxmlformats.org/officeDocument/2006/relationships/slideLayout" Target="../slideLayouts/slideLayout8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Relationship Id="rId14" Type="http://schemas.openxmlformats.org/officeDocument/2006/relationships/slideLayout" Target="../slideLayouts/slideLayout8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915A09D-42A1-4CAC-B61B-BF11B1745059}" type="datetime1">
              <a:rPr lang="it-IT" smtClean="0"/>
              <a:pPr/>
              <a:t>30/03/2023</a:t>
            </a:fld>
            <a:endParaRPr lang="it-IT"/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007B441-5312-499D-93C3-6E37886527FA}" type="slidenum">
              <a:rPr lang="it-IT" smtClean="0"/>
              <a:pPr/>
              <a:t>‹N›</a:t>
            </a:fld>
            <a:endParaRPr lang="it-IT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 smtClean="0"/>
              <a:t>Fare clic per modificare lo stile del titolo</a:t>
            </a:r>
            <a:endParaRPr lang="it-IT"/>
          </a:p>
        </p:txBody>
      </p:sp>
      <p:sp>
        <p:nvSpPr>
          <p:cNvPr id="3" name="Segnaposto testo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 smtClean="0"/>
              <a:t>Fare clic per modificare stili del testo dello schema</a:t>
            </a:r>
          </a:p>
          <a:p>
            <a:pPr lvl="1"/>
            <a:r>
              <a:rPr lang="it-IT" smtClean="0"/>
              <a:t>Secondo livello</a:t>
            </a:r>
          </a:p>
          <a:p>
            <a:pPr lvl="2"/>
            <a:r>
              <a:rPr lang="it-IT" smtClean="0"/>
              <a:t>Terzo livello</a:t>
            </a:r>
          </a:p>
          <a:p>
            <a:pPr lvl="3"/>
            <a:r>
              <a:rPr lang="it-IT" smtClean="0"/>
              <a:t>Quarto livello</a:t>
            </a:r>
          </a:p>
          <a:p>
            <a:pPr lvl="4"/>
            <a:r>
              <a:rPr lang="it-IT" smtClean="0"/>
              <a:t>Quinto livello</a:t>
            </a:r>
            <a:endParaRPr lang="it-IT"/>
          </a:p>
        </p:txBody>
      </p:sp>
      <p:sp>
        <p:nvSpPr>
          <p:cNvPr id="4" name="Segnaposto data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B6055F8-1D02-4417-9241-55C834FD9970}" type="datetimeFigureOut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Segnaposto piè di pagina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656267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9B70523B-2187-4DAC-B061-7D71DDAC4A89}" type="datetime1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l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30/03/2023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200" b="0" i="0" u="none" strike="noStrike" kern="1200" cap="none" spc="0" normalizeH="0" baseline="0" noProof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t>Alessandro Cechet | Fissione e Produzione di Energia | Collegio San Paolo</a:t>
            </a:r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6792141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3" r:id="rId1"/>
    <p:sldLayoutId id="2147483734" r:id="rId2"/>
    <p:sldLayoutId id="2147483735" r:id="rId3"/>
    <p:sldLayoutId id="2147483736" r:id="rId4"/>
    <p:sldLayoutId id="2147483737" r:id="rId5"/>
    <p:sldLayoutId id="2147483738" r:id="rId6"/>
    <p:sldLayoutId id="2147483739" r:id="rId7"/>
    <p:sldLayoutId id="2147483740" r:id="rId8"/>
    <p:sldLayoutId id="2147483741" r:id="rId9"/>
    <p:sldLayoutId id="2147483742" r:id="rId10"/>
    <p:sldLayoutId id="2147483743" r:id="rId11"/>
  </p:sldLayoutIdLst>
  <p:hf hd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text styles</a:t>
            </a:r>
          </a:p>
          <a:p>
            <a:pPr lvl="1"/>
            <a:r>
              <a:rPr lang="en-US" altLang="it-IT" smtClean="0"/>
              <a:t>Second level</a:t>
            </a:r>
          </a:p>
          <a:p>
            <a:pPr lvl="2"/>
            <a:r>
              <a:rPr lang="en-US" altLang="it-IT" smtClean="0"/>
              <a:t>Third level</a:t>
            </a:r>
          </a:p>
          <a:p>
            <a:pPr lvl="3"/>
            <a:r>
              <a:rPr lang="en-US" altLang="it-IT" smtClean="0"/>
              <a:t>Fourth level</a:t>
            </a:r>
          </a:p>
          <a:p>
            <a:pPr lvl="4"/>
            <a:r>
              <a:rPr lang="en-US" altLang="it-IT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05F330-C672-437E-A7EC-D74694E51C26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5371787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5" r:id="rId1"/>
    <p:sldLayoutId id="2147483746" r:id="rId2"/>
    <p:sldLayoutId id="2147483747" r:id="rId3"/>
    <p:sldLayoutId id="2147483748" r:id="rId4"/>
    <p:sldLayoutId id="2147483749" r:id="rId5"/>
    <p:sldLayoutId id="2147483750" r:id="rId6"/>
    <p:sldLayoutId id="2147483751" r:id="rId7"/>
    <p:sldLayoutId id="2147483752" r:id="rId8"/>
    <p:sldLayoutId id="2147483753" r:id="rId9"/>
    <p:sldLayoutId id="2147483754" r:id="rId10"/>
    <p:sldLayoutId id="2147483755" r:id="rId11"/>
    <p:sldLayoutId id="2147483756" r:id="rId12"/>
    <p:sldLayoutId id="2147483757" r:id="rId13"/>
    <p:sldLayoutId id="2147483758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it-IT" smtClean="0"/>
              <a:t>Click to edit Master text styles</a:t>
            </a:r>
          </a:p>
          <a:p>
            <a:pPr lvl="1"/>
            <a:r>
              <a:rPr lang="en-US" altLang="it-IT" smtClean="0"/>
              <a:t>Second level</a:t>
            </a:r>
          </a:p>
          <a:p>
            <a:pPr lvl="2"/>
            <a:r>
              <a:rPr lang="en-US" altLang="it-IT" smtClean="0"/>
              <a:t>Third level</a:t>
            </a:r>
          </a:p>
          <a:p>
            <a:pPr lvl="3"/>
            <a:r>
              <a:rPr lang="en-US" altLang="it-IT" smtClean="0"/>
              <a:t>Fourth level</a:t>
            </a:r>
          </a:p>
          <a:p>
            <a:pPr lvl="4"/>
            <a:r>
              <a:rPr lang="en-US" altLang="it-IT" smtClean="0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</a:defRPr>
            </a:lvl1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</a:defRPr>
            </a:lvl1pPr>
          </a:lstStyle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4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6D05F330-C672-437E-A7EC-D74694E51C26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330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60" r:id="rId1"/>
    <p:sldLayoutId id="2147483761" r:id="rId2"/>
    <p:sldLayoutId id="2147483762" r:id="rId3"/>
    <p:sldLayoutId id="2147483763" r:id="rId4"/>
    <p:sldLayoutId id="2147483764" r:id="rId5"/>
    <p:sldLayoutId id="2147483765" r:id="rId6"/>
    <p:sldLayoutId id="2147483766" r:id="rId7"/>
    <p:sldLayoutId id="2147483767" r:id="rId8"/>
    <p:sldLayoutId id="2147483768" r:id="rId9"/>
    <p:sldLayoutId id="2147483769" r:id="rId10"/>
    <p:sldLayoutId id="2147483770" r:id="rId11"/>
    <p:sldLayoutId id="2147483771" r:id="rId12"/>
    <p:sldLayoutId id="2147483772" r:id="rId13"/>
    <p:sldLayoutId id="2147483773" r:id="rId14"/>
  </p:sldLayoutIdLst>
  <p:hf hdr="0" ftr="0" dt="0"/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</a:defRPr>
      </a:lvl9pPr>
    </p:bodyStyle>
    <p:otherStyle>
      <a:defPPr>
        <a:defRPr lang="it-IT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body" idx="1"/>
          </p:nvPr>
        </p:nvSpPr>
        <p:spPr>
          <a:xfrm>
            <a:off x="1381250" y="2155293"/>
            <a:ext cx="6809700" cy="4149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81000">
              <a:spcBef>
                <a:spcPts val="60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Quattrocento Sans"/>
              <a:buChar char="◉"/>
              <a:defRPr sz="24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1pPr>
            <a:lvl2pPr marL="914400" lvl="1" indent="-355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○"/>
              <a:defRPr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2pPr>
            <a:lvl3pPr marL="1371600" lvl="2" indent="-3556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000"/>
              <a:buFont typeface="Quattrocento Sans"/>
              <a:buChar char="■"/>
              <a:defRPr sz="20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3pPr>
            <a:lvl4pPr marL="1828800" lvl="3" indent="-3429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Font typeface="Quattrocento Sans"/>
              <a:buChar char="●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4pPr>
            <a:lvl5pPr marL="2286000" lvl="4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5pPr>
            <a:lvl6pPr marL="2743200" lvl="5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6pPr>
            <a:lvl7pPr marL="3200400" lvl="6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●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7pPr>
            <a:lvl8pPr marL="3657600" lvl="7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○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8pPr>
            <a:lvl9pPr marL="4114800" lvl="8" indent="-34290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Quattrocento Sans"/>
              <a:buChar char="■"/>
              <a:defRPr sz="1800">
                <a:solidFill>
                  <a:schemeClr val="dk1"/>
                </a:solidFill>
                <a:latin typeface="Quattrocento Sans"/>
                <a:ea typeface="Quattrocento Sans"/>
                <a:cs typeface="Quattrocento Sans"/>
                <a:sym typeface="Quattrocento Sans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title"/>
          </p:nvPr>
        </p:nvSpPr>
        <p:spPr>
          <a:xfrm>
            <a:off x="1381250" y="1249489"/>
            <a:ext cx="6809700" cy="580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Lora"/>
              <a:buNone/>
              <a:defRPr sz="2000" b="1">
                <a:solidFill>
                  <a:schemeClr val="dk1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sldNum" idx="12"/>
          </p:nvPr>
        </p:nvSpPr>
        <p:spPr>
          <a:xfrm>
            <a:off x="8543227" y="6333135"/>
            <a:ext cx="548700" cy="52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1pPr>
            <a:lvl2pPr lvl="1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2pPr>
            <a:lvl3pPr lvl="2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3pPr>
            <a:lvl4pPr lvl="3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4pPr>
            <a:lvl5pPr lvl="4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5pPr>
            <a:lvl6pPr lvl="5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6pPr>
            <a:lvl7pPr lvl="6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7pPr>
            <a:lvl8pPr lvl="7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8pPr>
            <a:lvl9pPr lvl="8" algn="r">
              <a:buNone/>
              <a:defRPr sz="1000">
                <a:solidFill>
                  <a:srgbClr val="1D1D1B"/>
                </a:solidFill>
                <a:latin typeface="Lora"/>
                <a:ea typeface="Lora"/>
                <a:cs typeface="Lora"/>
                <a:sym typeface="Lora"/>
              </a:defRPr>
            </a:lvl9pPr>
          </a:lstStyle>
          <a:p>
            <a:pPr>
              <a:buClr>
                <a:srgbClr val="000000"/>
              </a:buClr>
            </a:pPr>
            <a:fld id="{00000000-1234-1234-1234-123412341234}" type="slidenum">
              <a:rPr lang="it-IT" kern="0" smtClean="0"/>
              <a:pPr>
                <a:buClr>
                  <a:srgbClr val="000000"/>
                </a:buClr>
              </a:pPr>
              <a:t>‹N›</a:t>
            </a:fld>
            <a:endParaRPr lang="it-IT" kern="0"/>
          </a:p>
        </p:txBody>
      </p:sp>
    </p:spTree>
    <p:extLst>
      <p:ext uri="{BB962C8B-B14F-4D97-AF65-F5344CB8AC3E}">
        <p14:creationId xmlns:p14="http://schemas.microsoft.com/office/powerpoint/2010/main" val="297529220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775" r:id="rId1"/>
    <p:sldLayoutId id="2147483776" r:id="rId2"/>
    <p:sldLayoutId id="2147483777" r:id="rId3"/>
    <p:sldLayoutId id="2147483778" r:id="rId4"/>
    <p:sldLayoutId id="2147483780" r:id="rId5"/>
    <p:sldLayoutId id="2147483781" r:id="rId6"/>
  </p:sldLayoutIdLst>
  <p:transition>
    <p:fade thruBlk="1"/>
  </p:transition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8" descr="eia_ppt_bottombar.jpg"/>
          <p:cNvPicPr>
            <a:picLocks noChangeAspect="1"/>
          </p:cNvPicPr>
          <p:nvPr/>
        </p:nvPicPr>
        <p:blipFill>
          <a:blip r:embed="rId18" cstate="print"/>
          <a:srcRect t="10667" b="10667"/>
          <a:stretch>
            <a:fillRect/>
          </a:stretch>
        </p:blipFill>
        <p:spPr bwMode="auto">
          <a:xfrm>
            <a:off x="0" y="6226177"/>
            <a:ext cx="9144000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27" name="Rectangle 7"/>
          <p:cNvSpPr>
            <a:spLocks noChangeArrowheads="1"/>
          </p:cNvSpPr>
          <p:nvPr/>
        </p:nvSpPr>
        <p:spPr bwMode="auto">
          <a:xfrm>
            <a:off x="0" y="1"/>
            <a:ext cx="9144000" cy="92075"/>
          </a:xfrm>
          <a:prstGeom prst="rect">
            <a:avLst/>
          </a:prstGeom>
          <a:solidFill>
            <a:srgbClr val="169DD8"/>
          </a:solidFill>
          <a:ln>
            <a:noFill/>
          </a:ln>
          <a:extLst/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  <a:cs typeface="Arial" charset="0"/>
              </a:defRPr>
            </a:lvl9pPr>
          </a:lstStyle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altLang="en-US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66750" y="6391275"/>
            <a:ext cx="2808288" cy="393700"/>
          </a:xfrm>
          <a:prstGeom prst="rect">
            <a:avLst/>
          </a:prstGeom>
        </p:spPr>
        <p:txBody>
          <a:bodyPr vert="horz" lIns="91440" tIns="45720" rIns="91440" bIns="0" rtlCol="0" anchor="b" anchorCtr="0"/>
          <a:lstStyle>
            <a:lvl1pPr algn="l" fontAlgn="auto">
              <a:spcBef>
                <a:spcPts val="0"/>
              </a:spcBef>
              <a:spcAft>
                <a:spcPts val="0"/>
              </a:spcAft>
              <a:defRPr sz="1000" i="1">
                <a:solidFill>
                  <a:schemeClr val="bg1"/>
                </a:solidFill>
                <a:latin typeface="+mn-lt"/>
                <a:cs typeface="+mn-cs"/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smtClean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  <a:endParaRPr kumimoji="0" lang="en-US" sz="1000" b="0" i="1" u="none" strike="noStrike" kern="120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63052" y="6419851"/>
            <a:ext cx="384175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000">
                <a:solidFill>
                  <a:schemeClr val="tx1"/>
                </a:solidFill>
                <a:latin typeface="+mj-lt"/>
                <a:cs typeface="+mn-cs"/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‹N›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086260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83" r:id="rId1"/>
    <p:sldLayoutId id="2147483784" r:id="rId2"/>
    <p:sldLayoutId id="2147483785" r:id="rId3"/>
    <p:sldLayoutId id="2147483786" r:id="rId4"/>
    <p:sldLayoutId id="2147483787" r:id="rId5"/>
    <p:sldLayoutId id="2147483788" r:id="rId6"/>
    <p:sldLayoutId id="2147483789" r:id="rId7"/>
    <p:sldLayoutId id="2147483790" r:id="rId8"/>
    <p:sldLayoutId id="2147483791" r:id="rId9"/>
    <p:sldLayoutId id="2147483792" r:id="rId10"/>
    <p:sldLayoutId id="2147483793" r:id="rId11"/>
    <p:sldLayoutId id="2147483794" r:id="rId12"/>
    <p:sldLayoutId id="2147483795" r:id="rId13"/>
    <p:sldLayoutId id="2147483796" r:id="rId14"/>
    <p:sldLayoutId id="2147483797" r:id="rId15"/>
    <p:sldLayoutId id="2147483798" r:id="rId16"/>
  </p:sldLayoutIdLst>
  <p:hf hdr="0" dt="0"/>
  <p:txStyles>
    <p:titleStyle>
      <a:lvl1pPr algn="l" rtl="0" eaLnBrk="1" fontAlgn="base" hangingPunct="1">
        <a:spcBef>
          <a:spcPct val="0"/>
        </a:spcBef>
        <a:spcAft>
          <a:spcPct val="0"/>
        </a:spcAft>
        <a:defRPr sz="4400" kern="1200">
          <a:solidFill>
            <a:schemeClr val="accent1"/>
          </a:solidFill>
          <a:latin typeface="+mj-lt"/>
          <a:ea typeface="+mj-ea"/>
          <a:cs typeface="+mj-cs"/>
        </a:defRPr>
      </a:lvl1pPr>
      <a:lvl2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2pPr>
      <a:lvl3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3pPr>
      <a:lvl4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4pPr>
      <a:lvl5pPr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5pPr>
      <a:lvl6pPr marL="4572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6pPr>
      <a:lvl7pPr marL="9144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7pPr>
      <a:lvl8pPr marL="13716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8pPr>
      <a:lvl9pPr marL="1828800" algn="l" rtl="0" eaLnBrk="1" fontAlgn="base" hangingPunct="1">
        <a:spcBef>
          <a:spcPct val="0"/>
        </a:spcBef>
        <a:spcAft>
          <a:spcPct val="0"/>
        </a:spcAft>
        <a:defRPr sz="4400">
          <a:solidFill>
            <a:schemeClr val="accent1"/>
          </a:solidFill>
          <a:latin typeface="Times New Roman" pitchFamily="18" charset="0"/>
        </a:defRPr>
      </a:lvl9pPr>
    </p:titleStyle>
    <p:bodyStyle>
      <a:lvl1pPr marL="342900" indent="-3429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1" fontAlgn="base" hangingPunct="1">
        <a:spcBef>
          <a:spcPct val="20000"/>
        </a:spcBef>
        <a:spcAft>
          <a:spcPct val="0"/>
        </a:spcAft>
        <a:buFont typeface="Arial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.xml"/><Relationship Id="rId2" Type="http://schemas.openxmlformats.org/officeDocument/2006/relationships/slideLayout" Target="../slideLayouts/slideLayout1.xml"/><Relationship Id="rId1" Type="http://schemas.openxmlformats.org/officeDocument/2006/relationships/tags" Target="../tags/tag1.xml"/><Relationship Id="rId4" Type="http://schemas.openxmlformats.org/officeDocument/2006/relationships/image" Target="../media/image4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9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png"/><Relationship Id="rId3" Type="http://schemas.openxmlformats.org/officeDocument/2006/relationships/video" Target="../media/media1.mp4"/><Relationship Id="rId7" Type="http://schemas.openxmlformats.org/officeDocument/2006/relationships/image" Target="../media/image24.wmf"/><Relationship Id="rId2" Type="http://schemas.microsoft.com/office/2007/relationships/media" Target="../media/media1.mp4"/><Relationship Id="rId1" Type="http://schemas.openxmlformats.org/officeDocument/2006/relationships/vmlDrawing" Target="../drawings/vmlDrawing1.vml"/><Relationship Id="rId6" Type="http://schemas.openxmlformats.org/officeDocument/2006/relationships/oleObject" Target="../embeddings/oleObject1.bin"/><Relationship Id="rId5" Type="http://schemas.openxmlformats.org/officeDocument/2006/relationships/image" Target="../media/image25.png"/><Relationship Id="rId10" Type="http://schemas.openxmlformats.org/officeDocument/2006/relationships/image" Target="../media/image28.png"/><Relationship Id="rId4" Type="http://schemas.openxmlformats.org/officeDocument/2006/relationships/slideLayout" Target="../slideLayouts/slideLayout29.xml"/><Relationship Id="rId9" Type="http://schemas.openxmlformats.org/officeDocument/2006/relationships/image" Target="../media/image26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9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9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3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slideLayout" Target="../slideLayouts/slideLayout29.xml"/><Relationship Id="rId1" Type="http://schemas.openxmlformats.org/officeDocument/2006/relationships/video" Target="https://www.youtube.com/embed/1U6Nzcv9Vws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36.gif"/><Relationship Id="rId1" Type="http://schemas.openxmlformats.org/officeDocument/2006/relationships/slideLayout" Target="../slideLayouts/slideLayout2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gif"/><Relationship Id="rId1" Type="http://schemas.openxmlformats.org/officeDocument/2006/relationships/slideLayout" Target="../slideLayouts/slideLayout29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G"/><Relationship Id="rId1" Type="http://schemas.openxmlformats.org/officeDocument/2006/relationships/slideLayout" Target="../slideLayouts/slideLayout29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png"/><Relationship Id="rId1" Type="http://schemas.openxmlformats.org/officeDocument/2006/relationships/slideLayout" Target="../slideLayouts/slideLayout29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29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9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wm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png"/><Relationship Id="rId1" Type="http://schemas.openxmlformats.org/officeDocument/2006/relationships/slideLayout" Target="../slideLayouts/slideLayout2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2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pn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emf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hyperlink" Target="https://www.ans.org/news/article-4262/taishan1-epr-resumes-operation-a-year-after-shutting-down-over-reactor-damage-fears/" TargetMode="External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png"/><Relationship Id="rId2" Type="http://schemas.openxmlformats.org/officeDocument/2006/relationships/image" Target="../media/image53.png"/><Relationship Id="rId1" Type="http://schemas.openxmlformats.org/officeDocument/2006/relationships/slideLayout" Target="../slideLayouts/slideLayout40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40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pn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40.xml"/><Relationship Id="rId4" Type="http://schemas.openxmlformats.org/officeDocument/2006/relationships/image" Target="../media/image59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14.jp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g"/><Relationship Id="rId5" Type="http://schemas.openxmlformats.org/officeDocument/2006/relationships/image" Target="../media/image12.jpeg"/><Relationship Id="rId4" Type="http://schemas.openxmlformats.org/officeDocument/2006/relationships/image" Target="../media/image11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40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51.xml"/><Relationship Id="rId4" Type="http://schemas.openxmlformats.org/officeDocument/2006/relationships/image" Target="../media/image64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wmf"/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8.jpeg"/><Relationship Id="rId4" Type="http://schemas.openxmlformats.org/officeDocument/2006/relationships/image" Target="../media/image67.jpeg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jpg"/><Relationship Id="rId1" Type="http://schemas.openxmlformats.org/officeDocument/2006/relationships/slideLayout" Target="../slideLayouts/slideLayout6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ng"/><Relationship Id="rId2" Type="http://schemas.openxmlformats.org/officeDocument/2006/relationships/image" Target="../media/image72.emf"/><Relationship Id="rId1" Type="http://schemas.openxmlformats.org/officeDocument/2006/relationships/slideLayout" Target="../slideLayouts/slideLayout2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5.jpe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emf"/><Relationship Id="rId2" Type="http://schemas.openxmlformats.org/officeDocument/2006/relationships/image" Target="../media/image77.emf"/><Relationship Id="rId1" Type="http://schemas.openxmlformats.org/officeDocument/2006/relationships/slideLayout" Target="../slideLayouts/slideLayout2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emf"/><Relationship Id="rId2" Type="http://schemas.openxmlformats.org/officeDocument/2006/relationships/image" Target="../media/image80.png"/><Relationship Id="rId1" Type="http://schemas.openxmlformats.org/officeDocument/2006/relationships/slideLayout" Target="../slideLayouts/slideLayout29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4.png"/><Relationship Id="rId2" Type="http://schemas.openxmlformats.org/officeDocument/2006/relationships/image" Target="../media/image83.png"/><Relationship Id="rId1" Type="http://schemas.openxmlformats.org/officeDocument/2006/relationships/slideLayout" Target="../slideLayouts/slideLayout2.xml"/></Relationships>
</file>

<file path=ppt/slides/_rels/slide5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2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9.xml"/><Relationship Id="rId4" Type="http://schemas.openxmlformats.org/officeDocument/2006/relationships/image" Target="../media/image18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0.xml"/><Relationship Id="rId4" Type="http://schemas.openxmlformats.org/officeDocument/2006/relationships/chart" Target="../charts/chart2.xml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emf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png"/><Relationship Id="rId2" Type="http://schemas.openxmlformats.org/officeDocument/2006/relationships/image" Target="../media/image90.jpeg"/><Relationship Id="rId1" Type="http://schemas.openxmlformats.org/officeDocument/2006/relationships/slideLayout" Target="../slideLayouts/slideLayout2.xml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3.png"/><Relationship Id="rId2" Type="http://schemas.openxmlformats.org/officeDocument/2006/relationships/image" Target="../media/image92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95.png"/><Relationship Id="rId4" Type="http://schemas.openxmlformats.org/officeDocument/2006/relationships/image" Target="../media/image94.png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ctrTitle"/>
          </p:nvPr>
        </p:nvSpPr>
        <p:spPr>
          <a:xfrm>
            <a:off x="765175" y="-28361"/>
            <a:ext cx="7962931" cy="3148296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Energia nucleare:</a:t>
            </a:r>
            <a:b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una</a:t>
            </a:r>
            <a:b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36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r</a:t>
            </a:r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isorsa o un problema?</a:t>
            </a:r>
            <a:r>
              <a:rPr lang="it-IT" sz="3600" i="1" dirty="0" smtClean="0">
                <a:solidFill>
                  <a:srgbClr val="333300"/>
                </a:solidFill>
                <a:latin typeface="Comic Sans MS" panose="030F0702030302020204" pitchFamily="66" charset="0"/>
              </a:rPr>
              <a:t> </a:t>
            </a:r>
            <a:r>
              <a:rPr lang="it-IT" sz="2700" i="1" dirty="0">
                <a:solidFill>
                  <a:srgbClr val="333300"/>
                </a:solidFill>
                <a:latin typeface="Comic Sans MS" panose="030F0702030302020204" pitchFamily="66" charset="0"/>
              </a:rPr>
              <a:t/>
            </a:r>
            <a:br>
              <a:rPr lang="it-IT" sz="2700" i="1" dirty="0">
                <a:solidFill>
                  <a:srgbClr val="333300"/>
                </a:solidFill>
                <a:latin typeface="Comic Sans MS" panose="030F0702030302020204" pitchFamily="66" charset="0"/>
              </a:rPr>
            </a:b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/>
            </a:r>
            <a:b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2000" dirty="0" smtClean="0">
                <a:latin typeface="Comic Sans MS" pitchFamily="66" charset="0"/>
              </a:rPr>
              <a:t>Alberto Rotondi</a:t>
            </a:r>
            <a:br>
              <a:rPr lang="it-IT" sz="2000" dirty="0" smtClean="0">
                <a:latin typeface="Comic Sans MS" pitchFamily="66" charset="0"/>
              </a:rPr>
            </a:br>
            <a:r>
              <a:rPr lang="it-IT" sz="2000" dirty="0" smtClean="0">
                <a:latin typeface="Comic Sans MS" pitchFamily="66" charset="0"/>
              </a:rPr>
              <a:t>Università di Pavia</a:t>
            </a:r>
            <a:endParaRPr lang="it-IT" sz="2000" dirty="0">
              <a:latin typeface="Comic Sans MS" pitchFamily="66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152863" y="5446073"/>
            <a:ext cx="316221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http://www.pv.infn.it/</a:t>
            </a:r>
            <a:r>
              <a:rPr lang="it-IT" dirty="0" err="1" smtClean="0"/>
              <a:t>~rotondi</a:t>
            </a:r>
            <a:r>
              <a:rPr lang="it-IT" dirty="0" smtClean="0"/>
              <a:t>/</a:t>
            </a:r>
            <a:endParaRPr lang="it-IT" dirty="0"/>
          </a:p>
        </p:txBody>
      </p:sp>
      <p:sp>
        <p:nvSpPr>
          <p:cNvPr id="3" name="AutoShape 2" descr="Nucleare? No grazie! – Carlo Columba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4" name="AutoShape 4" descr="Nucleare? No grazie! – Carlo Columba"/>
          <p:cNvSpPr>
            <a:spLocks noChangeAspect="1" noChangeArrowheads="1"/>
          </p:cNvSpPr>
          <p:nvPr/>
        </p:nvSpPr>
        <p:spPr bwMode="auto">
          <a:xfrm>
            <a:off x="307975" y="7937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Rectangle 1"/>
          <p:cNvSpPr>
            <a:spLocks noChangeArrowheads="1"/>
          </p:cNvSpPr>
          <p:nvPr/>
        </p:nvSpPr>
        <p:spPr bwMode="auto">
          <a:xfrm>
            <a:off x="4813533" y="3429347"/>
            <a:ext cx="99386" cy="395632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it-IT" altLang="it-IT" sz="2800" b="0" i="0" u="none" strike="noStrike" cap="none" normalizeH="0" baseline="0" dirty="0" smtClean="0">
                <a:ln>
                  <a:noFill/>
                </a:ln>
                <a:solidFill>
                  <a:srgbClr val="202124"/>
                </a:solidFill>
                <a:effectLst/>
                <a:latin typeface="inherit"/>
              </a:rPr>
              <a:t> </a:t>
            </a:r>
            <a:endParaRPr kumimoji="0" lang="it-IT" altLang="it-IT" sz="2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  <p:pic>
        <p:nvPicPr>
          <p:cNvPr id="1031" name="Picture 7" descr="https://upload.wikimedia.org/wikipedia/commons/thumb/9/9e/Smiling_Sun_English_Language.svg/800px-Smiling_Sun_English_Language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8928" y="3010649"/>
            <a:ext cx="2435424" cy="24354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custDataLst>
      <p:tags r:id="rId1"/>
    </p:custData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0848"/>
    </mc:Choice>
    <mc:Fallback xmlns="">
      <p:transition spd="slow" advTm="20848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170" name="Picture 2" descr="When will we reach net-zero emissions? Source: World Resources Institut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1520" y="980728"/>
            <a:ext cx="8745182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1187624" y="1772816"/>
            <a:ext cx="720080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NZE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1187624" y="4293096"/>
            <a:ext cx="655949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400" dirty="0" smtClean="0"/>
              <a:t>SDS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13616442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magine 8">
            <a:extLst>
              <a:ext uri="{FF2B5EF4-FFF2-40B4-BE49-F238E27FC236}">
                <a16:creationId xmlns:a16="http://schemas.microsoft.com/office/drawing/2014/main" id="{3ABF28A8-6AC7-4C94-B437-D95CFA321C7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123" t="51961" r="261" b="1320"/>
          <a:stretch/>
        </p:blipFill>
        <p:spPr>
          <a:xfrm>
            <a:off x="713713" y="3535566"/>
            <a:ext cx="7658699" cy="1856864"/>
          </a:xfrm>
          <a:prstGeom prst="rect">
            <a:avLst/>
          </a:prstGeom>
        </p:spPr>
      </p:pic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8A72E3-AE3D-44F7-B220-763CD8706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11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0693740A-9863-468C-A5C7-51AC79B7550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876" b="60075"/>
          <a:stretch/>
        </p:blipFill>
        <p:spPr>
          <a:xfrm>
            <a:off x="0" y="1580555"/>
            <a:ext cx="6588224" cy="1561079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024DE70-6311-462F-ABF6-F60F8896C53E}"/>
              </a:ext>
            </a:extLst>
          </p:cNvPr>
          <p:cNvSpPr txBox="1"/>
          <p:nvPr/>
        </p:nvSpPr>
        <p:spPr>
          <a:xfrm>
            <a:off x="296007" y="914875"/>
            <a:ext cx="8524465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Pastiglia di uranio</a:t>
            </a: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Bahnschrift Condensed" panose="020B0502040204020203" pitchFamily="34" charset="0"/>
                <a:ea typeface="+mn-ea"/>
                <a:cs typeface="+mn-cs"/>
              </a:rPr>
              <a:t>(4% of U235)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Bahnschrift Condensed" panose="020B0502040204020203" pitchFamily="34" charset="0"/>
              <a:ea typeface="+mn-ea"/>
              <a:cs typeface="+mn-cs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7F5F865-61CB-4B39-B2A2-134C8B9BC452}"/>
              </a:ext>
            </a:extLst>
          </p:cNvPr>
          <p:cNvSpPr txBox="1"/>
          <p:nvPr/>
        </p:nvSpPr>
        <p:spPr>
          <a:xfrm>
            <a:off x="817746" y="5552565"/>
            <a:ext cx="755466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  legna secca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	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         metano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		</a:t>
            </a:r>
            <a:r>
              <a:rPr kumimoji="0" lang="it-IT" sz="1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 carbone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		</a:t>
            </a:r>
            <a:r>
              <a:rPr kumimoji="0" lang="it-IT" sz="1800" b="0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       petrolio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3C11EAD7-ED06-49A4-8477-417A1DF676E9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098" t="31352" r="45785" b="43252"/>
          <a:stretch/>
        </p:blipFill>
        <p:spPr>
          <a:xfrm>
            <a:off x="4095289" y="2899606"/>
            <a:ext cx="895546" cy="907595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902604" y="5025779"/>
            <a:ext cx="7400812" cy="46166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  1600 kg                  436 m</a:t>
            </a:r>
            <a:r>
              <a:rPr lang="it-IT" sz="2400" baseline="30000" dirty="0" smtClean="0"/>
              <a:t>3                      </a:t>
            </a:r>
            <a:r>
              <a:rPr lang="it-IT" sz="2400" dirty="0" smtClean="0"/>
              <a:t> 450 kg                  500 </a:t>
            </a:r>
            <a:r>
              <a:rPr lang="it-IT" i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l</a:t>
            </a:r>
            <a:endParaRPr lang="it-IT" i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172341" y="1854078"/>
            <a:ext cx="1636987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(4800 kWh)</a:t>
            </a:r>
            <a:endParaRPr lang="it-IT" sz="2400" dirty="0"/>
          </a:p>
        </p:txBody>
      </p:sp>
      <p:sp>
        <p:nvSpPr>
          <p:cNvPr id="3" name="AutoShape 2" descr="Amazon.it: The Atom: A Visual Tour - Challoner, Jack - Libri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09325353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fission">
            <a:hlinkClick r:id="" action="ppaction://media"/>
          </p:cNvPr>
          <p:cNvPicPr>
            <a:picLocks noChangeAspect="1"/>
          </p:cNvPicPr>
          <p:nvPr>
            <a:vide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0" y="857250"/>
            <a:ext cx="9144000" cy="5143500"/>
          </a:xfrm>
          <a:prstGeom prst="rect">
            <a:avLst/>
          </a:prstGeom>
        </p:spPr>
      </p:pic>
      <p:sp>
        <p:nvSpPr>
          <p:cNvPr id="5" name="Ovale 4"/>
          <p:cNvSpPr/>
          <p:nvPr/>
        </p:nvSpPr>
        <p:spPr>
          <a:xfrm>
            <a:off x="352533" y="194865"/>
            <a:ext cx="288032" cy="288032"/>
          </a:xfrm>
          <a:prstGeom prst="ellipse">
            <a:avLst/>
          </a:prstGeom>
          <a:gradFill flip="none" rotWithShape="1">
            <a:gsLst>
              <a:gs pos="0">
                <a:schemeClr val="bg1">
                  <a:shade val="30000"/>
                  <a:satMod val="115000"/>
                </a:schemeClr>
              </a:gs>
              <a:gs pos="50000">
                <a:schemeClr val="bg1">
                  <a:shade val="67500"/>
                  <a:satMod val="115000"/>
                </a:schemeClr>
              </a:gs>
              <a:gs pos="100000">
                <a:schemeClr val="bg1">
                  <a:shade val="100000"/>
                  <a:satMod val="115000"/>
                </a:schemeClr>
              </a:gs>
            </a:gsLst>
            <a:lin ang="108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Ovale 5"/>
          <p:cNvSpPr/>
          <p:nvPr/>
        </p:nvSpPr>
        <p:spPr>
          <a:xfrm>
            <a:off x="3491880" y="188640"/>
            <a:ext cx="288032" cy="288032"/>
          </a:xfrm>
          <a:prstGeom prst="ellips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640565" y="132317"/>
            <a:ext cx="94077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err="1" smtClean="0"/>
              <a:t>neutron</a:t>
            </a:r>
            <a:endParaRPr lang="it-IT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3779912" y="188640"/>
            <a:ext cx="98821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Proton +</a:t>
            </a:r>
            <a:endParaRPr lang="it-IT" dirty="0"/>
          </a:p>
        </p:txBody>
      </p:sp>
      <p:graphicFrame>
        <p:nvGraphicFramePr>
          <p:cNvPr id="10" name="Oggetto 9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3357575320"/>
              </p:ext>
            </p:extLst>
          </p:nvPr>
        </p:nvGraphicFramePr>
        <p:xfrm>
          <a:off x="3302000" y="2328863"/>
          <a:ext cx="381000" cy="2413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191" name="Equation" r:id="rId6" imgW="380880" imgH="241200" progId="Equation.DSMT4">
                  <p:embed/>
                </p:oleObj>
              </mc:Choice>
              <mc:Fallback>
                <p:oleObj name="Equation" r:id="rId6" imgW="380880" imgH="241200" progId="Equation.DSMT4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302000" y="2328863"/>
                        <a:ext cx="381000" cy="24130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mc:AlternateContent xmlns:mc="http://schemas.openxmlformats.org/markup-compatibility/2006" xmlns:a14="http://schemas.microsoft.com/office/drawing/2010/main">
        <mc:Choice Requires="a14">
          <p:sp>
            <p:nvSpPr>
              <p:cNvPr id="11" name="Rettangolo 10"/>
              <p:cNvSpPr/>
              <p:nvPr/>
            </p:nvSpPr>
            <p:spPr>
              <a:xfrm>
                <a:off x="5978489" y="132317"/>
                <a:ext cx="1113791" cy="604204"/>
              </a:xfrm>
              <a:prstGeom prst="rect">
                <a:avLst/>
              </a:prstGeom>
            </p:spPr>
            <p:txBody>
              <a:bodyPr wrap="squar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m:rPr>
                          <m:nor/>
                        </m:rPr>
                        <a:rPr lang="it-IT" sz="3200" smtClean="0"/>
                        <m:t> </m:t>
                      </m:r>
                      <m:r>
                        <m:rPr>
                          <m:nor/>
                        </m:rPr>
                        <a:rPr lang="it-IT" sz="3200" b="0" i="1" smtClean="0"/>
                        <m:t>U</m:t>
                      </m:r>
                      <m:r>
                        <m:rPr>
                          <m:nor/>
                        </m:rPr>
                        <a:rPr lang="it-IT" sz="3200" b="0" i="0" smtClean="0"/>
                        <m:t>=</m:t>
                      </m:r>
                      <m:sPre>
                        <m:sPrePr>
                          <m:ctrlPr>
                            <a:rPr lang="it-IT" sz="3200" i="1">
                              <a:latin typeface="Cambria Math" panose="02040503050406030204" pitchFamily="18" charset="0"/>
                            </a:rPr>
                          </m:ctrlPr>
                        </m:sPrePr>
                        <m:sub>
                          <m:r>
                            <a:rPr lang="it-IT" sz="3200" i="0">
                              <a:latin typeface="Cambria Math" panose="02040503050406030204" pitchFamily="18" charset="0"/>
                            </a:rPr>
                            <m:t>92</m:t>
                          </m:r>
                        </m:sub>
                        <m:sup>
                          <m:r>
                            <a:rPr lang="it-IT" sz="3200" i="0">
                              <a:latin typeface="Cambria Math" panose="02040503050406030204" pitchFamily="18" charset="0"/>
                            </a:rPr>
                            <m:t>23</m:t>
                          </m:r>
                          <m:r>
                            <a:rPr lang="it-IT" sz="3200" b="0" i="1" smtClean="0">
                              <a:latin typeface="Cambria Math" panose="02040503050406030204" pitchFamily="18" charset="0"/>
                            </a:rPr>
                            <m:t>5</m:t>
                          </m:r>
                        </m:sup>
                        <m:e>
                          <m:r>
                            <m:rPr>
                              <m:nor/>
                            </m:rPr>
                            <a:rPr lang="it-IT" sz="3200" i="1"/>
                            <m:t>U</m:t>
                          </m:r>
                        </m:e>
                      </m:sPre>
                    </m:oMath>
                  </m:oMathPara>
                </a14:m>
                <a:endParaRPr lang="it-IT" sz="3200" dirty="0"/>
              </a:p>
            </p:txBody>
          </p:sp>
        </mc:Choice>
        <mc:Fallback xmlns="">
          <p:sp>
            <p:nvSpPr>
              <p:cNvPr id="11" name="Rettangolo 10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5978489" y="132317"/>
                <a:ext cx="1113791" cy="604204"/>
              </a:xfrm>
              <a:prstGeom prst="rect">
                <a:avLst/>
              </a:prstGeom>
              <a:blipFill>
                <a:blip r:embed="rId8"/>
                <a:stretch>
                  <a:fillRect r="-29670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16" name="Immagine 15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5498168" y="163240"/>
            <a:ext cx="194149" cy="194149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5712078" y="48758"/>
            <a:ext cx="30008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+</a:t>
            </a:r>
            <a:endParaRPr lang="it-IT" dirty="0"/>
          </a:p>
        </p:txBody>
      </p:sp>
      <p:pic>
        <p:nvPicPr>
          <p:cNvPr id="18" name="Immagine 17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6012160" y="188640"/>
            <a:ext cx="184262" cy="184262"/>
          </a:xfrm>
          <a:prstGeom prst="rect">
            <a:avLst/>
          </a:prstGeom>
        </p:spPr>
      </p:pic>
      <p:pic>
        <p:nvPicPr>
          <p:cNvPr id="19" name="Immagine 18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5936328" y="470435"/>
            <a:ext cx="201746" cy="2017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8290951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13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395536" y="188640"/>
            <a:ext cx="835292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Come funziona un reattore?</a:t>
            </a:r>
            <a:endParaRPr lang="it-IT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96961" y="1124744"/>
            <a:ext cx="8639535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>
                <a:latin typeface="Comic Sans MS" panose="030F0702030302020204" pitchFamily="66" charset="0"/>
              </a:rPr>
              <a:t>Punti cruciali</a:t>
            </a:r>
          </a:p>
          <a:p>
            <a:endParaRPr lang="it-IT" sz="2000" dirty="0" smtClean="0">
              <a:latin typeface="Comic Sans MS" panose="030F0702030302020204" pitchFamily="66" charset="0"/>
            </a:endParaRPr>
          </a:p>
          <a:p>
            <a:pPr lvl="0"/>
            <a:r>
              <a:rPr lang="it-IT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Nuclei Fissili (</a:t>
            </a:r>
            <a:r>
              <a:rPr lang="it-IT" sz="2000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233</a:t>
            </a:r>
            <a:r>
              <a:rPr lang="it-IT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U, </a:t>
            </a:r>
            <a:r>
              <a:rPr lang="it-IT" sz="2000" baseline="30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</a:t>
            </a:r>
            <a:r>
              <a:rPr lang="it-IT" sz="2000" baseline="30000" dirty="0" smtClean="0">
                <a:solidFill>
                  <a:srgbClr val="FF0000"/>
                </a:solidFill>
              </a:rPr>
              <a:t>35</a:t>
            </a:r>
            <a:r>
              <a:rPr lang="it-IT" sz="2000" dirty="0" smtClean="0">
                <a:solidFill>
                  <a:srgbClr val="FF0000"/>
                </a:solidFill>
              </a:rPr>
              <a:t>U, </a:t>
            </a:r>
            <a:r>
              <a:rPr lang="it-IT" sz="2000" baseline="30000" dirty="0" smtClean="0">
                <a:solidFill>
                  <a:srgbClr val="FF0000"/>
                </a:solidFill>
              </a:rPr>
              <a:t>239</a:t>
            </a:r>
            <a:r>
              <a:rPr lang="it-IT" sz="2000" dirty="0" smtClean="0">
                <a:solidFill>
                  <a:srgbClr val="FF0000"/>
                </a:solidFill>
              </a:rPr>
              <a:t>Pu</a:t>
            </a:r>
            <a:r>
              <a:rPr lang="it-IT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): assorbono un neutrone e si spaccano in</a:t>
            </a:r>
            <a:endParaRPr lang="it-IT" altLang="it-IT" sz="2000" dirty="0" smtClean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lvl="0"/>
            <a:r>
              <a:rPr lang="it-IT" altLang="it-IT" sz="2000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                                           due o tre frammenti rilasciando energia</a:t>
            </a:r>
          </a:p>
          <a:p>
            <a:pPr lvl="0"/>
            <a:endParaRPr lang="it-IT" altLang="it-IT" sz="2000" dirty="0">
              <a:latin typeface="Comic Sans MS" panose="030F0702030302020204" pitchFamily="66" charset="0"/>
            </a:endParaRPr>
          </a:p>
          <a:p>
            <a:pPr marL="285750" lvl="0" indent="-285750">
              <a:buFont typeface="Arial" panose="020B0604020202020204" pitchFamily="34" charset="0"/>
              <a:buChar char="•"/>
            </a:pPr>
            <a:r>
              <a:rPr lang="it-IT" altLang="it-IT" sz="2000" dirty="0" smtClean="0">
                <a:solidFill>
                  <a:srgbClr val="6600FF"/>
                </a:solidFill>
                <a:latin typeface="Comic Sans MS" panose="030F0702030302020204" pitchFamily="66" charset="0"/>
              </a:rPr>
              <a:t>Nuclei Fertili (</a:t>
            </a:r>
            <a:r>
              <a:rPr lang="it-IT" altLang="it-IT" sz="2000" baseline="30000" dirty="0" smtClean="0">
                <a:solidFill>
                  <a:srgbClr val="6600FF"/>
                </a:solidFill>
                <a:latin typeface="Comic Sans MS" panose="030F0702030302020204" pitchFamily="66" charset="0"/>
              </a:rPr>
              <a:t>232</a:t>
            </a:r>
            <a:r>
              <a:rPr lang="it-IT" altLang="it-IT" sz="2000" dirty="0" smtClean="0">
                <a:solidFill>
                  <a:srgbClr val="6600FF"/>
                </a:solidFill>
                <a:latin typeface="Comic Sans MS" panose="030F0702030302020204" pitchFamily="66" charset="0"/>
              </a:rPr>
              <a:t>Th, </a:t>
            </a:r>
            <a:r>
              <a:rPr lang="it-IT" altLang="it-IT" sz="2000" baseline="30000" dirty="0" smtClean="0">
                <a:solidFill>
                  <a:srgbClr val="6600FF"/>
                </a:solidFill>
                <a:latin typeface="Comic Sans MS" panose="030F0702030302020204" pitchFamily="66" charset="0"/>
              </a:rPr>
              <a:t>238</a:t>
            </a:r>
            <a:r>
              <a:rPr lang="it-IT" altLang="it-IT" sz="2000" dirty="0" smtClean="0">
                <a:solidFill>
                  <a:srgbClr val="6600FF"/>
                </a:solidFill>
                <a:latin typeface="Comic Sans MS" panose="030F0702030302020204" pitchFamily="66" charset="0"/>
              </a:rPr>
              <a:t>U): assorbono un neutrone e</a:t>
            </a:r>
          </a:p>
          <a:p>
            <a:pPr lvl="0"/>
            <a:r>
              <a:rPr lang="it-IT" altLang="it-IT" sz="2000" dirty="0">
                <a:solidFill>
                  <a:srgbClr val="6600FF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2000" dirty="0" smtClean="0">
                <a:solidFill>
                  <a:srgbClr val="6600FF"/>
                </a:solidFill>
                <a:latin typeface="Comic Sans MS" panose="030F0702030302020204" pitchFamily="66" charset="0"/>
              </a:rPr>
              <a:t>                                             si trasformano in un nucleo fissile</a:t>
            </a:r>
          </a:p>
          <a:p>
            <a:pPr lvl="0"/>
            <a:r>
              <a:rPr lang="it-IT" altLang="it-IT" sz="2000" dirty="0">
                <a:solidFill>
                  <a:srgbClr val="6600FF"/>
                </a:solidFill>
                <a:latin typeface="Comic Sans MS" panose="030F0702030302020204" pitchFamily="66" charset="0"/>
              </a:rPr>
              <a:t> </a:t>
            </a:r>
            <a:r>
              <a:rPr lang="it-IT" altLang="it-IT" sz="2000" dirty="0" smtClean="0">
                <a:solidFill>
                  <a:srgbClr val="6600FF"/>
                </a:solidFill>
                <a:latin typeface="Comic Sans MS" panose="030F0702030302020204" pitchFamily="66" charset="0"/>
              </a:rPr>
              <a:t>                                             (</a:t>
            </a:r>
            <a:r>
              <a:rPr lang="it-IT" altLang="it-IT" sz="2000" baseline="30000" dirty="0" smtClean="0">
                <a:solidFill>
                  <a:srgbClr val="6600FF"/>
                </a:solidFill>
              </a:rPr>
              <a:t>232</a:t>
            </a:r>
            <a:r>
              <a:rPr lang="it-IT" altLang="it-IT" sz="2000" dirty="0" smtClean="0">
                <a:solidFill>
                  <a:srgbClr val="6600FF"/>
                </a:solidFill>
              </a:rPr>
              <a:t>Th </a:t>
            </a:r>
            <a:r>
              <a:rPr lang="it-IT" altLang="it-IT" sz="2000" dirty="0">
                <a:solidFill>
                  <a:srgbClr val="6600FF"/>
                </a:solidFill>
              </a:rPr>
              <a:t>+ n -&gt; </a:t>
            </a:r>
            <a:r>
              <a:rPr lang="it-IT" altLang="it-IT" sz="2000" baseline="30000" dirty="0" smtClean="0">
                <a:solidFill>
                  <a:srgbClr val="6600FF"/>
                </a:solidFill>
              </a:rPr>
              <a:t>233</a:t>
            </a:r>
            <a:r>
              <a:rPr lang="it-IT" altLang="it-IT" sz="2000" dirty="0">
                <a:solidFill>
                  <a:srgbClr val="6600FF"/>
                </a:solidFill>
              </a:rPr>
              <a:t>U</a:t>
            </a:r>
            <a:r>
              <a:rPr lang="it-IT" altLang="it-IT" sz="2000" dirty="0" smtClean="0">
                <a:solidFill>
                  <a:srgbClr val="6600FF"/>
                </a:solidFill>
              </a:rPr>
              <a:t> , </a:t>
            </a:r>
            <a:r>
              <a:rPr lang="it-IT" altLang="it-IT" sz="2000" baseline="30000" dirty="0" smtClean="0">
                <a:solidFill>
                  <a:srgbClr val="6600FF"/>
                </a:solidFill>
              </a:rPr>
              <a:t>238</a:t>
            </a:r>
            <a:r>
              <a:rPr lang="it-IT" altLang="it-IT" sz="2000" dirty="0" smtClean="0">
                <a:solidFill>
                  <a:srgbClr val="6600FF"/>
                </a:solidFill>
              </a:rPr>
              <a:t>U + n -&gt; </a:t>
            </a:r>
            <a:r>
              <a:rPr lang="it-IT" altLang="it-IT" sz="2000" baseline="30000" dirty="0" smtClean="0">
                <a:solidFill>
                  <a:srgbClr val="6600FF"/>
                </a:solidFill>
              </a:rPr>
              <a:t>239</a:t>
            </a:r>
            <a:r>
              <a:rPr lang="it-IT" altLang="it-IT" sz="2000" dirty="0" smtClean="0">
                <a:solidFill>
                  <a:srgbClr val="6600FF"/>
                </a:solidFill>
              </a:rPr>
              <a:t>Pu</a:t>
            </a:r>
            <a:r>
              <a:rPr lang="it-IT" altLang="it-IT" sz="2000" dirty="0" smtClean="0">
                <a:solidFill>
                  <a:srgbClr val="6600FF"/>
                </a:solidFill>
                <a:latin typeface="Comic Sans MS" panose="030F0702030302020204" pitchFamily="66" charset="0"/>
              </a:rPr>
              <a:t>)</a:t>
            </a:r>
          </a:p>
          <a:p>
            <a:pPr lvl="0"/>
            <a:endParaRPr lang="it-IT" altLang="it-IT" sz="2000" dirty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L’assorbimento di un neutrone e la probabilità di fissione (cross </a:t>
            </a:r>
            <a:r>
              <a:rPr lang="it-IT" sz="2000" dirty="0" err="1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sections</a:t>
            </a:r>
            <a:r>
              <a:rPr lang="it-IT" sz="2000" dirty="0" smtClean="0">
                <a:solidFill>
                  <a:schemeClr val="accent2">
                    <a:lumMod val="50000"/>
                  </a:schemeClr>
                </a:solidFill>
                <a:latin typeface="Comic Sans MS" panose="030F0702030302020204" pitchFamily="66" charset="0"/>
              </a:rPr>
              <a:t>) dipendono fortemente dall’energia del neutrone</a:t>
            </a:r>
            <a:endParaRPr lang="it-IT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endParaRPr lang="it-IT" sz="20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 frammenti di fissione perdono la loro energia in meno di 1 mm nelle barre di metallo o nel combustibile</a:t>
            </a:r>
            <a:r>
              <a:rPr lang="it-IT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.</a:t>
            </a:r>
            <a:r>
              <a:rPr lang="it-IT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La barra si scalda.</a:t>
            </a:r>
          </a:p>
          <a:p>
            <a:pPr algn="ctr"/>
            <a:r>
              <a:rPr lang="it-IT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it-IT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it-IT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Questa è la </a:t>
            </a:r>
            <a:r>
              <a:rPr lang="it-IT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srgente</a:t>
            </a:r>
            <a:r>
              <a:rPr lang="it-IT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di energia di un reattore</a:t>
            </a:r>
            <a:endParaRPr lang="it-IT" sz="24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6" name="Rectangle 1"/>
          <p:cNvSpPr>
            <a:spLocks noChangeArrowheads="1"/>
          </p:cNvSpPr>
          <p:nvPr/>
        </p:nvSpPr>
        <p:spPr bwMode="auto">
          <a:xfrm>
            <a:off x="827584" y="2718705"/>
            <a:ext cx="65" cy="241744"/>
          </a:xfrm>
          <a:prstGeom prst="rect">
            <a:avLst/>
          </a:prstGeom>
          <a:solidFill>
            <a:srgbClr val="F8F9FA"/>
          </a:solidFill>
          <a:ln>
            <a:noFill/>
          </a:ln>
          <a:effectLst/>
          <a:extLs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none" lIns="0" tIns="-17457" rIns="0" bIns="-17457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it-IT" altLang="it-IT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017400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7659" y="49512"/>
            <a:ext cx="6120680" cy="67896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971600" y="3013044"/>
            <a:ext cx="65037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000" dirty="0" smtClean="0"/>
              <a:t>lenti</a:t>
            </a:r>
            <a:endParaRPr lang="it-IT" sz="20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2267744" y="6321366"/>
            <a:ext cx="788101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000" dirty="0" smtClean="0"/>
              <a:t>veloci</a:t>
            </a:r>
            <a:endParaRPr lang="it-IT" sz="2000" dirty="0"/>
          </a:p>
        </p:txBody>
      </p:sp>
      <p:sp>
        <p:nvSpPr>
          <p:cNvPr id="7" name="CasellaDiTesto 6"/>
          <p:cNvSpPr txBox="1"/>
          <p:nvPr/>
        </p:nvSpPr>
        <p:spPr>
          <a:xfrm>
            <a:off x="6200144" y="2157321"/>
            <a:ext cx="2296334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Fissione di </a:t>
            </a:r>
            <a:r>
              <a:rPr lang="it-IT" sz="2400" baseline="30000" dirty="0" smtClean="0"/>
              <a:t>235</a:t>
            </a:r>
            <a:r>
              <a:rPr lang="it-IT" sz="2400" dirty="0" smtClean="0"/>
              <a:t>U: </a:t>
            </a:r>
          </a:p>
          <a:p>
            <a:r>
              <a:rPr lang="it-IT" sz="2400" dirty="0" smtClean="0"/>
              <a:t>Neutroni lenti.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Reattori termici</a:t>
            </a:r>
            <a:endParaRPr lang="it-IT" sz="2400" b="1" dirty="0">
              <a:solidFill>
                <a:srgbClr val="FF0000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287651" y="5177215"/>
            <a:ext cx="3005661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2400" dirty="0" smtClean="0"/>
              <a:t>Assorbimento neutronico di  </a:t>
            </a:r>
            <a:r>
              <a:rPr lang="it-IT" sz="2400" baseline="30000" dirty="0" smtClean="0"/>
              <a:t>238</a:t>
            </a:r>
            <a:r>
              <a:rPr lang="it-IT" sz="2400" dirty="0" smtClean="0"/>
              <a:t>U: </a:t>
            </a:r>
          </a:p>
          <a:p>
            <a:r>
              <a:rPr lang="it-IT" sz="2400" dirty="0" smtClean="0"/>
              <a:t>Neutroni veloci.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Reattori veloci</a:t>
            </a:r>
            <a:endParaRPr lang="it-IT" sz="2400" b="1" dirty="0">
              <a:solidFill>
                <a:srgbClr val="FF0000"/>
              </a:solidFill>
            </a:endParaRPr>
          </a:p>
        </p:txBody>
      </p:sp>
      <p:pic>
        <p:nvPicPr>
          <p:cNvPr id="5122" name="Picture 2" descr="Energy spectrum of neutrons from spontaneous fission of 238 U.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8339" y="75716"/>
            <a:ext cx="2878397" cy="21578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Connettore 4 10"/>
          <p:cNvCxnSpPr/>
          <p:nvPr/>
        </p:nvCxnSpPr>
        <p:spPr>
          <a:xfrm rot="5400000">
            <a:off x="3154592" y="2614160"/>
            <a:ext cx="5688632" cy="1413656"/>
          </a:xfrm>
          <a:prstGeom prst="bentConnector3">
            <a:avLst>
              <a:gd name="adj1" fmla="val 50000"/>
            </a:avLst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Connettore 2 15"/>
          <p:cNvCxnSpPr/>
          <p:nvPr/>
        </p:nvCxnSpPr>
        <p:spPr>
          <a:xfrm flipV="1">
            <a:off x="5292080" y="3013044"/>
            <a:ext cx="0" cy="344606"/>
          </a:xfrm>
          <a:prstGeom prst="straightConnector1">
            <a:avLst/>
          </a:prstGeom>
          <a:ln w="57150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8" name="CasellaDiTesto 17"/>
          <p:cNvSpPr txBox="1"/>
          <p:nvPr/>
        </p:nvSpPr>
        <p:spPr>
          <a:xfrm>
            <a:off x="971600" y="2388153"/>
            <a:ext cx="7938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800 </a:t>
            </a:r>
            <a:r>
              <a:rPr lang="it-IT" baseline="30000" dirty="0" err="1" smtClean="0"/>
              <a:t>o</a:t>
            </a:r>
            <a:r>
              <a:rPr lang="it-IT" dirty="0" err="1" smtClean="0"/>
              <a:t>C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7077490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2161225" y="116632"/>
            <a:ext cx="3986989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L’idea di Fermi</a:t>
            </a:r>
            <a:endParaRPr lang="it-IT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pic>
        <p:nvPicPr>
          <p:cNvPr id="3074" name="Picture 2" descr="https://upload.wikimedia.org/wikipedia/commons/thumb/f/fe/Stagg_Field_reactor.jpg/310px-Stagg_Field_reactor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03074" y="822310"/>
            <a:ext cx="3703290" cy="29029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107504" y="3676591"/>
            <a:ext cx="8763233" cy="286232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dirty="0" smtClean="0"/>
              <a:t>La percentuale di  </a:t>
            </a:r>
            <a:r>
              <a:rPr lang="it-IT" sz="2000" baseline="30000" dirty="0" smtClean="0"/>
              <a:t>235</a:t>
            </a:r>
            <a:r>
              <a:rPr lang="it-IT" sz="2000" dirty="0" smtClean="0"/>
              <a:t>U nell’uranio naturale è  0.7% and </a:t>
            </a:r>
            <a:r>
              <a:rPr lang="it-IT" sz="2000" baseline="30000" dirty="0" smtClean="0"/>
              <a:t>235</a:t>
            </a:r>
            <a:r>
              <a:rPr lang="it-IT" sz="2000" dirty="0" smtClean="0"/>
              <a:t>U assorbe neutroni lenti </a:t>
            </a:r>
          </a:p>
          <a:p>
            <a:r>
              <a:rPr lang="it-IT" sz="2000" dirty="0" smtClean="0"/>
              <a:t>I neutroni veloci emessi da </a:t>
            </a:r>
            <a:r>
              <a:rPr lang="it-IT" sz="2000" baseline="30000" dirty="0" smtClean="0"/>
              <a:t>235</a:t>
            </a:r>
            <a:r>
              <a:rPr lang="it-IT" sz="2000" dirty="0" smtClean="0"/>
              <a:t>U sono rallentati da nuclei di grafite</a:t>
            </a:r>
          </a:p>
          <a:p>
            <a:r>
              <a:rPr lang="it-IT" sz="2000" dirty="0" smtClean="0"/>
              <a:t>Questo rese possibile la prima </a:t>
            </a:r>
            <a:r>
              <a:rPr lang="it-IT" sz="2000" dirty="0" err="1" smtClean="0"/>
              <a:t>reazne</a:t>
            </a:r>
            <a:r>
              <a:rPr lang="it-IT" sz="2000" dirty="0" smtClean="0"/>
              <a:t> a catena (</a:t>
            </a:r>
            <a:r>
              <a:rPr lang="it-IT" sz="2000" dirty="0" err="1" smtClean="0"/>
              <a:t>decembre</a:t>
            </a:r>
            <a:r>
              <a:rPr lang="it-IT" sz="2000" dirty="0" smtClean="0"/>
              <a:t> 1942).</a:t>
            </a:r>
          </a:p>
          <a:p>
            <a:r>
              <a:rPr lang="it-IT" sz="2000" dirty="0" smtClean="0"/>
              <a:t> Questo tipo di reattore produsse il plutonio per la bomba di Nagasaki</a:t>
            </a:r>
          </a:p>
          <a:p>
            <a:r>
              <a:rPr lang="it-IT" sz="20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Dopo la guerra</a:t>
            </a:r>
          </a:p>
          <a:p>
            <a:r>
              <a:rPr lang="it-IT" sz="2000" dirty="0" smtClean="0"/>
              <a:t>Come </a:t>
            </a:r>
            <a:r>
              <a:rPr lang="it-IT" sz="2000" dirty="0" err="1" smtClean="0"/>
              <a:t>prdurre</a:t>
            </a:r>
            <a:r>
              <a:rPr lang="it-IT" sz="2000" dirty="0" smtClean="0"/>
              <a:t> calore in md controllato?</a:t>
            </a:r>
            <a:endParaRPr lang="it-IT" sz="2000" dirty="0"/>
          </a:p>
          <a:p>
            <a:r>
              <a:rPr lang="it-IT" sz="2000" b="1" dirty="0" smtClean="0">
                <a:solidFill>
                  <a:srgbClr val="FF0000"/>
                </a:solidFill>
              </a:rPr>
              <a:t>Soluzione: usare l’acqua sia per rallentare i neutroni sia come </a:t>
            </a:r>
            <a:r>
              <a:rPr lang="it-IT" sz="2000" b="1" dirty="0" err="1" smtClean="0">
                <a:solidFill>
                  <a:srgbClr val="FF0000"/>
                </a:solidFill>
              </a:rPr>
              <a:t>reffrigerante</a:t>
            </a:r>
            <a:r>
              <a:rPr lang="it-IT" sz="2000" b="1" dirty="0" smtClean="0">
                <a:solidFill>
                  <a:srgbClr val="FF0000"/>
                </a:solidFill>
              </a:rPr>
              <a:t>.</a:t>
            </a:r>
            <a:endParaRPr lang="it-IT" sz="2000" b="1" dirty="0">
              <a:solidFill>
                <a:srgbClr val="FF0000"/>
              </a:solidFill>
            </a:endParaRPr>
          </a:p>
          <a:p>
            <a:r>
              <a:rPr lang="it-IT" sz="2000" b="1" dirty="0" smtClean="0">
                <a:solidFill>
                  <a:srgbClr val="FF0000"/>
                </a:solidFill>
              </a:rPr>
              <a:t>                   Ma l’acqua assorbe parte dei neutroni. </a:t>
            </a:r>
          </a:p>
          <a:p>
            <a:r>
              <a:rPr lang="it-IT" sz="2000" b="1" dirty="0" smtClean="0">
                <a:solidFill>
                  <a:srgbClr val="FF0000"/>
                </a:solidFill>
              </a:rPr>
              <a:t>                   Questo può essere compensato arricchendo l’uranio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6115050" y="1196752"/>
            <a:ext cx="2207720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La prima pila a uranio</a:t>
            </a:r>
          </a:p>
          <a:p>
            <a:r>
              <a:rPr lang="it-IT" dirty="0" smtClean="0"/>
              <a:t>1941-42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636719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19049"/>
            <a:ext cx="8229600" cy="792163"/>
          </a:xfrm>
        </p:spPr>
        <p:txBody>
          <a:bodyPr/>
          <a:lstStyle/>
          <a:p>
            <a:pPr eaLnBrk="1" hangingPunct="1"/>
            <a:r>
              <a:rPr lang="it-IT" alt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arricchimento</a:t>
            </a:r>
            <a:r>
              <a:rPr lang="it-IT" altLang="it-IT" dirty="0" smtClean="0"/>
              <a:t>  </a:t>
            </a:r>
          </a:p>
        </p:txBody>
      </p:sp>
      <p:sp>
        <p:nvSpPr>
          <p:cNvPr id="3075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152400" y="796924"/>
            <a:ext cx="8791575" cy="2719388"/>
          </a:xfrm>
        </p:spPr>
        <p:txBody>
          <a:bodyPr/>
          <a:lstStyle/>
          <a:p>
            <a:pPr eaLnBrk="1" hangingPunct="1">
              <a:buFontTx/>
              <a:buNone/>
              <a:defRPr/>
            </a:pPr>
            <a:r>
              <a:rPr lang="it-IT" sz="2400" dirty="0" smtClean="0"/>
              <a:t>    1 Kg of </a:t>
            </a:r>
            <a:r>
              <a:rPr lang="it-IT" sz="2400" baseline="30000" dirty="0" smtClean="0"/>
              <a:t>235</a:t>
            </a:r>
            <a:r>
              <a:rPr lang="it-IT" sz="2400" dirty="0" smtClean="0"/>
              <a:t>U rilascia una energia di 18 </a:t>
            </a:r>
            <a:r>
              <a:rPr lang="it-IT" sz="2400" dirty="0" err="1" smtClean="0"/>
              <a:t>ktons</a:t>
            </a:r>
            <a:r>
              <a:rPr lang="it-IT" sz="2400" dirty="0" smtClean="0"/>
              <a:t> di TNT. Questa è l’energia elettrica consumata dall’Italia in ½ora.</a:t>
            </a:r>
          </a:p>
          <a:p>
            <a:pPr eaLnBrk="1" hangingPunct="1">
              <a:buFontTx/>
              <a:buNone/>
              <a:defRPr/>
            </a:pPr>
            <a:endParaRPr lang="it-IT" sz="2400" baseline="30000" dirty="0" smtClean="0"/>
          </a:p>
          <a:p>
            <a:pPr algn="ctr" eaLnBrk="1" hangingPunct="1">
              <a:buFontTx/>
              <a:buNone/>
              <a:defRPr/>
            </a:pPr>
            <a:r>
              <a:rPr lang="it-IT" sz="24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</a:t>
            </a:r>
            <a:r>
              <a:rPr lang="it-IT" sz="2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235</a:t>
            </a:r>
            <a:r>
              <a:rPr lang="it-IT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</a:t>
            </a:r>
            <a:r>
              <a:rPr lang="it-I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è</a:t>
            </a:r>
            <a:r>
              <a:rPr lang="it-IT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“diluito” </a:t>
            </a:r>
            <a:r>
              <a:rPr lang="it-I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nell’uranio naturale</a:t>
            </a:r>
            <a:r>
              <a:rPr lang="it-I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(0.7 % </a:t>
            </a:r>
            <a:r>
              <a:rPr lang="it-IT" sz="2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235</a:t>
            </a:r>
            <a:r>
              <a:rPr lang="it-IT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U, 99.3% </a:t>
            </a:r>
            <a:r>
              <a:rPr lang="it-IT" sz="2000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238</a:t>
            </a:r>
            <a:r>
              <a:rPr lang="it-IT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U). </a:t>
            </a:r>
          </a:p>
          <a:p>
            <a:pPr algn="ctr" eaLnBrk="1" hangingPunct="1">
              <a:buFontTx/>
              <a:buNone/>
              <a:defRPr/>
            </a:pPr>
            <a:r>
              <a:rPr lang="it-IT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Sia per reattori (4-10%) </a:t>
            </a:r>
            <a:r>
              <a:rPr lang="it-IT" sz="2000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sia per bombe (&gt;90%) </a:t>
            </a:r>
          </a:p>
          <a:p>
            <a:pPr algn="ctr" eaLnBrk="1" hangingPunct="1">
              <a:buFontTx/>
              <a:buNone/>
              <a:defRPr/>
            </a:pPr>
            <a:r>
              <a:rPr lang="it-IT" sz="2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minerale viene arricchito</a:t>
            </a:r>
            <a:endParaRPr lang="it-IT" sz="20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  <a:p>
            <a:pPr algn="ctr" eaLnBrk="1" hangingPunct="1">
              <a:buFontTx/>
              <a:buNone/>
              <a:defRPr/>
            </a:pPr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procedura è la stessa</a:t>
            </a:r>
          </a:p>
        </p:txBody>
      </p:sp>
      <p:pic>
        <p:nvPicPr>
          <p:cNvPr id="9220" name="Picture 5" descr="http://upload.wikimedia.org/wikipedia/commons/d/d8/HEUraniumC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4572000"/>
            <a:ext cx="2619375" cy="2095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Picture 6" descr="http://ts1.mm.bing.net/th?id=H.4561604093872696&amp;pid=15.1&amp;H=128&amp;W=16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05000" y="3611563"/>
            <a:ext cx="3581400" cy="2865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222" name="Segnaposto numero diapositiva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C6695077-15F7-446F-9D1E-42B8D2EDF540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16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27764779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1U6Nzcv9Vws"/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202632" y="620688"/>
            <a:ext cx="8944994" cy="503155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879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746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49225" y="642938"/>
            <a:ext cx="8529638" cy="57864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  <p:extLst>
      <p:ext uri="{BB962C8B-B14F-4D97-AF65-F5344CB8AC3E}">
        <p14:creationId xmlns:p14="http://schemas.microsoft.com/office/powerpoint/2010/main" val="6445204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3301" y="1124744"/>
            <a:ext cx="8707171" cy="449986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7486650" y="1412776"/>
            <a:ext cx="85151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1/3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8089592" y="4030175"/>
            <a:ext cx="85151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</a:rPr>
              <a:t>2/3</a:t>
            </a:r>
            <a:endParaRPr lang="it-IT" sz="3600" b="1" dirty="0">
              <a:solidFill>
                <a:srgbClr val="FF0000"/>
              </a:solidFill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415777" y="39060"/>
            <a:ext cx="785503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Reattore PWR-280 nel mondo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153926" y="4754233"/>
            <a:ext cx="1990074" cy="208510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385743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2</a:t>
            </a:fld>
            <a:endParaRPr lang="it-IT"/>
          </a:p>
        </p:txBody>
      </p:sp>
      <p:sp>
        <p:nvSpPr>
          <p:cNvPr id="5" name="CasellaDiTesto 4"/>
          <p:cNvSpPr txBox="1"/>
          <p:nvPr/>
        </p:nvSpPr>
        <p:spPr>
          <a:xfrm>
            <a:off x="323528" y="2636912"/>
            <a:ext cx="2010487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Energia</a:t>
            </a:r>
            <a:endParaRPr lang="it-IT" sz="40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3203848" y="908720"/>
            <a:ext cx="5400600" cy="418576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Movimento</a:t>
            </a:r>
          </a:p>
          <a:p>
            <a:endParaRPr lang="it-IT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endParaRPr lang="it-IT" sz="3600" b="1" dirty="0" smtClean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Energia termica</a:t>
            </a:r>
          </a:p>
          <a:p>
            <a:endParaRPr lang="it-IT" dirty="0">
              <a:latin typeface="Comic Sans MS" panose="030F0702030302020204" pitchFamily="66" charset="0"/>
            </a:endParaRPr>
          </a:p>
          <a:p>
            <a:r>
              <a:rPr lang="it-IT" sz="36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massa</a:t>
            </a:r>
          </a:p>
          <a:p>
            <a:endParaRPr lang="it-IT" sz="1200" b="1" dirty="0" smtClean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  <a:p>
            <a:r>
              <a:rPr lang="it-IT" sz="3600" b="1" dirty="0" smtClean="0">
                <a:solidFill>
                  <a:srgbClr val="6600FF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radiazione</a:t>
            </a:r>
          </a:p>
          <a:p>
            <a:endParaRPr lang="it-IT" sz="2000" b="1" dirty="0" smtClean="0">
              <a:solidFill>
                <a:srgbClr val="6600FF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cxnSp>
        <p:nvCxnSpPr>
          <p:cNvPr id="8" name="Connettore 2 7"/>
          <p:cNvCxnSpPr/>
          <p:nvPr/>
        </p:nvCxnSpPr>
        <p:spPr>
          <a:xfrm flipV="1">
            <a:off x="2296907" y="1556792"/>
            <a:ext cx="906941" cy="1152128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2 8"/>
          <p:cNvCxnSpPr/>
          <p:nvPr/>
        </p:nvCxnSpPr>
        <p:spPr>
          <a:xfrm flipV="1">
            <a:off x="2443728" y="2867418"/>
            <a:ext cx="760120" cy="20154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>
            <a:off x="2360740" y="3252955"/>
            <a:ext cx="843108" cy="603684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>
            <a:off x="2296907" y="3578072"/>
            <a:ext cx="906941" cy="902972"/>
          </a:xfrm>
          <a:prstGeom prst="straightConnector1">
            <a:avLst/>
          </a:prstGeom>
          <a:ln w="38100"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325637" name="Picture 5" descr="C:\Users\pc\AppData\Local\Microsoft\Windows\Temporary Internet Files\Content.IE5\HYO70FOU\MC900441805[1]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04148" y="0"/>
            <a:ext cx="1656184" cy="16561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3" name="Connettore 2 2"/>
          <p:cNvCxnSpPr/>
          <p:nvPr/>
        </p:nvCxnSpPr>
        <p:spPr>
          <a:xfrm flipV="1">
            <a:off x="3563888" y="1556792"/>
            <a:ext cx="0" cy="1044116"/>
          </a:xfrm>
          <a:prstGeom prst="straightConnector1">
            <a:avLst/>
          </a:prstGeom>
          <a:ln w="76200">
            <a:solidFill>
              <a:srgbClr val="FF0000"/>
            </a:solidFill>
            <a:prstDash val="sysDot"/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 flipH="1">
            <a:off x="4644008" y="1556792"/>
            <a:ext cx="216024" cy="1152128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4895182" y="1916832"/>
            <a:ext cx="756938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100%</a:t>
            </a:r>
            <a:endParaRPr lang="it-IT" sz="2000" b="1" dirty="0">
              <a:solidFill>
                <a:srgbClr val="FF0000"/>
              </a:solidFill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563888" y="1876762"/>
            <a:ext cx="97013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20-60%</a:t>
            </a:r>
            <a:endParaRPr lang="it-IT" sz="2000" b="1" dirty="0">
              <a:solidFill>
                <a:srgbClr val="FF0000"/>
              </a:solidFill>
            </a:endParaRPr>
          </a:p>
        </p:txBody>
      </p:sp>
      <p:pic>
        <p:nvPicPr>
          <p:cNvPr id="11" name="Immagin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7070127" y="1852974"/>
            <a:ext cx="1901381" cy="190138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7282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3833"/>
    </mc:Choice>
    <mc:Fallback xmlns="">
      <p:transition spd="slow" advTm="23833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026" name="Picture 2" descr="Animated diagram of a boiling water reactor"/>
          <p:cNvPicPr>
            <a:picLocks noChangeAspect="1" noChangeArrowheads="1" noCrop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9601" y="1268760"/>
            <a:ext cx="8955395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17194" y="155628"/>
            <a:ext cx="8039380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Reattore BWR - 70 nel mondo 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pic>
        <p:nvPicPr>
          <p:cNvPr id="2" name="Immagin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949906" y="4453732"/>
            <a:ext cx="2172188" cy="227687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7703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755576" y="803323"/>
            <a:ext cx="8320648" cy="5519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1403648" y="116632"/>
            <a:ext cx="641393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Light water </a:t>
            </a:r>
            <a:r>
              <a:rPr kumimoji="0" 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reactors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(LWR)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579073" y="4619770"/>
            <a:ext cx="8509509" cy="830997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After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the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shutdown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6% of the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power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remains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as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radioactive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heat</a:t>
            </a:r>
            <a:endParaRPr kumimoji="0" lang="it-IT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Decay</a:t>
            </a: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heat</a:t>
            </a: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removal</a:t>
            </a: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</a:t>
            </a:r>
            <a:r>
              <a:rPr lang="it-I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problem</a:t>
            </a: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(3 GW-&gt;180 MW)</a:t>
            </a:r>
            <a:endParaRPr kumimoji="0" lang="en-US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3184527" y="5480230"/>
            <a:ext cx="53572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359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946539" y="6137383"/>
            <a:ext cx="428200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/>
              <a:t>27 </a:t>
            </a:r>
            <a:r>
              <a:rPr lang="it-IT" sz="2400" dirty="0" err="1" smtClean="0"/>
              <a:t>reactors</a:t>
            </a:r>
            <a:r>
              <a:rPr lang="it-IT" sz="2400" dirty="0" smtClean="0"/>
              <a:t> are in </a:t>
            </a:r>
            <a:r>
              <a:rPr lang="it-IT" sz="2400" dirty="0" err="1" smtClean="0"/>
              <a:t>construction</a:t>
            </a:r>
            <a:endParaRPr lang="it-IT" sz="2400" dirty="0"/>
          </a:p>
        </p:txBody>
      </p:sp>
    </p:spTree>
    <p:extLst>
      <p:ext uri="{BB962C8B-B14F-4D97-AF65-F5344CB8AC3E}">
        <p14:creationId xmlns:p14="http://schemas.microsoft.com/office/powerpoint/2010/main" val="68581185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58006" y="188640"/>
            <a:ext cx="8418450" cy="65545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323528" y="119534"/>
            <a:ext cx="5434501" cy="1077218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CANDU=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CANadian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  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Deuterium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Uranium</a:t>
            </a:r>
            <a:endParaRPr kumimoji="0" lang="en-US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7" name="Connettore 2 6"/>
          <p:cNvCxnSpPr/>
          <p:nvPr/>
        </p:nvCxnSpPr>
        <p:spPr>
          <a:xfrm flipH="1">
            <a:off x="7884368" y="3068960"/>
            <a:ext cx="648072" cy="936104"/>
          </a:xfrm>
          <a:prstGeom prst="straightConnector1">
            <a:avLst/>
          </a:prstGeom>
          <a:ln w="762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CasellaDiTesto 1"/>
          <p:cNvSpPr txBox="1"/>
          <p:nvPr/>
        </p:nvSpPr>
        <p:spPr>
          <a:xfrm>
            <a:off x="2608219" y="5431369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18</a:t>
            </a:r>
            <a:endParaRPr lang="it-IT" dirty="0"/>
          </a:p>
        </p:txBody>
      </p:sp>
      <p:sp>
        <p:nvSpPr>
          <p:cNvPr id="3" name="CasellaDiTesto 2"/>
          <p:cNvSpPr txBox="1"/>
          <p:nvPr/>
        </p:nvSpPr>
        <p:spPr>
          <a:xfrm>
            <a:off x="6497780" y="5431369"/>
            <a:ext cx="418704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10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41258842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asellaDiTesto 4"/>
          <p:cNvSpPr txBox="1"/>
          <p:nvPr/>
        </p:nvSpPr>
        <p:spPr>
          <a:xfrm>
            <a:off x="5288178" y="1046341"/>
            <a:ext cx="3820326" cy="526297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Moderator              D</a:t>
            </a:r>
            <a:r>
              <a:rPr kumimoji="0" lang="it-IT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2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Coolant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            	   D</a:t>
            </a:r>
            <a:r>
              <a:rPr kumimoji="0" lang="it-IT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2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O 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Fuel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                    UO</a:t>
            </a:r>
            <a:r>
              <a:rPr kumimoji="0" lang="it-IT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2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(0.7%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nat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-2500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Fuel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bundle               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Zircalloy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4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Working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temp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UO</a:t>
            </a:r>
            <a:r>
              <a:rPr kumimoji="0" lang="it-IT" sz="1800" b="0" i="0" u="none" strike="noStrike" kern="1200" cap="none" spc="0" normalizeH="0" baseline="-2500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2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  2000 </a:t>
            </a:r>
            <a:r>
              <a:rPr kumimoji="0" lang="it-IT" sz="1800" b="0" i="0" u="none" strike="noStrike" kern="1200" cap="none" spc="0" normalizeH="0" baseline="30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o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C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Efficiency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                29%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6357734" y="119534"/>
            <a:ext cx="1670650" cy="58477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CANDU</a:t>
            </a: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12" y="1052736"/>
            <a:ext cx="4810125" cy="52863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CasellaDiTesto 2"/>
          <p:cNvSpPr txBox="1"/>
          <p:nvPr/>
        </p:nvSpPr>
        <p:spPr>
          <a:xfrm>
            <a:off x="1115615" y="139279"/>
            <a:ext cx="1443024" cy="76944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LWR</a:t>
            </a:r>
            <a:endParaRPr kumimoji="0" lang="it-IT" sz="4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405981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416932" y="260648"/>
            <a:ext cx="5668539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pro dei rettori termici</a:t>
            </a:r>
            <a:endParaRPr lang="it-IT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594470" y="1124744"/>
            <a:ext cx="7920880" cy="39703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err="1" smtClean="0">
                <a:latin typeface="Comic Sans MS" panose="030F0702030302020204" pitchFamily="66" charset="0"/>
              </a:rPr>
              <a:t>Mantenimentdelle</a:t>
            </a:r>
            <a:r>
              <a:rPr lang="it-IT" sz="2400" dirty="0" smtClean="0">
                <a:latin typeface="Comic Sans MS" panose="030F0702030302020204" pitchFamily="66" charset="0"/>
              </a:rPr>
              <a:t> competenze nucleari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Comic Sans MS" panose="030F0702030302020204" pitchFamily="66" charset="0"/>
              </a:rPr>
              <a:t>Produzione di energia continua e concentrata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Comic Sans MS" panose="030F0702030302020204" pitchFamily="66" charset="0"/>
              </a:rPr>
              <a:t>Ottimizzati per la produzione elettrica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Comic Sans MS" panose="030F0702030302020204" pitchFamily="66" charset="0"/>
              </a:rPr>
              <a:t>Nessuna emissione di CO2</a:t>
            </a:r>
            <a:endParaRPr lang="it-IT" sz="2400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err="1" smtClean="0">
                <a:latin typeface="Comic Sans MS" panose="030F0702030302020204" pitchFamily="66" charset="0"/>
              </a:rPr>
              <a:t>Dispnibilità</a:t>
            </a:r>
            <a:r>
              <a:rPr lang="it-IT" sz="2400" dirty="0" smtClean="0">
                <a:latin typeface="Comic Sans MS" panose="030F0702030302020204" pitchFamily="66" charset="0"/>
              </a:rPr>
              <a:t> di combustibile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Comic Sans MS" panose="030F0702030302020204" pitchFamily="66" charset="0"/>
              </a:rPr>
              <a:t>Stabilità dei prezzi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Comic Sans MS" panose="030F0702030302020204" pitchFamily="66" charset="0"/>
              </a:rPr>
              <a:t>Piccoli volumi di scorie</a:t>
            </a:r>
            <a:endParaRPr lang="it-IT" sz="2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478474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25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D17594BF-6526-4F8B-AC04-436A51D910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088" y="2526"/>
            <a:ext cx="9035041" cy="4824536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604914" y="4647001"/>
            <a:ext cx="3571042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dirty="0" smtClean="0"/>
              <a:t>1 GW di potenza elettrica =</a:t>
            </a:r>
          </a:p>
          <a:p>
            <a:r>
              <a:rPr lang="it-IT" sz="2400" dirty="0"/>
              <a:t> </a:t>
            </a:r>
            <a:r>
              <a:rPr lang="it-IT" sz="2400" dirty="0" smtClean="0"/>
              <a:t>3 GW di potenza totale  </a:t>
            </a:r>
            <a:endParaRPr lang="it-IT" sz="2400" dirty="0"/>
          </a:p>
        </p:txBody>
      </p:sp>
      <p:sp>
        <p:nvSpPr>
          <p:cNvPr id="6" name="CasellaDiTesto 5"/>
          <p:cNvSpPr txBox="1"/>
          <p:nvPr/>
        </p:nvSpPr>
        <p:spPr>
          <a:xfrm>
            <a:off x="4371017" y="4637599"/>
            <a:ext cx="4667496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dirty="0" smtClean="0"/>
              <a:t>1500 turbine a vento of</a:t>
            </a:r>
            <a:r>
              <a:rPr lang="it-IT" sz="2800" dirty="0"/>
              <a:t> 3 MW</a:t>
            </a:r>
            <a:r>
              <a:rPr lang="it-IT" sz="2800" dirty="0" smtClean="0"/>
              <a:t> </a:t>
            </a:r>
          </a:p>
          <a:p>
            <a:r>
              <a:rPr lang="it-IT" sz="2800" dirty="0" smtClean="0"/>
              <a:t>50 km</a:t>
            </a:r>
            <a:r>
              <a:rPr lang="it-IT" sz="2800" baseline="30000" dirty="0" smtClean="0"/>
              <a:t>2</a:t>
            </a:r>
            <a:r>
              <a:rPr lang="it-IT" sz="2800" dirty="0" smtClean="0"/>
              <a:t> di celle solari  </a:t>
            </a:r>
          </a:p>
        </p:txBody>
      </p:sp>
      <p:sp>
        <p:nvSpPr>
          <p:cNvPr id="7" name="Rettangolo 6"/>
          <p:cNvSpPr/>
          <p:nvPr/>
        </p:nvSpPr>
        <p:spPr>
          <a:xfrm>
            <a:off x="251520" y="0"/>
            <a:ext cx="8563342" cy="90872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8" name="CasellaDiTesto 7"/>
          <p:cNvSpPr txBox="1"/>
          <p:nvPr/>
        </p:nvSpPr>
        <p:spPr>
          <a:xfrm>
            <a:off x="1331640" y="5712418"/>
            <a:ext cx="5688632" cy="52322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800" dirty="0" smtClean="0"/>
              <a:t>continua                       intermittente</a:t>
            </a:r>
            <a:endParaRPr lang="it-IT" sz="2800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1779602" y="229356"/>
            <a:ext cx="205857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…. I pro</a:t>
            </a:r>
            <a:endParaRPr lang="it-IT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958275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916" y="586733"/>
            <a:ext cx="8382326" cy="4680520"/>
          </a:xfrm>
          <a:prstGeom prst="rect">
            <a:avLst/>
          </a:prstGeom>
        </p:spPr>
      </p:pic>
      <p:sp>
        <p:nvSpPr>
          <p:cNvPr id="5" name="CasellaDiTesto 4"/>
          <p:cNvSpPr txBox="1"/>
          <p:nvPr/>
        </p:nvSpPr>
        <p:spPr>
          <a:xfrm>
            <a:off x="161980" y="5523250"/>
            <a:ext cx="5288627" cy="1015663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000" dirty="0" smtClean="0">
                <a:latin typeface="Comic Sans MS" panose="030F0702030302020204" pitchFamily="66" charset="0"/>
              </a:rPr>
              <a:t>UNA centrale a carbone per 45 anni: </a:t>
            </a:r>
          </a:p>
          <a:p>
            <a:r>
              <a:rPr lang="it-IT" sz="2000" dirty="0" smtClean="0">
                <a:latin typeface="Comic Sans MS" panose="030F0702030302020204" pitchFamily="66" charset="0"/>
              </a:rPr>
              <a:t> 12 Milioni di tonnellate di rifiuti tossici!   </a:t>
            </a:r>
          </a:p>
          <a:p>
            <a:r>
              <a:rPr lang="it-IT" sz="2000" dirty="0">
                <a:latin typeface="Comic Sans MS" panose="030F0702030302020204" pitchFamily="66" charset="0"/>
              </a:rPr>
              <a:t> </a:t>
            </a:r>
            <a:r>
              <a:rPr lang="it-IT" sz="2000" dirty="0" smtClean="0">
                <a:latin typeface="Comic Sans MS" panose="030F0702030302020204" pitchFamily="66" charset="0"/>
              </a:rPr>
              <a:t> volume: 1kmx 1km x 12m di acqua </a:t>
            </a:r>
            <a:endParaRPr lang="it-IT" sz="2000" dirty="0">
              <a:latin typeface="Comic Sans MS" panose="030F0702030302020204" pitchFamily="66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1475656" y="21756"/>
            <a:ext cx="1736373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 i pro</a:t>
            </a:r>
            <a:endParaRPr lang="it-IT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485977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CasellaDiTesto 5"/>
          <p:cNvSpPr txBox="1"/>
          <p:nvPr/>
        </p:nvSpPr>
        <p:spPr>
          <a:xfrm>
            <a:off x="1043608" y="6325"/>
            <a:ext cx="770485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Sapevate che…  (… i pro)</a:t>
            </a:r>
            <a:endParaRPr kumimoji="0" lang="it-IT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0" y="5044083"/>
            <a:ext cx="9144000" cy="1384995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lvl="0">
              <a:defRPr/>
            </a:pPr>
            <a:r>
              <a:rPr lang="it-IT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Scorie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:</a:t>
            </a:r>
          </a:p>
          <a:p>
            <a:pPr lvl="0"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Carbone: bassa tossicità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4F81BD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,</a:t>
            </a:r>
            <a:r>
              <a:rPr lang="it-IT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ingestibili e delocalizzate</a:t>
            </a:r>
            <a:endParaRPr kumimoji="0" lang="it-IT" sz="2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Nucleare: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it-IT" sz="2800" b="1" dirty="0" smtClean="0">
                <a:solidFill>
                  <a:srgbClr val="1F497D">
                    <a:lumMod val="75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alta tossicità,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gestibili e localizzate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-43587" y="1000108"/>
            <a:ext cx="9187587" cy="40010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                             </a:t>
            </a:r>
            <a:r>
              <a:rPr kumimoji="0" lang="it-IT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      </a:t>
            </a:r>
            <a:r>
              <a:rPr lang="it-IT" sz="2000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centrale da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1000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MWe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in un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ann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                                  	      carbone			  nucleare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err="1" smtClean="0">
                <a:solidFill>
                  <a:prstClr val="black"/>
                </a:solidFill>
                <a:latin typeface="Comic Sans MS" pitchFamily="66" charset="0"/>
              </a:rPr>
              <a:t>Fuel</a:t>
            </a:r>
            <a:r>
              <a:rPr lang="it-IT" sz="2000" dirty="0" smtClean="0">
                <a:solidFill>
                  <a:prstClr val="black"/>
                </a:solidFill>
                <a:latin typeface="Comic Sans MS" pitchFamily="66" charset="0"/>
              </a:rPr>
              <a:t>	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	    	1-2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milini</a:t>
            </a:r>
            <a:r>
              <a:rPr kumimoji="0" lang="it-IT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di tonnellate</a:t>
            </a:r>
            <a:r>
              <a:rPr lang="it-IT" sz="2000" noProof="0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           20 tonnellate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		    	45.000 vagoni   		2</a:t>
            </a:r>
            <a:r>
              <a:rPr kumimoji="0" lang="it-IT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vagoni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solidFill>
                  <a:prstClr val="black"/>
                </a:solidFill>
                <a:latin typeface="Comic Sans MS" pitchFamily="66" charset="0"/>
              </a:rPr>
              <a:t>Scorie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		    	in sito e dispersi	              in</a:t>
            </a:r>
            <a:r>
              <a:rPr kumimoji="0" lang="it-IT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 sito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solidFill>
                  <a:prstClr val="black"/>
                </a:solidFill>
                <a:latin typeface="Comic Sans MS" pitchFamily="66" charset="0"/>
              </a:rPr>
              <a:t>Scorie totali 	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	7.000.000 tonnellate		  30 tonnellate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solidFill>
                  <a:prstClr val="black"/>
                </a:solidFill>
                <a:latin typeface="Comic Sans MS" pitchFamily="66" charset="0"/>
              </a:rPr>
              <a:t>Tossiche	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	           --------	   		  2 tonnellate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it-IT" sz="2000" dirty="0" smtClean="0">
                <a:solidFill>
                  <a:prstClr val="black"/>
                </a:solidFill>
                <a:latin typeface="Comic Sans MS" pitchFamily="66" charset="0"/>
              </a:rPr>
              <a:t>da gestire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		 250.000 tonnellate		</a:t>
            </a:r>
            <a:r>
              <a:rPr lang="it-IT" sz="20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it-IT" sz="2000" dirty="0" smtClean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20 tonnellate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000" dirty="0" smtClean="0">
                <a:solidFill>
                  <a:prstClr val="black"/>
                </a:solidFill>
                <a:latin typeface="Comic Sans MS" pitchFamily="66" charset="0"/>
              </a:rPr>
              <a:t>Scorie radioattive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	 50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GBq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			  2 </a:t>
            </a:r>
            <a:r>
              <a:rPr kumimoji="0" lang="it-IT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GBq</a:t>
            </a:r>
            <a:endParaRPr kumimoji="0" lang="it-IT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0" name="Connettore 1 9"/>
          <p:cNvCxnSpPr/>
          <p:nvPr/>
        </p:nvCxnSpPr>
        <p:spPr>
          <a:xfrm>
            <a:off x="357158" y="1643050"/>
            <a:ext cx="8143932" cy="1588"/>
          </a:xfrm>
          <a:prstGeom prst="line">
            <a:avLst/>
          </a:prstGeom>
          <a:ln w="127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5295037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28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257CE5EC-B5E4-420C-8893-EF7AC18EEBC0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293" y="1159618"/>
            <a:ext cx="8995414" cy="495967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1763688" y="71591"/>
            <a:ext cx="2258952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….  I pro</a:t>
            </a:r>
            <a:endParaRPr lang="it-IT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192315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piè di pagina 1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GB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29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129665" y="123111"/>
            <a:ext cx="835356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I contro dei </a:t>
            </a:r>
            <a:r>
              <a:rPr lang="it-IT" sz="28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reattri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termici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(II and III </a:t>
            </a:r>
            <a:r>
              <a:rPr kumimoji="0" 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gen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anose="030F0702030302020204" pitchFamily="66" charset="0"/>
              </a:rPr>
              <a:t>) 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anose="030F0702030302020204" pitchFamily="66" charset="0"/>
            </a:endParaRPr>
          </a:p>
        </p:txBody>
      </p:sp>
      <p:sp>
        <p:nvSpPr>
          <p:cNvPr id="5" name="CasellaDiTesto 4"/>
          <p:cNvSpPr txBox="1"/>
          <p:nvPr/>
        </p:nvSpPr>
        <p:spPr>
          <a:xfrm>
            <a:off x="325603" y="646331"/>
            <a:ext cx="8492794" cy="563231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Comic Sans MS" panose="030F0702030302020204" pitchFamily="66" charset="0"/>
              </a:rPr>
              <a:t>Cattivo uso del combustibile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Comic Sans MS" panose="030F0702030302020204" pitchFamily="66" charset="0"/>
              </a:rPr>
              <a:t>Grande consumo di acqua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Comic Sans MS" panose="030F0702030302020204" pitchFamily="66" charset="0"/>
              </a:rPr>
              <a:t>Bassa efficienza di produzione elettrica (30%)</a:t>
            </a:r>
          </a:p>
          <a:p>
            <a:pPr marL="342900" indent="-3429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Comic Sans MS" panose="030F0702030302020204" pitchFamily="66" charset="0"/>
              </a:rPr>
              <a:t>Da risolvere: deposito per </a:t>
            </a:r>
            <a:r>
              <a:rPr lang="it-IT" sz="2400" dirty="0" err="1" smtClean="0">
                <a:latin typeface="Comic Sans MS" panose="030F0702030302020204" pitchFamily="66" charset="0"/>
              </a:rPr>
              <a:t>lescorie</a:t>
            </a:r>
            <a:r>
              <a:rPr lang="it-IT" sz="2400" dirty="0" smtClean="0">
                <a:latin typeface="Comic Sans MS" panose="030F0702030302020204" pitchFamily="66" charset="0"/>
              </a:rPr>
              <a:t> ad alta attività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Comic Sans MS" panose="030F0702030302020204" pitchFamily="66" charset="0"/>
              </a:rPr>
              <a:t>Difficoltà a trattare la radioattività in caso di incidente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Comic Sans MS" panose="030F0702030302020204" pitchFamily="66" charset="0"/>
              </a:rPr>
              <a:t>Alta complessità tecnica (tempi e costi)</a:t>
            </a:r>
            <a:endParaRPr lang="it-IT" sz="2400" dirty="0">
              <a:latin typeface="Comic Sans MS" panose="030F0702030302020204" pitchFamily="66" charset="0"/>
            </a:endParaRP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Comic Sans MS" panose="030F0702030302020204" pitchFamily="66" charset="0"/>
              </a:rPr>
              <a:t>Proliferazione nucleare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dirty="0" smtClean="0">
                <a:solidFill>
                  <a:srgbClr val="6600FF"/>
                </a:solidFill>
                <a:latin typeface="Comic Sans MS" panose="030F0702030302020204" pitchFamily="66" charset="0"/>
              </a:rPr>
              <a:t>Un reattore nucleare non si spegna mai del tutto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it-IT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Il nucleare </a:t>
            </a:r>
            <a:r>
              <a:rPr lang="it-IT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dipnde</a:t>
            </a:r>
            <a:r>
              <a:rPr lang="it-IT" sz="24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in modo cruciale dal tipo di società che lo ospita</a:t>
            </a:r>
          </a:p>
        </p:txBody>
      </p:sp>
    </p:spTree>
    <p:extLst>
      <p:ext uri="{BB962C8B-B14F-4D97-AF65-F5344CB8AC3E}">
        <p14:creationId xmlns:p14="http://schemas.microsoft.com/office/powerpoint/2010/main" val="1530913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5636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800100"/>
            <a:ext cx="1733550" cy="2628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ttangolo 9"/>
          <p:cNvSpPr/>
          <p:nvPr/>
        </p:nvSpPr>
        <p:spPr>
          <a:xfrm>
            <a:off x="611560" y="2636912"/>
            <a:ext cx="2656114" cy="1196312"/>
          </a:xfrm>
          <a:prstGeom prst="rect">
            <a:avLst/>
          </a:prstGeom>
          <a:gradFill flip="none" rotWithShape="1">
            <a:gsLst>
              <a:gs pos="0">
                <a:schemeClr val="tx2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tx2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tx2">
                  <a:lumMod val="20000"/>
                  <a:lumOff val="80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850106"/>
          </a:xfrm>
        </p:spPr>
        <p:txBody>
          <a:bodyPr>
            <a:normAutofit/>
          </a:bodyPr>
          <a:lstStyle/>
          <a:p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kW and kWh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5" name="AutoShape 2" descr="data:image/jpeg;base64,/9j/4AAQSkZJRgABAQAAAQABAAD/2wCEAAkGBw0MDQ0NDQwNDQwNDA0NDQwNDQ8MDQ0NFBEWFxYRFBQYHCggGBolHBQUIjEiJSkrLi4uGCA2ODUsNygwLisBCgoKDg0OFBAQFCwcHBwsLCwsLCwsLCwsLCwsLCwsLCwsLCwsLC0sLCwsLCwsLCwsLCwsLCwsLCwsLCwsLCssLP/AABEIAPwAyAMBIgACEQEDEQH/xAAcAAEBAAIDAQEAAAAAAAAAAAAAAQQFAgYHAwj/xAA5EAACAgIAAwUFBgQGAwAAAAAAAQIDBBEFEiEGBxMxQVFhcYGhFCIjMpGxcqLB0RVigpKywhYkRP/EABcBAQEBAQAAAAAAAAAAAAAAAAABAgP/xAAcEQEBAAIDAQEAAAAAAAAAAAAAAREhAjFBEmH/2gAMAwEAAhEDEQA/APYy6IihgGgAGhoABoaAAaAAAAAAAAJooA+d1sa4802oraW36tvSR1qfb7hkZSjKy2Li2n+FzLafubNl2q4IuJ4dmK7ZUuTjKNkVzcsovpuO1te46pgd12JWm7I48rH6qjxIR/hjNv8AuamMbamPW7j294Q//r1/FTcv+p1ztl3kQx7YUYkpOueJPIlkwhzS20/DjFSWl1XVtPzRvMTsBhVLT6rX5a8fGpX0hv6nR+8vgNHBLsPimKpTTv8ACniWycqZpQb6vz09eXl0LMZXXjn2a7ysmFlFmbK27DulKqcpV1xlVJJtWRlFLm8mnH2dd9NHaMrvX4PX0U7Zv2JVR/eezQ8Lw6uLZHB8e9OumPDP8RjGl8nNOLri62/Pl1Z5rT6HcpdhOGt7UMiH8GVcvo2Lhbh1a/vlxN6pxJTfpz3uP0jXI7f2Q7TLikL1LHljX48q1ZVJyf3bItwkuaMX10/T0Mb/AMEwlpwtzYNNNNZMn+6N1wjhFWH4rhKc7L5xnbbbJSnNxjyxXRLol5L4mbhLjDPZSMpGURSIoQAAAAAAAAAAAAAAAFACAUgAA8379anLhmPpNtZ0NJJt9a5na+2naH/CcGeWqvGmpwrhW5ckXKT85PT0jy27vcushZ4+HHnSUsdUWSrjG1S2nNy23Hp5JG+M9WRt+wVijlcBcmo74FlVS20uVqVOk/Y+h6weT8O7NYuVzZEZysWXHxpc2nXJyfNtdNrzft+Zx7s+0+c+J2cKvsd2PGGTyc25yplVLpyza3KDXt93kOU9Wx60UgMMjAYAIpxRQKAAgAAAAAAAAAQKoAAEAAAmzRcU7YcMw2425lbsXnVVu+xfFQ3r56Bhs+J4dGTTZVk1V3USjuddiUoNLr138D8v8eVNHEMlU7ePG+cYwiuX8Pf5Pgey8U7yaLPwaY10ws+5LJzZJQqi+jk6475tezZ4dxvw1k3qu95EPGm45DjyeKm983L6bOvGYm16el9guHPO4bJxybVGNk6lXOU9QS1pJKWtaaN13K2QVnFsdpq+m6mMvEfNY0nZCT3563Ffr7zVdyk//TyYv8v2pr9a4Gn4tXmcO43fkxslgWWX2SrvUXZTdTJr0X5k0uq80/T1F3prt78U8lxO8viNScbsfCy9eVtdtmK5L2uDizPw+8bKvdinTgYUYQlN23ZU5pcq6xX3V972efwMfFT5r0GjiONbOVdWRTZZBNzrhbCc4pPT2k+nUHgvZ7huTZmy4jw+ydeNXdOUr51xlGuEvvTjJOW7OVP0T6pAvwYfoNFOMTkYZAAAAAAAAAAAAAAAADF4nn1YlFmRdJRqqg5yb9iMo8p79ONSqpx8GDa8fmut16wi0oxfxb+heMzSOpcc7z8vKy1Yq4/Y4c0Y4NkpeFan63KLXM/Lp5fE6dn8VvyJyluNSk21VjxVFUfcoxN93bdn6+JZs3eubHxoRsnD0nKTajF+77sm/gdyysLLz8yyjgdGNjV4cIvItmo1QslP8kdRj56i38Dq08fctvrLb+O2coQT+Xn7D1Di+HxujrmcHrylDerIV/atr3csZa+Z1TM4tjQl+LwWivy2pUql/wDFaGjD0HuywXj4EG1qVttlsvem9R/lijvMoRsg4WQjZB+cJxU4v4p9Dy3hPeTj65fslvMvywpUZ/ouhu6u1/E8rphcEypb8pXRcEv16fUlXDst3ZbhlnSWDR/pi6/+LR1Ltz2GxZ4j/wAPxK4ZavrnHVjjzRe1JfeevYbWjhHajL62XYuBB+/xLF8kn+5x4j3YZ2VHdvaC+VmvJ0NV+e+ijNMmf1GP3WWRlwmmOtckr1Yn/mk5bfxjJP5g0cOznHsG+7h2F47x5SjX9p+zwrps3Bc1il15Y9WvPekCj3KJSRKcmQAAAAAAAAAAAAAAAEPz7305XicXnHfSmiqte59W/wBz9BnkPeZ2LryuJYzpunXkcQs5JO372PFqL15Lmi3yv29X6GuNWNd3QV+HhZ92vOxRT/hr3/2Z3Tuqq/B4jb628RnFv2+HVCP9zXcJ7L5fBuHXY7+z3Rc5Td0bpx/O0kuVw2/Q7b2K4HZwzBjj3ThO923XXTr3yOyyW9LaT6LS+RbdLem9OM4KX5kpfxJP9zmDDL5V0Qj1jXCL9sYRj+x9QAGgUAcWCsAEUiKAAAAAAAAAAAAAAAAAOqdscWVuVwhR0tcQqlKTeukd2aXv/Df6P2nazzjvU4zPBv4e1LlUpK1P156pPev9NrXzRYvHt3DtBFyqrimlGWVjxn168rsS0jbGDxZRcI7ipL7Tjcu9dJePDUuvsM8h4EKAgAUCAACMBlAkSkRQAAAAoAgAAAAAAAAAAM6h2w4JDP4hwxWrdNdeU7PLy56ZrT9HutfU7edK7eRzLsvh2Ng6jdZVm2uxtRjXGt0rbfs/Ea6e1Fi8XaFarJOHJzRjOH3n1XN+bfy6fqZpreCYdmPTCFs/Ete53Wejs0l093TXyNkQoAAgAUCFIAIyhgCIpEUAAUCAoAgAAFIAABQIAUCGPOEHZGek51wlBP1UbHFtfyR/QyDDyL4U2R30d8or57jBfvEDFwOLK7MycXknCWPXVJ88XHmU2+sd+a6eZtjGePFXxu8puqVL98dqS/r+pkgoCgCApABQAIwGAJEpIlAAAAAAAAApAAAAAFIABqeMpO7DUk3WrJyk09fejyuEX7dyS6e42xoe2fiRw3bTy89VlMlGXSM/xIpJv066LFnbOeSr4zdSf4GRGPNrpJxa5uX29G0bBM0/Zqc54itsrdLtsttjS1qVMZSb5H8+b9UbWmLUUn1fqQrmAAikAAFIAIykZQIinGJyAAAAAAAAAAAAAAAAAGo45di2WY+BktP7ZKXJW96tdWp8j16dPno25oeK4Fc+J8MyJ9XXHLhWmtpWOtNSXseuf9QsbOdk/GUdLwnFblvrz9Xr6GWfG1dYe+xf8ZH2CAAAAAAAAIwGUDjE5HFHIAAAAAAAAAAABSACkAAGt47XJ112Q6WVZNEov3SsUJr/AGykbI+WVXzwaXnuMl8YyT/oCOORUpSre2nXYpLT8+jTT+TZ9zHyZpOr2SujH+WX9j7sCgiKAAAAAARlIygRFIigAUgAAAACgQFIABQBAUAQx+I3eFRdYvOFVk1vy2otmSa3tHv7Fk8vmqZPS9UvP6bBHG9PJjh21Sj4X2iq+T3+aHJLSXzaNnowODY0KsXHhFaiqqml56fKm/rsz0FpoFIEAUAQFIAYDAERSIoAFAEBSACkKAIUAQoAAAAQ1XariEcPh+XkSTarom9JbbbWkv1aNsfDNx43VTrkk1OOtNb6+af66BGLhSdGNhxnGSkq8eqSfVxl4env5rXzNgYcZ+Nj1zlrmaqlL2c6a39UzNC0AAQAAAAARgMoERSIoAAACaKAAAAAAAAAAAABAAa3hlbqxWpeankyS3vo7ZuP9DPok5QhJrTcYtxfmm11Rp+F2uWDbN7er83Xo9RyrNL6G8ZVqAAIAAAACCFIygRFIjkVEBSEAFBRAUEEBQBAUgAFIAKvMhj3XRdkaObU5wnPS8+SOk3/ADIqsDgtU/sOmknZ404+zU5ykm/1NwY2VaqoxSXWU41wj7W/RGSCoCgggKCiAACMoYIIi7OCKEchshGByKcNjZRyBxTOWwAICC7BABRsgAJmidfJxqMn1V3DbeT/ACuFtSkl/uizeMwOJ1p2YdnVThk8qaetwnXNSi/c9RfxiixYzrIKTi2k+WXMt+j0+v1OZx31fwX9Sgctk2QEFBABQQAUEYA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Figura a mano libera 7"/>
          <p:cNvSpPr/>
          <p:nvPr/>
        </p:nvSpPr>
        <p:spPr>
          <a:xfrm>
            <a:off x="611560" y="2352767"/>
            <a:ext cx="2656114" cy="1480457"/>
          </a:xfrm>
          <a:custGeom>
            <a:avLst/>
            <a:gdLst>
              <a:gd name="connsiteX0" fmla="*/ 14514 w 2656114"/>
              <a:gd name="connsiteY0" fmla="*/ 43543 h 1480457"/>
              <a:gd name="connsiteX1" fmla="*/ 0 w 2656114"/>
              <a:gd name="connsiteY1" fmla="*/ 1451429 h 1480457"/>
              <a:gd name="connsiteX2" fmla="*/ 2641600 w 2656114"/>
              <a:gd name="connsiteY2" fmla="*/ 1480457 h 1480457"/>
              <a:gd name="connsiteX3" fmla="*/ 2656114 w 2656114"/>
              <a:gd name="connsiteY3" fmla="*/ 0 h 14804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</a:cxnLst>
            <a:rect l="l" t="t" r="r" b="b"/>
            <a:pathLst>
              <a:path w="2656114" h="1480457">
                <a:moveTo>
                  <a:pt x="14514" y="43543"/>
                </a:moveTo>
                <a:lnTo>
                  <a:pt x="0" y="1451429"/>
                </a:lnTo>
                <a:lnTo>
                  <a:pt x="2641600" y="1480457"/>
                </a:lnTo>
                <a:lnTo>
                  <a:pt x="2656114" y="0"/>
                </a:lnTo>
              </a:path>
            </a:pathLst>
          </a:custGeom>
          <a:noFill/>
          <a:ln w="76200"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2900597" y="1196752"/>
            <a:ext cx="50794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Litri per secondo-&gt; kW  </a:t>
            </a:r>
            <a:r>
              <a:rPr kumimoji="0" lang="it-IT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(=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1000 J/s)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3270930" y="2542570"/>
            <a:ext cx="5318379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litri</a:t>
            </a:r>
            <a:r>
              <a:rPr kumimoji="0" lang="it-IT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raccolti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-&gt; kWh  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(= 3.6 milioni</a:t>
            </a:r>
            <a:r>
              <a:rPr kumimoji="0" lang="it-IT" sz="24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of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J)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 </a:t>
            </a:r>
            <a:r>
              <a:rPr kumimoji="0" lang="it-IT" sz="2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kWh</a:t>
            </a:r>
            <a:r>
              <a:rPr kumimoji="0" lang="it-IT" sz="2800" b="0" i="0" u="none" strike="noStrike" kern="1200" cap="none" spc="0" normalizeH="0" baseline="-2500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e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lang="it-IT" sz="2800" dirty="0" smtClean="0">
                <a:solidFill>
                  <a:prstClr val="black"/>
                </a:solidFill>
                <a:latin typeface="Calibri"/>
              </a:rPr>
              <a:t>circa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0.2-0.4</a:t>
            </a:r>
            <a:r>
              <a:rPr kumimoji="0" lang="it-IT" sz="28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€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827584" y="4275869"/>
            <a:ext cx="7647543" cy="175432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dirty="0" smtClean="0">
                <a:solidFill>
                  <a:prstClr val="black"/>
                </a:solidFill>
                <a:latin typeface="Calibri"/>
              </a:rPr>
              <a:t>Quanta acqua</a:t>
            </a: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? 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3600" noProof="0" dirty="0" err="1" smtClean="0">
                <a:solidFill>
                  <a:prstClr val="black"/>
                </a:solidFill>
                <a:latin typeface="Calibri"/>
              </a:rPr>
              <a:t>peresempi</a:t>
            </a: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 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2 </a:t>
            </a: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kW </a:t>
            </a:r>
            <a:r>
              <a:rPr lang="it-IT" sz="3600" dirty="0" smtClean="0">
                <a:solidFill>
                  <a:prstClr val="black"/>
                </a:solidFill>
                <a:latin typeface="Calibri"/>
              </a:rPr>
              <a:t>per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3 </a:t>
            </a:r>
            <a:r>
              <a:rPr lang="it-IT" sz="3600" dirty="0" smtClean="0">
                <a:solidFill>
                  <a:prstClr val="black"/>
                </a:solidFill>
                <a:latin typeface="Calibri"/>
              </a:rPr>
              <a:t>hours </a:t>
            </a: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=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6 </a:t>
            </a: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kWh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                                1.2-2.4</a:t>
            </a:r>
            <a:r>
              <a:rPr kumimoji="0" lang="it-IT" sz="36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36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€</a:t>
            </a:r>
            <a:endParaRPr kumimoji="0" lang="it-IT" sz="3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3" name="Picture 4" descr="C:\Documents and Settings\Utente\Impostazioni locali\Temporary Internet Files\Content.IE5\B3PLJIVD\MCj02306550000[1].wmf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40032" y="5533450"/>
            <a:ext cx="1583024" cy="1135910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25543249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482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276703" y="260648"/>
            <a:ext cx="8769057" cy="6472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CasellaDiTesto 4"/>
          <p:cNvSpPr txBox="1"/>
          <p:nvPr/>
        </p:nvSpPr>
        <p:spPr>
          <a:xfrm>
            <a:off x="395536" y="188640"/>
            <a:ext cx="5112568" cy="1077218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Fuel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budget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(… i  Contro)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30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Rettangolo 5"/>
          <p:cNvSpPr/>
          <p:nvPr/>
        </p:nvSpPr>
        <p:spPr>
          <a:xfrm>
            <a:off x="611560" y="5373216"/>
            <a:ext cx="4176464" cy="93610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549607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9698" name="Picture 2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3828" y="810865"/>
            <a:ext cx="8714404" cy="5571505"/>
          </a:xfrm>
          <a:prstGeom prst="rect">
            <a:avLst/>
          </a:prstGeom>
          <a:solidFill>
            <a:schemeClr val="accent5">
              <a:lumMod val="75000"/>
            </a:schemeClr>
          </a:solidFill>
          <a:ln w="9525">
            <a:noFill/>
            <a:miter lim="800000"/>
            <a:headEnd/>
            <a:tailEnd/>
          </a:ln>
        </p:spPr>
      </p:pic>
      <p:sp>
        <p:nvSpPr>
          <p:cNvPr id="3" name="CasellaDiTesto 2"/>
          <p:cNvSpPr txBox="1"/>
          <p:nvPr/>
        </p:nvSpPr>
        <p:spPr>
          <a:xfrm>
            <a:off x="1645223" y="43255"/>
            <a:ext cx="6883616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6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Fuel</a:t>
            </a:r>
            <a:r>
              <a:rPr kumimoji="0" lang="it-IT" sz="3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budget II    (… i contro)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" name="Segnaposto numero diapositiva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31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2937863" y="1230660"/>
            <a:ext cx="1159292" cy="369332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dirty="0" smtClean="0"/>
              <a:t>235 U        </a:t>
            </a:r>
            <a:endParaRPr lang="it-IT" dirty="0"/>
          </a:p>
        </p:txBody>
      </p:sp>
      <p:sp>
        <p:nvSpPr>
          <p:cNvPr id="4" name="Rettangolo 3"/>
          <p:cNvSpPr/>
          <p:nvPr/>
        </p:nvSpPr>
        <p:spPr>
          <a:xfrm>
            <a:off x="1907704" y="3356992"/>
            <a:ext cx="1224136" cy="288032"/>
          </a:xfrm>
          <a:prstGeom prst="rect">
            <a:avLst/>
          </a:prstGeom>
          <a:gradFill flip="none" rotWithShape="1">
            <a:gsLst>
              <a:gs pos="0">
                <a:schemeClr val="accent1">
                  <a:lumMod val="20000"/>
                  <a:lumOff val="80000"/>
                  <a:shade val="30000"/>
                  <a:satMod val="115000"/>
                </a:schemeClr>
              </a:gs>
              <a:gs pos="50000">
                <a:schemeClr val="accent1">
                  <a:lumMod val="20000"/>
                  <a:lumOff val="80000"/>
                  <a:shade val="67500"/>
                  <a:satMod val="115000"/>
                </a:schemeClr>
              </a:gs>
              <a:gs pos="100000">
                <a:schemeClr val="accent1">
                  <a:lumMod val="20000"/>
                  <a:lumOff val="80000"/>
                  <a:shade val="100000"/>
                  <a:satMod val="115000"/>
                </a:schemeClr>
              </a:gs>
            </a:gsLst>
            <a:lin ang="10800000" scaled="1"/>
            <a:tileRect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it-IT" dirty="0" smtClean="0"/>
              <a:t>  </a:t>
            </a:r>
            <a:endParaRPr lang="it-IT" dirty="0"/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541030" y="3427328"/>
            <a:ext cx="1225402" cy="286537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2070580" y="331379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238 U</a:t>
            </a:r>
            <a:endParaRPr lang="it-IT" b="1" dirty="0"/>
          </a:p>
        </p:txBody>
      </p:sp>
      <p:sp>
        <p:nvSpPr>
          <p:cNvPr id="9" name="CasellaDiTesto 8"/>
          <p:cNvSpPr txBox="1"/>
          <p:nvPr/>
        </p:nvSpPr>
        <p:spPr>
          <a:xfrm>
            <a:off x="4772005" y="3377292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b="1" dirty="0" smtClean="0"/>
              <a:t>238 U</a:t>
            </a:r>
            <a:endParaRPr lang="it-IT" b="1" dirty="0"/>
          </a:p>
        </p:txBody>
      </p:sp>
      <p:sp>
        <p:nvSpPr>
          <p:cNvPr id="8" name="CasellaDiTesto 7"/>
          <p:cNvSpPr txBox="1"/>
          <p:nvPr/>
        </p:nvSpPr>
        <p:spPr>
          <a:xfrm>
            <a:off x="6444208" y="848906"/>
            <a:ext cx="1287788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dirty="0" smtClean="0"/>
              <a:t>Prodotti di</a:t>
            </a:r>
          </a:p>
          <a:p>
            <a:r>
              <a:rPr lang="it-IT" sz="2000" dirty="0" smtClean="0"/>
              <a:t>fissione</a:t>
            </a:r>
            <a:endParaRPr lang="it-IT" sz="2000" dirty="0"/>
          </a:p>
        </p:txBody>
      </p:sp>
      <p:sp>
        <p:nvSpPr>
          <p:cNvPr id="10" name="CasellaDiTesto 9"/>
          <p:cNvSpPr txBox="1"/>
          <p:nvPr/>
        </p:nvSpPr>
        <p:spPr>
          <a:xfrm>
            <a:off x="6099558" y="1844824"/>
            <a:ext cx="1700102" cy="646331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dirty="0" smtClean="0"/>
              <a:t>  </a:t>
            </a:r>
            <a:r>
              <a:rPr lang="it-IT" b="1" dirty="0" smtClean="0"/>
              <a:t>4%  </a:t>
            </a:r>
            <a:r>
              <a:rPr lang="it-IT" b="1" dirty="0" err="1" smtClean="0"/>
              <a:t>Plutonium</a:t>
            </a:r>
            <a:endParaRPr lang="it-IT" b="1" dirty="0" smtClean="0"/>
          </a:p>
          <a:p>
            <a:r>
              <a:rPr lang="it-IT" b="1" dirty="0" smtClean="0"/>
              <a:t>and   </a:t>
            </a:r>
            <a:r>
              <a:rPr lang="it-IT" b="1" dirty="0" err="1" smtClean="0"/>
              <a:t>Actinides</a:t>
            </a:r>
            <a:r>
              <a:rPr lang="it-IT" b="1" dirty="0" smtClean="0"/>
              <a:t> </a:t>
            </a:r>
            <a:endParaRPr lang="it-IT" b="1" dirty="0"/>
          </a:p>
        </p:txBody>
      </p:sp>
      <p:sp>
        <p:nvSpPr>
          <p:cNvPr id="12" name="CasellaDiTesto 11"/>
          <p:cNvSpPr txBox="1"/>
          <p:nvPr/>
        </p:nvSpPr>
        <p:spPr>
          <a:xfrm>
            <a:off x="6625196" y="2661121"/>
            <a:ext cx="1202573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235 U       </a:t>
            </a:r>
            <a:endParaRPr lang="it-IT" sz="2000" b="1" dirty="0"/>
          </a:p>
        </p:txBody>
      </p:sp>
      <p:sp>
        <p:nvSpPr>
          <p:cNvPr id="11" name="CasellaDiTesto 10"/>
          <p:cNvSpPr txBox="1"/>
          <p:nvPr/>
        </p:nvSpPr>
        <p:spPr>
          <a:xfrm>
            <a:off x="6310164" y="4042961"/>
            <a:ext cx="1555875" cy="707886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combustibile</a:t>
            </a:r>
          </a:p>
          <a:p>
            <a:r>
              <a:rPr lang="it-IT" sz="2000" b="1" dirty="0" smtClean="0"/>
              <a:t> non usato</a:t>
            </a:r>
            <a:endParaRPr lang="it-IT" sz="2000" b="1" dirty="0"/>
          </a:p>
        </p:txBody>
      </p:sp>
      <p:sp>
        <p:nvSpPr>
          <p:cNvPr id="13" name="CasellaDiTesto 12"/>
          <p:cNvSpPr txBox="1"/>
          <p:nvPr/>
        </p:nvSpPr>
        <p:spPr>
          <a:xfrm>
            <a:off x="1012487" y="5240069"/>
            <a:ext cx="2390719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Combustibile iniziale</a:t>
            </a:r>
            <a:endParaRPr lang="it-IT" sz="2000" b="1" dirty="0"/>
          </a:p>
        </p:txBody>
      </p:sp>
      <p:sp>
        <p:nvSpPr>
          <p:cNvPr id="15" name="CasellaDiTesto 14"/>
          <p:cNvSpPr txBox="1"/>
          <p:nvPr/>
        </p:nvSpPr>
        <p:spPr>
          <a:xfrm>
            <a:off x="3793232" y="5317142"/>
            <a:ext cx="3156377" cy="400110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r>
              <a:rPr lang="it-IT" sz="2000" b="1" dirty="0" smtClean="0"/>
              <a:t>     Combustibile esausto       </a:t>
            </a:r>
            <a:endParaRPr lang="it-IT" sz="2000" b="1" dirty="0"/>
          </a:p>
        </p:txBody>
      </p:sp>
    </p:spTree>
    <p:extLst>
      <p:ext uri="{BB962C8B-B14F-4D97-AF65-F5344CB8AC3E}">
        <p14:creationId xmlns:p14="http://schemas.microsoft.com/office/powerpoint/2010/main" val="42220204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61904" y="-64616"/>
            <a:ext cx="8815234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Fukushima 2011-2021  (</a:t>
            </a:r>
            <a:r>
              <a:rPr lang="it-IT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…i contro</a:t>
            </a:r>
            <a:r>
              <a:rPr kumimoji="0" lang="it-IT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)</a:t>
            </a:r>
            <a:endParaRPr kumimoji="0" lang="it-IT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231708" y="836490"/>
            <a:ext cx="2941944" cy="532453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Marzo</a:t>
            </a:r>
            <a:r>
              <a:rPr kumimoji="0" lang="en-US" sz="2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2021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US" sz="2000" dirty="0">
              <a:solidFill>
                <a:srgbClr val="454545"/>
              </a:solidFill>
              <a:latin typeface="Open San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la zona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proibita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ora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occupa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circa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337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km</a:t>
            </a:r>
            <a:r>
              <a:rPr kumimoji="0" lang="en-US" sz="2000" b="0" i="0" u="none" strike="noStrike" kern="1200" cap="none" spc="0" normalizeH="0" baseline="3000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2</a:t>
            </a:r>
            <a:r>
              <a:rPr lang="en-US" sz="2000" dirty="0" smtClean="0">
                <a:solidFill>
                  <a:srgbClr val="454545"/>
                </a:solidFill>
                <a:latin typeface="Open Sans"/>
              </a:rPr>
              <a:t>, </a:t>
            </a:r>
            <a:r>
              <a:rPr lang="en-US" sz="2000" dirty="0" err="1" smtClean="0">
                <a:solidFill>
                  <a:srgbClr val="454545"/>
                </a:solidFill>
                <a:latin typeface="Open Sans"/>
              </a:rPr>
              <a:t>il</a:t>
            </a:r>
            <a:r>
              <a:rPr lang="en-US" sz="2000" dirty="0" smtClean="0">
                <a:solidFill>
                  <a:srgbClr val="454545"/>
                </a:solidFill>
                <a:latin typeface="Open Sans"/>
              </a:rPr>
              <a:t>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30%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di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quella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massima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iniziale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,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ed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è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equivalente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a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metà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dell’area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del </a:t>
            </a:r>
            <a:r>
              <a:rPr kumimoji="0" lang="en-US" sz="2000" b="0" i="0" u="none" strike="noStrike" kern="1200" cap="none" spc="0" normalizeH="0" noProof="0" dirty="0" err="1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centro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di Tokyo.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Le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aree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in 7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municipalità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rimangono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zone off limits a causa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dei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lively di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radiazione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 Non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sa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quando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queste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restrizioni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saranno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rimosse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srgbClr val="454545"/>
                </a:solidFill>
                <a:effectLst/>
                <a:uLnTx/>
                <a:uFillTx/>
                <a:latin typeface="Open Sans"/>
                <a:ea typeface="+mn-ea"/>
                <a:cs typeface="+mn-cs"/>
              </a:rPr>
              <a:t>. 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srgbClr val="454545"/>
              </a:solidFill>
              <a:effectLst/>
              <a:uLnTx/>
              <a:uFillTx/>
              <a:latin typeface="Open Sans"/>
              <a:ea typeface="+mn-ea"/>
              <a:cs typeface="+mn-cs"/>
            </a:endParaRPr>
          </a:p>
        </p:txBody>
      </p:sp>
      <p:pic>
        <p:nvPicPr>
          <p:cNvPr id="1026" name="Picture 2" descr="State of Reconstruction of Fukushima Prefecture graphic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006613"/>
            <a:ext cx="4810125" cy="55245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4860032" y="6354246"/>
            <a:ext cx="4019114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E9DD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World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9DD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Nuclear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E9DD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</a:t>
            </a:r>
            <a:r>
              <a:rPr kumimoji="0" lang="it-IT" sz="1800" b="1" i="0" u="none" strike="noStrike" kern="1200" cap="none" spc="0" normalizeH="0" baseline="0" noProof="0" dirty="0" err="1">
                <a:ln>
                  <a:noFill/>
                </a:ln>
                <a:solidFill>
                  <a:srgbClr val="1E9DD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Association</a:t>
            </a:r>
            <a:r>
              <a:rPr kumimoji="0" lang="it-IT" sz="1800" b="1" i="0" u="none" strike="noStrike" kern="1200" cap="none" spc="0" normalizeH="0" baseline="0" noProof="0" dirty="0">
                <a:ln>
                  <a:noFill/>
                </a:ln>
                <a:solidFill>
                  <a:srgbClr val="1E9DD8"/>
                </a:solidFill>
                <a:effectLst/>
                <a:uLnTx/>
                <a:uFillTx/>
                <a:latin typeface="Roboto"/>
                <a:ea typeface="+mn-ea"/>
                <a:cs typeface="+mn-cs"/>
              </a:rPr>
              <a:t> website</a:t>
            </a:r>
          </a:p>
        </p:txBody>
      </p:sp>
    </p:spTree>
    <p:extLst>
      <p:ext uri="{BB962C8B-B14F-4D97-AF65-F5344CB8AC3E}">
        <p14:creationId xmlns:p14="http://schemas.microsoft.com/office/powerpoint/2010/main" val="3979743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5634" name="Picture 2" descr="https://fbcdn-sphotos-e-a.akamaihd.net/hphotos-ak-xap1/v/t1.0-9/10153704_982983921717066_8646078404708063875_n.jpg?oh=b0aa748b01e074078032b2cae69a0b04&amp;oe=54F2D409&amp;__gda__=1420888021_43b5d920b65ded8b9302312c4826136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23728" y="-718"/>
            <a:ext cx="5112568" cy="681409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2164406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Rettangolo 3"/>
          <p:cNvSpPr/>
          <p:nvPr/>
        </p:nvSpPr>
        <p:spPr>
          <a:xfrm>
            <a:off x="-36512" y="620688"/>
            <a:ext cx="9180512" cy="65556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17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Feb. 2005	the Finnish cabinet approves the construction application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July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2005  </a:t>
            </a:r>
            <a:r>
              <a:rPr kumimoji="0" lang="en-US" sz="20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start of </a:t>
            </a:r>
            <a:r>
              <a:rPr kumimoji="0" lang="en-US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construction</a:t>
            </a:r>
            <a:endParaRPr kumimoji="0" lang="en-US" sz="20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342900" marR="0" lvl="0" indent="-34290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AutoNum type="arabicPlain" startAt="2009"/>
              <a:tabLst/>
              <a:defRPr/>
            </a:pP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         Siemens withdraws from the joint venture with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Areva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Jan.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2009</a:t>
            </a:r>
            <a:r>
              <a:rPr kumimoji="0" lang="en-US" sz="2000" b="0" i="0" u="none" strike="noStrike" kern="1200" cap="none" spc="0" normalizeH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            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reactor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pressure vessel and vessel head arrive on site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May 2009	main control room lifting in Safeguard Building 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summer 2009	polar crane installation, dome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installation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Sep.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2009 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EPR dome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installed 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June 2011	Anne Lauvergeon leaves her position as CEO of </a:t>
            </a:r>
            <a:r>
              <a:rPr kumimoji="0" lang="en-US" sz="20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Areva</a:t>
            </a: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July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2012 </a:t>
            </a:r>
            <a:r>
              <a:rPr kumimoji="0" lang="en-US" sz="2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	delay in start of production to no earlier than 2015 </a:t>
            </a:r>
            <a:r>
              <a:rPr kumimoji="0" lang="en-US" sz="20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announced</a:t>
            </a:r>
          </a:p>
          <a:p>
            <a:pPr lvl="0">
              <a:defRPr/>
            </a:pPr>
            <a:r>
              <a:rPr lang="en-US" sz="2000" b="1" dirty="0">
                <a:solidFill>
                  <a:srgbClr val="FF0000"/>
                </a:solidFill>
              </a:rPr>
              <a:t>December 2012	</a:t>
            </a:r>
            <a:r>
              <a:rPr lang="en-US" sz="2000" b="1" dirty="0" err="1">
                <a:solidFill>
                  <a:srgbClr val="FF0000"/>
                </a:solidFill>
              </a:rPr>
              <a:t>Areva</a:t>
            </a:r>
            <a:r>
              <a:rPr lang="en-US" sz="2000" b="1" dirty="0">
                <a:solidFill>
                  <a:srgbClr val="FF0000"/>
                </a:solidFill>
              </a:rPr>
              <a:t> estimates that the full cost of building the reactor will </a:t>
            </a:r>
          </a:p>
          <a:p>
            <a:pPr lvl="0">
              <a:defRPr/>
            </a:pPr>
            <a:r>
              <a:rPr lang="en-US" sz="2000" b="1" dirty="0">
                <a:solidFill>
                  <a:srgbClr val="FF0000"/>
                </a:solidFill>
              </a:rPr>
              <a:t>      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be </a:t>
            </a:r>
            <a:r>
              <a:rPr lang="en-US" sz="2000" b="1" dirty="0">
                <a:solidFill>
                  <a:srgbClr val="FF0000"/>
                </a:solidFill>
              </a:rPr>
              <a:t>about €8.5 billion, or almost    three times the delivery </a:t>
            </a:r>
          </a:p>
          <a:p>
            <a:pPr lvl="0">
              <a:defRPr/>
            </a:pPr>
            <a:r>
              <a:rPr lang="en-US" sz="2000" b="1" dirty="0">
                <a:solidFill>
                  <a:srgbClr val="FF0000"/>
                </a:solidFill>
              </a:rPr>
              <a:t>                                 price of €3 billion</a:t>
            </a:r>
          </a:p>
          <a:p>
            <a:pPr lvl="0">
              <a:defRPr/>
            </a:pPr>
            <a:r>
              <a:rPr lang="en-US" sz="2000" dirty="0">
                <a:solidFill>
                  <a:prstClr val="black"/>
                </a:solidFill>
              </a:rPr>
              <a:t>February 2014	</a:t>
            </a:r>
            <a:r>
              <a:rPr lang="en-US" sz="2000" dirty="0" err="1">
                <a:solidFill>
                  <a:prstClr val="black"/>
                </a:solidFill>
              </a:rPr>
              <a:t>Areva</a:t>
            </a:r>
            <a:r>
              <a:rPr lang="en-US" sz="2000" dirty="0">
                <a:solidFill>
                  <a:prstClr val="black"/>
                </a:solidFill>
              </a:rPr>
              <a:t> shutting down construction due to </a:t>
            </a:r>
          </a:p>
          <a:p>
            <a:pPr lvl="0">
              <a:defRPr/>
            </a:pPr>
            <a:r>
              <a:rPr lang="en-US" sz="2000" dirty="0">
                <a:solidFill>
                  <a:prstClr val="black"/>
                </a:solidFill>
              </a:rPr>
              <a:t>                                </a:t>
            </a:r>
            <a:r>
              <a:rPr lang="en-US" sz="2000" dirty="0" smtClean="0">
                <a:solidFill>
                  <a:prstClr val="black"/>
                </a:solidFill>
              </a:rPr>
              <a:t>dispute </a:t>
            </a:r>
            <a:r>
              <a:rPr lang="en-US" sz="2000" dirty="0">
                <a:solidFill>
                  <a:prstClr val="black"/>
                </a:solidFill>
              </a:rPr>
              <a:t>over compensations and unfinished automation planning.</a:t>
            </a:r>
          </a:p>
          <a:p>
            <a:pPr lvl="0">
              <a:defRPr/>
            </a:pPr>
            <a:r>
              <a:rPr lang="en-US" sz="2000" dirty="0">
                <a:solidFill>
                  <a:prstClr val="black"/>
                </a:solidFill>
              </a:rPr>
              <a:t>                               </a:t>
            </a:r>
            <a:r>
              <a:rPr lang="en-US" sz="2000" dirty="0" smtClean="0">
                <a:solidFill>
                  <a:prstClr val="black"/>
                </a:solidFill>
              </a:rPr>
              <a:t> </a:t>
            </a:r>
            <a:r>
              <a:rPr lang="en-US" sz="2000" dirty="0">
                <a:solidFill>
                  <a:prstClr val="black"/>
                </a:solidFill>
              </a:rPr>
              <a:t>Operation estimated to be delayed until 2018–2020.[27</a:t>
            </a:r>
            <a:r>
              <a:rPr lang="en-US" sz="2000" dirty="0" smtClean="0">
                <a:solidFill>
                  <a:prstClr val="black"/>
                </a:solidFill>
              </a:rPr>
              <a:t>]</a:t>
            </a:r>
            <a:endParaRPr lang="en-US" sz="200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sz="2000" b="1" dirty="0">
                <a:solidFill>
                  <a:srgbClr val="FF0000"/>
                </a:solidFill>
              </a:rPr>
              <a:t>December 2015	The operational automation systems began to be delivered </a:t>
            </a:r>
          </a:p>
          <a:p>
            <a:pPr lvl="0">
              <a:defRPr/>
            </a:pPr>
            <a:r>
              <a:rPr lang="en-US" sz="2000" b="1" dirty="0">
                <a:solidFill>
                  <a:srgbClr val="FF0000"/>
                </a:solidFill>
              </a:rPr>
              <a:t>                                 </a:t>
            </a:r>
            <a:r>
              <a:rPr lang="en-US" sz="2000" b="1" dirty="0" smtClean="0">
                <a:solidFill>
                  <a:srgbClr val="FF0000"/>
                </a:solidFill>
              </a:rPr>
              <a:t>and </a:t>
            </a:r>
            <a:r>
              <a:rPr lang="en-US" sz="2000" b="1" dirty="0">
                <a:solidFill>
                  <a:srgbClr val="FF0000"/>
                </a:solidFill>
              </a:rPr>
              <a:t>installed.   Commercial operation is estimated for </a:t>
            </a:r>
            <a:r>
              <a:rPr lang="en-US" sz="2000" b="1" dirty="0" smtClean="0">
                <a:solidFill>
                  <a:srgbClr val="FF0000"/>
                </a:solidFill>
              </a:rPr>
              <a:t> Dec 2018.</a:t>
            </a:r>
            <a:endParaRPr lang="en-US" sz="2000" b="1" dirty="0">
              <a:solidFill>
                <a:srgbClr val="FF0000"/>
              </a:solidFill>
            </a:endParaRPr>
          </a:p>
          <a:p>
            <a:pPr lvl="0">
              <a:defRPr/>
            </a:pPr>
            <a:r>
              <a:rPr lang="en-US" sz="2000" dirty="0">
                <a:solidFill>
                  <a:prstClr val="black"/>
                </a:solidFill>
              </a:rPr>
              <a:t>January 2016	Testing of the operational automation systems begins</a:t>
            </a:r>
            <a:r>
              <a:rPr lang="en-US" sz="2000" dirty="0" smtClean="0">
                <a:solidFill>
                  <a:prstClr val="black"/>
                </a:solidFill>
              </a:rPr>
              <a:t>.</a:t>
            </a:r>
            <a:endParaRPr lang="en-US" sz="2000" dirty="0">
              <a:solidFill>
                <a:prstClr val="black"/>
              </a:solidFill>
            </a:endParaRPr>
          </a:p>
          <a:p>
            <a:pPr lvl="0">
              <a:defRPr/>
            </a:pPr>
            <a:r>
              <a:rPr lang="en-US" sz="2000" b="1" dirty="0">
                <a:solidFill>
                  <a:srgbClr val="FF0000"/>
                </a:solidFill>
              </a:rPr>
              <a:t>December </a:t>
            </a:r>
            <a:r>
              <a:rPr lang="en-US" sz="2000" b="1" dirty="0" smtClean="0">
                <a:solidFill>
                  <a:srgbClr val="FF0000"/>
                </a:solidFill>
              </a:rPr>
              <a:t>2022   </a:t>
            </a:r>
            <a:r>
              <a:rPr lang="en-US" sz="2000" dirty="0" smtClean="0">
                <a:solidFill>
                  <a:prstClr val="black"/>
                </a:solidFill>
              </a:rPr>
              <a:t>The </a:t>
            </a:r>
            <a:r>
              <a:rPr lang="en-US" sz="2000" dirty="0">
                <a:solidFill>
                  <a:prstClr val="black"/>
                </a:solidFill>
              </a:rPr>
              <a:t>connection to the </a:t>
            </a:r>
            <a:r>
              <a:rPr lang="en-US" sz="2000" dirty="0" smtClean="0">
                <a:solidFill>
                  <a:prstClr val="black"/>
                </a:solidFill>
              </a:rPr>
              <a:t>grid after 17 year from starting</a:t>
            </a:r>
            <a:endParaRPr lang="en-US" sz="2000" dirty="0">
              <a:solidFill>
                <a:srgbClr val="FF0000"/>
              </a:solidFill>
            </a:endParaRPr>
          </a:p>
          <a:p>
            <a:pPr lvl="0">
              <a:defRPr/>
            </a:pPr>
            <a:endParaRPr lang="it-IT" sz="2000" dirty="0">
              <a:solidFill>
                <a:prstClr val="black"/>
              </a:solidFill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en-US" sz="20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061506" y="9330"/>
            <a:ext cx="7511865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Olkiluoto3:</a:t>
            </a:r>
            <a:r>
              <a:rPr kumimoji="0" lang="it-IT" sz="4000" b="1" i="0" u="none" strike="noStrike" kern="1200" cap="none" spc="0" normalizeH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il disastro</a:t>
            </a:r>
            <a:r>
              <a:rPr kumimoji="0" lang="it-IT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 (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… i contro</a:t>
            </a:r>
            <a:r>
              <a:rPr kumimoji="0" lang="it-IT" sz="4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) </a:t>
            </a:r>
            <a:endParaRPr kumimoji="0" lang="it-IT" sz="4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2083811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35</a:t>
            </a:fld>
            <a:endParaRPr lang="it-IT"/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505" y="1247903"/>
            <a:ext cx="9132765" cy="38725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785351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36</a:t>
            </a:fld>
            <a:endParaRPr lang="it-IT"/>
          </a:p>
        </p:txBody>
      </p:sp>
      <p:pic>
        <p:nvPicPr>
          <p:cNvPr id="13314" name="Picture 2" descr="https://www.agenzianova.com/news/wp-content/uploads/2021/07/taishan-696x392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7624" y="27720"/>
            <a:ext cx="6629400" cy="3733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ttangolo 3"/>
          <p:cNvSpPr/>
          <p:nvPr/>
        </p:nvSpPr>
        <p:spPr>
          <a:xfrm>
            <a:off x="2216324" y="3776540"/>
            <a:ext cx="61721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fontAlgn="base"/>
            <a:r>
              <a:rPr lang="en-US" b="1" u="sng" dirty="0">
                <a:solidFill>
                  <a:srgbClr val="6600FF"/>
                </a:solidFill>
                <a:latin typeface="trade-gothic-next-condensed"/>
                <a:hlinkClick r:id="rId3"/>
              </a:rPr>
              <a:t>Taishan-1 EPR resumes operation a year </a:t>
            </a:r>
            <a:r>
              <a:rPr lang="en-US" b="1" u="sng" dirty="0" smtClean="0">
                <a:solidFill>
                  <a:srgbClr val="6600FF"/>
                </a:solidFill>
                <a:latin typeface="trade-gothic-next-condensed"/>
                <a:hlinkClick r:id="rId3"/>
              </a:rPr>
              <a:t>after</a:t>
            </a:r>
            <a:endParaRPr lang="en-US" b="1" u="sng" dirty="0" smtClean="0">
              <a:solidFill>
                <a:srgbClr val="6600FF"/>
              </a:solidFill>
              <a:latin typeface="trade-gothic-next-condensed"/>
            </a:endParaRPr>
          </a:p>
          <a:p>
            <a:pPr fontAlgn="base"/>
            <a:r>
              <a:rPr lang="en-US" b="1" u="sng" dirty="0">
                <a:solidFill>
                  <a:srgbClr val="6600FF"/>
                </a:solidFill>
                <a:latin typeface="trade-gothic-next-condensed"/>
              </a:rPr>
              <a:t>s</a:t>
            </a:r>
            <a:r>
              <a:rPr lang="en-US" b="1" i="0" u="sng" dirty="0" smtClean="0">
                <a:solidFill>
                  <a:srgbClr val="6600FF"/>
                </a:solidFill>
                <a:effectLst/>
                <a:latin typeface="trade-gothic-next-condensed"/>
              </a:rPr>
              <a:t>hutting down after reactor damage fears (Aug 2022)</a:t>
            </a:r>
            <a:endParaRPr lang="en-US" b="1" i="0" dirty="0">
              <a:solidFill>
                <a:srgbClr val="6600FF"/>
              </a:solidFill>
              <a:effectLst/>
              <a:latin typeface="trade-gothic-next-condensed"/>
            </a:endParaRPr>
          </a:p>
        </p:txBody>
      </p:sp>
      <p:sp>
        <p:nvSpPr>
          <p:cNvPr id="5" name="Rettangolo 4"/>
          <p:cNvSpPr/>
          <p:nvPr/>
        </p:nvSpPr>
        <p:spPr>
          <a:xfrm>
            <a:off x="552488" y="4569604"/>
            <a:ext cx="7899672" cy="175432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dirty="0">
                <a:latin typeface="canada-type-gibson"/>
              </a:rPr>
              <a:t>CNN then reported erroneously on the situation based on what was disclosed in </a:t>
            </a:r>
            <a:r>
              <a:rPr lang="en-US" dirty="0" err="1">
                <a:latin typeface="canada-type-gibson"/>
              </a:rPr>
              <a:t>Framatome’s</a:t>
            </a:r>
            <a:r>
              <a:rPr lang="en-US" dirty="0">
                <a:latin typeface="canada-type-gibson"/>
              </a:rPr>
              <a:t> memo about an “imminent radiological threat.” </a:t>
            </a:r>
            <a:r>
              <a:rPr lang="en-US" dirty="0" smtClean="0">
                <a:latin typeface="canada-type-gibson"/>
              </a:rPr>
              <a:t> …..the </a:t>
            </a:r>
            <a:r>
              <a:rPr lang="en-US" dirty="0">
                <a:latin typeface="canada-type-gibson"/>
              </a:rPr>
              <a:t>issue posed no public health risk, the news cycle moved on, and on July 30, China General Nuclear, majority owner of </a:t>
            </a:r>
            <a:r>
              <a:rPr lang="en-US" dirty="0" err="1">
                <a:latin typeface="canada-type-gibson"/>
              </a:rPr>
              <a:t>Taishan</a:t>
            </a:r>
            <a:r>
              <a:rPr lang="en-US" dirty="0">
                <a:latin typeface="canada-type-gibson"/>
              </a:rPr>
              <a:t> Nuclear Power, took the reactor off line to look for the cause of the damage </a:t>
            </a:r>
            <a:r>
              <a:rPr lang="en-US" dirty="0" smtClean="0">
                <a:latin typeface="canada-type-gibson"/>
              </a:rPr>
              <a:t>to fuel rods and </a:t>
            </a:r>
            <a:r>
              <a:rPr lang="en-US" dirty="0">
                <a:latin typeface="canada-type-gibson"/>
              </a:rPr>
              <a:t>perform maintenance.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172767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Segnaposto numero diapositiva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DAB823D-4DB6-4EB0-9257-5F7F37F86060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37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0" y="169368"/>
            <a:ext cx="8313494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Proliferazione nucleare: la massa critica di </a:t>
            </a:r>
            <a:r>
              <a:rPr lang="it-IT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235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U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Arricchita &gt;90%    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(</a:t>
            </a:r>
            <a:r>
              <a:rPr kumimoji="0" lang="it-IT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instead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of 5%)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614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1680" y="993954"/>
            <a:ext cx="6602413" cy="46624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50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400" y="1785938"/>
            <a:ext cx="1770063" cy="3605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CasellaDiTesto 1"/>
          <p:cNvSpPr txBox="1"/>
          <p:nvPr/>
        </p:nvSpPr>
        <p:spPr>
          <a:xfrm>
            <a:off x="701118" y="5874406"/>
            <a:ext cx="6538970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per </a:t>
            </a:r>
            <a:r>
              <a:rPr lang="it-IT" sz="2800" b="1" baseline="3000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235</a:t>
            </a:r>
            <a:r>
              <a:rPr lang="it-IT" sz="28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U la massa critica è circa 15 kg</a:t>
            </a:r>
            <a:endParaRPr lang="it-IT" sz="28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1356890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Segnaposto numero diapositiva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5DD715C3-50AE-4F6F-AAE0-5850D21624FB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38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pic>
        <p:nvPicPr>
          <p:cNvPr id="7171" name="Picture 2" descr="https://encrypted-tbn1.gstatic.com/images?q=tbn:ANd9GcRS-GrFJwtFKA5aXdUY5mccLOv5LYTo36tzgie8KC-xcgujMjB8cw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5575" y="533400"/>
            <a:ext cx="4040188" cy="25415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172" name="Picture 4" descr="https://encrypted-tbn3.gstatic.com/images?q=tbn:ANd9GcTNZOQmAqjpcMX7uzpCf3Vv22r8rImygEhL3T7K563z-BuaaacY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5800" y="3429000"/>
            <a:ext cx="3957638" cy="2971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4596534" y="796925"/>
            <a:ext cx="3757760" cy="707886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333399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Esplosione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: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rilascio rapido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 di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ct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g</a:t>
            </a:r>
            <a:r>
              <a:rPr lang="it-IT" sz="2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randi </a:t>
            </a:r>
            <a:r>
              <a:rPr lang="it-IT" sz="20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quantità di energia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</a:endParaRPr>
          </a:p>
        </p:txBody>
      </p:sp>
      <p:sp>
        <p:nvSpPr>
          <p:cNvPr id="7174" name="AutoShape 7" descr="data:image/jpeg;base64,/9j/4AAQSkZJRgABAQAAAQABAAD/2wCEAAkGBxMSERQTExMWFBQUFRgXFxYYGBkYGRwWFxcYGRUYFxYYHCggGhwlHBQXIjEhKCkrLy4uFx8zODMsNygtLysBCgoKDg0OGxAQGzQkICYsLCwsLCwvLCwsLCwsLCwvLCw0LCwsLCwsLCwsLCwsLCwsLCwsLCwsLCwsLCwsLCwsLP/AABEIAOEA4QMBEQACEQEDEQH/xAAcAAEAAgMBAQEAAAAAAAAAAAAABQYCAwQBBwj/xABLEAACAQIDBQUDBwkFBQkAAAABAgADEQQSIQUGMUFREyJhcYEykaEjQlJyscHRBxRigpKisuHwFRYzQ/FTY3PT4hckJUSDhLPC0v/EABoBAQADAQEBAAAAAAAAAAAAAAACAwQBBQb/xAA9EQACAQIEAQkHAgUDBQEAAAAAAQIDEQQSITFBBRMiUWFxgZGhFDKxwdHh8DNCBiNScvEVU2IlNDVDYyT/2gAMAwEAAhEDEQA/APuMAQBAEAQBAEAQBAEAQBAAEAxaoBAPBUEAzBgACAIAgCAIAgCAIAgCAIAgCAIAgCAIAgCAIAgCAIAgCAYOdQIB6qgCAND0MAxQm9oBsgCAIAgCAIAgCAIAgCAIAgCAIAgCAIAgCAIAgGmvikT2nVfMwDkO2aPJi3kJ2zOXRmNpKeAMWOmYxt+UWBwbTxxzKltDx8dYsD1MflJOS2lgAeXjFgYf2+ALmmfeJywucNffekntUn9Cv3kQczI8pflBwZ0Y1E80J/hvOXF0Tmz9s4ev/hVkfwB19x1i6JWO+dOCAIAgCAIAgCAIAgCAIAgCAIAgCAIBH7dqstElDY9fDX77TjBQXr967G58f5yxSTKWmSGEzmx4L/XSG0dSZK0sXl0sPO34yDkWEBvnvLicOEajdqZ0cIgLD9LMBw5W4ymrzn7Wb8G8Przy8V9CA/vPUxQBav8AJ9FujqfGxF/HUTI6km7Tdj24YSlGKnRgpX4vVequmc6barlm7Co5pqbEuGuTz5NcTt6n7WyfMUNqsI9ttPkvh4neN8rOtGuO8w7pVSt/fpfTwlyrziumjzq/JtCc8tCdm+Dd/h9zRVwAxRtSxFn1+TcZW046HiPKXQrQnojy8TyfiMP0prTrWxF4vdjFp0ceH8pOxj23RrweyMTmGnZ2+cWsfQLdvhOZWySfUfat2WY4ZM7l2AtmOhNuZEkTJWAIAgCAIAgCAIAgCAIAgCAIAgCAIBWd/tpLSwzJfvPoPIa3+EhUlaJ6HJuHdWstNEfHDt7EJcBg46OuYe/Q/GYViJJn0NbkXDTV0rd33ubKG9DKb9gL/wC7qNT+FjLFiutHnT5A/pn6fclaO+4Uaiup6XSp63a0msTHqM0uRK62kvU3rv5RI1ap60UPvs8n7RApfJWI7PM4a23tnvUNRqV3PFhSKk265X1nJVaUt16FlPBY6k+hK3dI603swA4UiD4Uj/zBI56C4F/NcpS0cl5oVN7MHx7Jm/8ARp/azmOeo9R1YLlD/cS8X8jUN9qCn5PDtm4A3p0/S6KTaPaYraIfJVep+pVv5v4mjE751GuBRUH9N2f4aSDxj4I0U/4ep7ym33K3zZHttrEOdXyjogCj3jX4yv2ict2elS5HwtLVQu+3X7eh9Z/JvtEPh+y+chPqDN1OV4nzvKtB062bgy3yZ5QgCAIAgCAIAgCAIAgCAIAgCAIBhWqhVLHQAXMHUm3ZHxjfTbZrVmPIaDy5TNX6WzPp+Tn7PHWN+4qrOOJGhNvx+Ok85wd9D3va6aipS0Tdtfzr00vqdAw6jjx5SFzXkT4Ho2ejcefjJJsrlShbVEhhd0Kb21YX8ZojBvieXWdKHD1JzDfk+wihe0NWo7BTlDZQMwBA0FzoRzEuUIxV5anj1sVUk3zSUUr6u72/Oo21NwMG+ZaYq0qqgnKzZ1OXiDzHvkJRUl0dBRxtWk1KslKL4q6av5FUxOy0TTIp8dfxmWblE+opU6c+BxjBL0ErzsvVCmtkbkpKdOfnOrU7lt3HhAXjYS2MJdRmqYqjFXcif3U2uaFZWB0BsR4c/tmylJxep5WNp08XSko7q/fdH2mhWDqGXUMLibD42UXF2Zsg4IAgCAIAgCAIAgCAIAgHhgAGAewCr7+45qdCwvY+0enS/Tn7pCpK0bnqclUY1K2p8ixNmOus8uU3fQ+1WHhJWkrmgYUAg69QL/14H0EhndrHPZKblGSb0/OPbZ96RYMBvHVpoEyUWUfSS59SCLzqqO1mjNX5Ko1ZueaSb6n9juo7xIx72Cw7eQy/cZNSXUZ5clziujXmvX5ljweMpH/yir5P/wBM1xXYeTVo1V/7m/D7kjQY2p1AL93Jb9IAKLnkLAG/jO1I3iY5pdKDfG/huZEkGrWItkplB4vcgWPPTLr5yqnF2v4nEk1CkuLv4flyobT2th00OBVj1Z/+mUVXFbo9/D4PEz2xDXcvuRSbyUwe7gcOvn3v/qJSpx4L88jV/pdWXv4ib9PmY43eKpVQp2dFFP0UsfQk6SSn1InQ5LpUpqpmk32shzhwT4nxk1OVki6eDoucptXvv+eF/wDLNtEAGTiybpxS6KPq/wCT7HGpQKm5yHQ8vfPRpyvE+L5WoqnW04lqkzyhAPAfdAPYAgCAIAgCAIAgCAIAgCAVreumCR3irZTYqbHncWOjDwIIlNWTjsW043KM+ye0uezo1LfRLUG87oGQ3t9ATK+bnvHyPTp8p42hop3X/JX9dzjq7CA+ZiF8R2VYfusjfCQdGm9m13o3w/iKsvfpJ9zt8bnK2ywP81h9fD4hB7wjD4znMdUl8DTH+JKLfSpyXr9DSCtNgWr4ci/OqE/+QLJRozT4PxLJcu4OUbXa8CVqb5YajYPUQ3H+XUpVB6sjG00ZnHRo8upisM9VP0f0OX/tWpUmsgV0PtBmtfytexnM9ThEy1K2EmtXK/BpL5sVfymriLIvY0kB0U1OfUm2p/GQcqq2iTw1fA09ZuTfF2X1OjF7NrV1zirhyn0hWphR6k3lFSE56uy79D3MPytgacei35Mga+zLGy4nCsRxy4hHt6JcziwsuNvMlP8AiDBrZvyOzD7NBAzVtf0KGIqfEUwPjJezNbyRTL+JKC92En6fUkqGwlPzcQ/6tOkP33LfuyapU1vK/cZKn8RVX+nSt3v6WJChscKCezpJl4l2au2gv7JyoD6GTTpx2XmYKvKmNq6OWX+3T13Lnurh8rMczOSo1J91lFlUeAE00puW55k1xLJLSsQBAEAQBAEAQBAEAQBAEAQBAK1vbxXS9gTxsR4j3zPX2NFEqeFsKgOdwASWU6jhbXmttOomNF8r22MqtfEZ7IEZb3B1FxcHjw4aeZ8DO3ZxKFtTauOa4TIWrEX7JCGIU8GdjZUXjqSB0udJbCnKZROcYuy1Ny7MrVDarWKf7rD2JHg9dx/CFk8sE7LV9n12K7zerdjfQ3SwZ+UOHpVCQD2lW+IYjiCGqE6a8ustUajWll6/Q50e87MFg6DU89ILltcZKKrcZQwygrc3BFvOObm1fP6I4pReyNDJhmUM6gqxIGegp4C5Oi+zx14aRkl/X5pHM8eoy/ulgc5y4aglQAG9IdjUAYkA3pkGxKtx42M64z42fmvqHlZz4nY9al/g1Q3SnWAF/BayD+JWPjKXCDdtn2/lmSWdbO5y4baN2NJ1anWUFjSfQlR85CDZ1uR3gSBcXtIShKO5ZGakY/LswayJYEWLFuJFzoONhK7l/QSsZNhTaz1DbUnLpck3PjynApLgi07sKBcLwC2689dfObKBRVdyfl5SIAgCAIAgCAIAgCAIAgCAIAgFU32W+TyP285mxOyNOH4lLaq+YF+9bS4NmGvEHnaYrmuytoSGCoOzGnSOVmGZ3I0p0ydGKcDUaxsPU6Cx0UaWbV7GOtU/aiw4PC0qCBF7iuwFySXqOebtxJNv9OE1pZ+xerKdI95ppYioaq2uBTqZKlFbaBgclW9gWUjKeQ1bmsmklolp1EG22dGyaJohlLXW5KoBcpdmJAP0bZTbkc2trWr5yMei3d9S1Z2MGbMHTXDU7XIRbC9RkUAAWHAAdOOughSklpHzsFFLic+Hw1GqtMI2daJupSoj2OYNc9T3fcTOZn/T5NM5li9mbq+BJNQq1zVVFYN3TlDsWynh7D5QOVr31nVJNtcep6HHB6s53xTUro9iAGshDEuztmVKZsSwppoSAR3hwyyTV1lkcTcT2thaddcrgkLZrXHa0XKgghlJysA3XgeYNpDLl7V6r7Fmku8i6rvSJpuM7BcyMth2iaagcAwuLjxBGh0orU8uq2LacrvKzCsjt3gLFfZHHlc6fWt7pnL00tC0brplut72Ua+s20Niiq7lgl5SIAgCAIAgCAIAgCAIAgCAAYAgFa3tzXQrbhz4HXhfx4esz4jZGijbiUKjo7XBbLqB1YsFRPMsQJihHNKxqqzywuXPZ2DFGmQe8dXqsoJL1LXNgNSAAAB0Ciekor3eC9WYNteLOcFsQ2jWRlHaJ7SjUFHpvcEEjvKw4FNQCJZuV7nWuVV4lU63JdySSTfjqSdfHlMtWtFRzSdo+rLYw4Lcx/OjaygKPDj755VTHz92ksq9S9Ulx1K1vDSOIqKhJNOnqRfjUPC9+g/iPSTwtS151G3fxKMQs3RRDphGWo9Q50ZRZGQlSBfqvK3jN8a0HxMrpyWtiw7qbwV6lU0KuWooQuH0DaECxsLHjxkMRiHSV5LMr7FlCTm7FnrBWGozKDfXUqev9fES2lWjKOaLvH1Xf+eZbKHBkQS2HckljTXvXuvf7hL3A1eq1Q9AFVdLcDpWhVsd20cGK1MBSMwOek30agv+6QWU+DMOc44r3eDLHqr8UQQxh0sjEnl0INmDHgCDcehnnSjllY0wtJXuWndgm7E6HKL++bKGxVVLBLykQBAEAQBAEAQBAEAQBAPDAAEA9gFW30q5cpIJFuXHQ3H2TLidkacOrle2LSFSsr20XNVb61ylJfLWofNBI4VWvM7X3USfx+FLoANSGuRmZL6Ee2mqkE3B11UemxRsrGeWprDCjSJq5BYZqrKMoY+PVm0v19ZXUatZ7Lft7PE7CL8SDq7VSo5Ziy2tbjYDkANR8J4deVSrLM/LqN8IKKsiO2pTxbsr4fFfJ6XQLTDHqQStjfjfSKTox0qR1KKsKrfQZBLvIwBIYG5vdwePMcBPQVOlayMsqWJjq4v4nVR3gRh36q07rrYFj5AKSdesiqFNO9/MWrS0yvyZzYDeajhsS1VVq1Q6FRZQljmBsAx1FhI4iiqsFFPYnSpTpybktyeq77WZWp02I0NQNoQLXZembjxPKUYanKjPNf7m10s0dS1pkr0u5ldHUPTJvbQggGxva4FxfUXE9anbZbbr6GGcXxN+AoOEOdixY5tbaHoLGwtblpp77mrqxGKsRG0iKVVidFcBx9YnK4A8wp/XmPEraRdSWriT+67XzHqok8PscqlgmgpEA8AgHsAQBAEAQBAEAQBAEAQBAKrvoR3QSBccT4HX4EzLiVojTQOTYVLSo30nCj6tNf8A9s0soRtBdupXJ9JnfRqEknlr7op1HKTb2OyjZFW3y2gbpRVspPyjnQ8dEUg3BGh0tyEoxDulF97NGHhvLwKd3sxsR4jkb8bA8L3PCZraGjiSdLbWQd9Cwva4ta/GwcDQ+t9JVKlfVM7lMcDg6Ljs7m9U5zfit1uLG1hzltti9ya1Ne1d31CWpnUHN9x15Tj0ZOE8yszn2ZspSiv2qKpF+9qbkWIAGpGh5jXhIuTT2OVKiUcqOlkpLoqNWa2rN3aelgCV58uJPHqdXSe7t3Gdll3P2hUL1aFXLnW1VAotZDoV/rXU6TVhpRy2XevmY68dUy01HswPLSa5zakihK6OHbdP/Dbo5X0db/xIsjiI9BiL6SJPdZr5j1AkcPsdqk/NBSIAgCAIAgCAIAgCAIAgCAIAgFU3zPeTgbra3mZlxWyNVDY17MFsOviC37bFvvlz6NPw+JUtX4m+gND4kD8ftldFdF9/58SUnqj5zvJgqdfE1KprWu5QDLcDIAtr3H9HzmGpVlKbdjdSWWCRGYXZJyls5KjMQQNbDiSC3DThr907fQsUblowe9lMUEphTnyoutiOHQ6EfN4y511ky2Jvk+TnmvpuQ2MpYatULrUFEg3dAWBzGxJXv2Xj04i8pk7q6JxvC8Javv2MtpY4uoShmdn7obrysv0mPhoOMik2yS0V3oR+z8S9A5NHQNlOW19LZsjW110BPhLpUE12nhyx7VR21RJVduKtX5RWpgDQNYa8dT1vzJlLw8lGxohjKct9O83boVan5ytTLftGOchgwsRawsToCR8ZOElCcewsladN2PoVYaDwuP69021VojLE07VW9EnpkPorrf4Xk30qfgR2fidu6w0a3QSvD7HavAn5oKRAEAQBAEAQBAEAQBAEAQBAEAqe+a3dPAX9xv8AdMuJ2RpoOyZlRXLRpjoiD3KJdW0j5FcNzZSNlB8Sfdf8Jyl7iYlufHcXiKjUDlUZS5bOzEXLHkALm9yPjMkaP72aJ4npZILXYkdr4qnSodmWAYoyoCma5y8j83XnKVdnoJWavxI+hhzYEeHPwvK2exnS0Z27rU6bYjFLWXNTqUqnd53RlK5eYOmnjNtJLJr1Hy2Im/bZW32J+jQpUsJek+fEOWpCox9gEXqFLez3Dxte7DWdoKOTMt2cx9Wabg9jUtCkGGVVvRtotgT3bC+vJrXv1PSXaHlkRj8QKjMAoA1LvYFsutgCfnMR6cZG9zlyM3HxNRMTWRCACFax8HW+UfVze4TLiUtG+s9HBPddh9orcDrbX7f9Ztqe7fYjHc04vWhU+o/wBP3TsHeHmJHTuqLBvT75XhvdJVifmgoEAQBAEAQBAEAQBAEAQBAEAQCrb6UjYODwW3vvM+IWiZfRejRvK/Jr5D+GWV9vH5MhA4tuVCmDrMpswptY9L6E+gJPpEH/AC7kajtc+ZvjqeHOHqNdqYqWI5ewwBtzy8fO043sU0XrcrO3sdTdkNLtCVHeaoRYtaxyqOA+JmZU4rRHoSxUpSTXA68FvE4XVFY8AOB16Hn5SvmV1mv/AFHrj6/Yk8COyXtzbP3iCeC5wQwH7R90vSyxPLU+cxWZ8X8WT+AqU6lRSvdWkgVVAsNLNUJHTORr4xR91DHO9ZrqNGNxwCMwUU+0LMQAM3ZqSFLfpOb+lvOTbMUmR+1qD08OmUXNQZ2Y9W1AUeA58p1qyFivbrOWxTcQ2S4Hk6Ag+hMz1dl3no4NJS8D9A16eh/rnNtTSH51lcXqaMSnyNT6j/wmKfuiZs3X4P6ffKcPsydbgT00FIgCAIAgCAIAgCAIAgCAIAgCAVTfZiAB1A5/WHDnxEpxHueJdR3fcdp9hfIfZLK/ukIDsldCrDMrAqQeYOhilrBcRLc+H7V2C4rMnaAjtGWxBNgHyi55zDz+91sXrBLeLOHE7JIU01F2znXmRoASeX85FVLu5a8P0MsdyUo7p1FFNgyvYglSMuvOx/G0kqhyWEfB6mzE4CrcK1J8l9TY2GbTUjQefjLV0jz6tOpCSlb8RKLg6l1RELXBDtbKLXUlQSba2F/dJ20sityzScnuzGrsOtUUs70qS345s5texFl4Wv10nMsmQUUtWcO9tZwM3aK40TuEiw5WuTpp4azsmdVmyD3JudpUF+k1vTib+glc43Vu414d5XfsZ+hKx0mqq7REdzRi/wDAqf8ADf8AhM7T90SPd1uD+kow3usnW4E9NBSIAgCAIAgCAIAgCAIAgCAIAgFU31e2Udcv2kffKMT+n4l1Hc7KBvSQ9UU/AS6qrwZXDdGyhw9ZGj7p2W5Q8Xs8VsS9Q2HypDoLE2W9jfxK9Oc8avVkpSurHpQlDKlGV9PxW7CP2psIpmrqxPZrcr9KxuwFrm9r2tzI85CnWu1GxNTUdzkXbwVsgSo4XQsEJ1PVQO7x4TTaW5N1aWzkSeD3go5yrlsj02pt3GOrWyi1r3llGeSTc3ZWOVMLOvT/AJUc1nw9dSsVNqYiyrlLrciy8joeA4ex8DLVXi9Lni18DiKH6kWr7GdKvW7xanVAfjdHOvDUW8Br/KOdj1mfmpcCE25m0VgVseB4H+rTuZPZkqcZLdHd+Tag/wDaNGqU7qkqCbC5ZSt1vxABJ08ucc5acUtXc10aSyycpW0831I+81hwmqrsRhuc+0NMPU8abD3gj751LLT8Djep5uibox65fsmfDe6W1uBYJpKBAEAQBAEAQBAEAQBAEAQBAEArG9xF1vwsOel7m2nXp6zPiv0/EtpbmWx3vQpfUA/Z7v3TRFpxV+KK9juUWkoxUVZBu5883z3Or1a7VsOw72pW+U35nXSZpwkm9Llc6Sk7p2IfZG5eNDlnAOhAzOtgeTD2tb+EqUJX9z4EOY7V6/QnRuVWKkZqaaEd1n0u4cakcQQRfjlNuU7zVT+leZLmV1+hz47drE0AtYlavZX4ZmspHHLa5sSTYa68plxOGqSjt5Hvcj4mnSpyw1SWj1T+XjY3YTdfE1EzhlpGqczDVTYKAmltPnNY8M3hK8NhanvZexX9fzsKeV8RDEONKnLox49bf028Dr/ujXA0NJtaZ1Lf5aqLezazZST9YzbzU1+1eZ4/Nf8AIg9sbr48gKiKLA3KPxJN7nMeHLrISpv/AG/gOal/V8Tf+Tvc/EUcUcRibd1SFGbM2Y6XNtBoT75fShK60siappat3Z9OK3mqUVJWZJOxwbdqAUG80Hvdb/CQqu1N9x2O6M90vZfzEz4b3SytwJ+aSkQBAEAQBAEAQBAEAQBAEAQBAKrvmAbAi4y6i3nz/rnM2L/T8S2k2paGrdqpehb6LuD6nOPg4luHanSVyE9JMkXqICFLKGa9lJsTbjYX1k3CH439TqU2nJLRbux49O/C/vP3ySgltfzfzI5inbxtVOOWnTarrhmIVKrU7uGIU90jrMWJlJTsm9uHee7gFSWEc5pe+ldxUtLa7oyw+8FXJgslYVBWdldylicoHI8DcGVyxM4x0d9/h9bk58n082IzQy5Umlfa/wATZi946yVsVTzqDTdEogoLM7LcK7aWuedxLJV5xk4320FLk2jKlRnZ9JNzd9knul/k69s7brUqmEBIQVRUNWy5yMig924J+ESxFS0Xte/29DPhMFSrQrNauLWXW27tr/k69l7aqHC1MRVysozGmVFiyf5eZRoHJ0sPDneTpV5NSlLZepXicFBYmNCndPRSvwfGz6lvf5HBsLbFU16uHrvnayujWC3UjUAAcA2nr4SNGtJzyyf5+fIs5QwlJUYV6MbLVNXvZrbXtWpYcLS4m5OvW3utaasl92/O3wPHudQUePvM7za7fN/UXZFbysOzReTNqPAKfvKynFNRpWRKn7yO3dD2H8x9khhfdJ1uBYJpKRAEAQBAEAQBAEAQBAEA8IgAGAewCqb5LcrysBz+ty4H+fjM2L/T8S2k7MjN13yvUpk8VVx+qcraeRpxgZXi49TFb3r/AJ+akVv9WKVsPVA0oDOx6BqqLoPG1vWQxl80X1fNn0HIcYzo1aT/AH6Lwi2cO+W0nOMoZWYU0NJTlYgFnbMwNjr3bSFarJzjZ9XmXcmYamsHUzJZnmeq4JWXqSW2cThVrIrJVq4hqYAWkxVhTPHMwZbAknnreSnzaSbbvZbHmYOOIdNtSUYJ7yV1fus9TfshcFWenSCPRq4ckrSfukX4nQ2Yfj4yEKdGeibXYyzEvGUYSqOSlGe8lr8dUc74nAv+dMyVmDNauctwChIBFm0tY6jpDdNttvv0+5eqeOp8zFSiml0Nd0/DW/Uzt2g+ESlhsUz1KlOldabC7Hvji1yL6C2v4yU4wyqTldLs+5moRxVSrUw0UoylrJbbdXUY4I4cIwTDYgJmWsEOis+a65BnsNbG2gFgZC9NK2tiys8Q5pzqwbs4t8Ura306tL6s4X25Tr4i64Wr2lHuM5amuQEte9r3Gje6Szwbur6dy+Ryrg50KFnVWWWqST12+x0YLeXFPXGHXD00cp2l3dj3L24Ko18OHjLfaZXyqPmVrk/DKg68ptq9tEt/F7ExsLadStXxKuRlo1MigC2luZ5nWWUKs5zalwKMbhadGjSlHeSuzk3oqZ6gUG2RR73Nz62RffKcdPaJjobtk5uaPk2/V+yTwvuCtuixTSUiAYiAZQBAEAQBAEAQBAEAQBAEAqW+6Hunlp7+8bWHlM2L/T8S6juVjZ+LdK1N3XKFIVjyyP3W18CUb9QzLg5qNXv0J14rLdM7tv4Xt62Jp2v/ANzXL9YNVcfFU94mnEQzza7Pqejgq3MU6VT/AOjv3WivqU7HI39nUsQxJY4gMSeioyL8KazJrlUn1r88rHvQnF46dGOyhb1Tfq2Suxjl2vWD8XVWS/NQqgW9QP2TLqS/mK/Z9DxMT0sBDLwbv3/nxO3eIj+1cJk9vJ37fR79r+l/hGL0qJre3+CzAy/6bVU9r6d+hAUtoVKSY0oBkqV2p1G1LKrs9yq8DpceZHWUZnFyfW2vM9mVClWnQzPpRgpJcG1bd/mhO70YWnS2TTWm2ZM6EHrfMSfW5PrLJ08uG739jzOTa06vKjlUVnZln3eRxQTtGR9BlyrlsLAWNybm99b8+E04eLavJKy277u54uOlTdWXNpre93fj3Iqm6OuPx/8AxT/HWldFfzpd7PR5Tf8A+Sh3fKJ2I3/jf/th/EJOX/cLw+JCP/iX/f8AI7t03H5xjzfT84OvgB/KSw/6s+8jyp+hh/7CJx2IaoxqD57FgD0NhTv5KF90w4ianUZioRtHUuu5otTYdMv2TbhfdKq25YppKBAEAQBAEAQBAEAQBAEAQBAEAqm+bG62uSBe3Xj8dPjMuLl0LF1JFMOItdH7xY5cvgbgny4zzNtTQ4XV1sWzd7G9rSs2tSkcjnmSB3X/AFlsfO45T26LhUip21+Zi1j0TLaeGw4omnVVRSYgWI0uTceWo4w6MMuXgy2OJqU584pa9ZDbR2ZhKuW9bK9K+RxUCuovlIuCDbMCNechLDp2s9VxJ0sfOk3a1numtGbtj7GoUXaoKvaVT892zG/K92ueHC44SMcM08zd3+efmSr8oTqxUNFFcFoj3Abq0qS1lLl0r37QNbjc6gg6G5+EjHC2bu737PuXVOVKs5Qns4bWNVXdRDQGGNdzSD5rG1+Bst78Lkmc9llly5tO77nf9Vmq/PpLNa352nRs7Y1Ogyt+cu4UaB6hZQOoBawtl4+Bk44eSavK9vzrKa+PdWLTjFX4pJPzPMJs7D4erUqrUAeoXep3r3yG9Q2JNsvaa24ZhJQoZZZrldbGzrQjCW0dvT6I78BhKLt+cKAzOBapzy8gDYG0nzMXLNxILET5vm79Hq4GjeSsEpikos1W+Y9KQ/xD+tcJ+uTylddxpQbS1IJubsyu9uLnmb8BrPHSNiiy9boD5Nv1fsnq4X3TPW4FgmkpEAQBAEAQBAEAQBAEAQBAEAQCo75Vsri/DJ95sJixfAvpK6K0EVjm0JAsOfunnljbSsKNdqFQVkBa3dqJzene+n6SkkjrqumbTRha/Ny12ZVUi5K63/NPziWuqtLEUlay1abWdeYPQjxHwnsPVXWpQmmReIwOFOZXBXMdVJcAkPmBI4HUcddNJS6tNaN2JZHwMhg8Mb+Lo97X1phQvFeFkF+uvWc56l1+n2GSRi2z6KUuyDVGBftR7Ld9jck5hY5mzMQQdWJ00tGpXhDTfuEabZpw+x8NdzeoL5MwZhwRDSWx4jQnne5vFOvTnd3t3h07G7+yMKQQxZrgXuSOBqEWyqLWNVuFuUlztLrHNvqMzs7DZiQCzMWLANUN+0C58wBtrkW9+gnVUpt6O/ccyNcDt7enh6OZhlRbAKNSST3VUX1YnS0tuoxuyOxV67GqxerbOx4A6AAEKg6gBj5kk8542IrOpK/A1U4uC7TFSq9BKEW6su+6Jujfq/ZPVw3ulFYn5pKRAEAQBAEAQBAEAQBAEAQDwGAewCg/lFxNSlUV1XMmTUeROsy4mz0ZuwkKdRZZSyvg913P6lMwe1cOzA60zflex8LDj7ph5vqfg9DTVwmJhG7jmj1x6S+pJLmJJp1UYsb68bcgLHlry5yLpyW6MeeGz0/O03bPxtbC3ZVDqxvUogjU83pE2CseanQ+B1mjD4rm+jLb4FVWld5of5+/b5lp2ZtSliFLUmzWPeUgq6no6HVT5z1VJSV1qZr622ZCb97cr4ZKZpJdSbuxF1sPmevG/hKK9S3R/O4SzJZkRq78U8g7bCupy8aZVrBUVzoDdcodSb6C9jKZrMrSh5aHI1pI0Y7fsBWGHwbErmDNUKixpECpdQbsVLDTjrflCVlaMEu/UOrJlj3F2tWxOGzVlsysQHtYODqLDwvb0HjL6FRTVuriSWa15HZt3btHCr8obuR3KSa1G8l5D9I2UczLZSjBXbsN3ZasqbYuviGFWooFj8nTvdUUixP6TngW6EgWF7+TiMTzjstjVTpKOsnqe1Gse9VVTwsLA+gJv/pKVCT2RYpwekdfX0Rw1dsUVJy3qN11t7zw4nlJKnrq/BfljbDBYiUc0lkj1y09N36H0D8nj1GpVGqC12Ww8Lcp6VC2WyMOLjTjJKDbXW+PhwRbpcZBAPAYB7AEAQBAEAQBAEAQDwiAewBAOLamzUrplceR5iQqU4zVpEoycXoUDbG4IuSAD4jun4aH1mKWFqL3XddprpYqUHeLafY7Fer7oVkvlz28s3xXT4Sr+ZDeL8Pxmz/UpyVqlpf3JfKxHVsBi6ege/hmI+Fhac59cfVDnMLP3qKX9ra+XzOC2KDB2pVM68KtJ1FQD0bUeHDzkoVVF3jK3w8imrDDzVlF+Nn63uWPB7x4vIVqLTxCWsVrIabnzIGVvRZd7bpaaT7vozD7O79F27/qjjf82OpwNamSDfsa4y2b2hZraHykefocHJEfZ58Yp+LXyPe1wynMMA9Vgb/L17i+mpChrnQe4Rz9Di2+86qFRbJL1JLF7xYplsLUltolBMzW6do2g9yzrxuloJJfnA6qF30nfu0+JVcTRxDElKTKWNy7OC7eLOWufjM7qJu8pXPRpRwsI2cW/JfB3N2B2XinFmb0Llj7rGc51ft9EWKth4bUV4tsnMJufUbiGPjbKP3tPhJqNSe0fP8AEJcqVUrQaiv+KS+paNibjAEEgD4/E8PQS+GFk/ffgjBVxMpvNJ3fW9S+YLCLSQKosBNsYqKsjK229TfOnBAPLQD2AIAgCAIAgCAIAgCAIAgCAeEQCNxOGYahcw8OPug7c42KnQj0P4GRaT3OmlsJQPtUl/ZH4St0ab3iiWeSNTbKwh40l+IkfZqL4DnJdZidkYP/AGY/ab8ZH2Sj1erO85I8GyMH/s/3j+Mey0er4jnJG5MFhl9mkv2ySw9JftI5pHv5rR5Ul/ZH4SSpU1tFDMzbTtwVfQD7hLEktjhIYPCG92Fh05yRy5IwcEAQBAEAQBAEAQBAEAQBAEAQBAEAQBAEAxdAeIB84BpbBoeVvLT7IBj+Yr+kPX8Zyx25idnr1Pw/CLC56MAOp+H4RYXMhgV8ff8AhFhcLhE+j79ftnbHDeqAcAB5QDKAIAgCAIAgCAIAgCAIAgCAIAgCAIAgCAIAgCAIAgCAIAgCAIAgCAIAgCAIAgCAIAgCAf/Z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7175" name="AutoShape 9" descr="data:image/jpeg;base64,/9j/4AAQSkZJRgABAQAAAQABAAD/2wCEAAkGBxMSERQTExMWFBQUFRgXFxYYGBkYGRwWFxcYGRUYFxYYHCggGhwlHBQXIjEhKCkrLy4uFx8zODMsNygtLysBCgoKDg0OGxAQGzQkICYsLCwsLCwvLCwsLCwsLCwvLCw0LCwsLCwsLCwsLCwsLCwsLCwsLCwsLCwsLCwsLCwsLP/AABEIAOEA4QMBEQACEQEDEQH/xAAcAAEAAgMBAQEAAAAAAAAAAAAABQYCAwQBBwj/xABLEAACAQIDBQUDBwkFBQkAAAABAgADEQQSIQUGMUFREyJhcYEykaEjQlJyscHRBxRigpKisuHwFRYzQ/FTY3PT4hckJUSDhLPC0v/EABoBAQADAQEBAAAAAAAAAAAAAAACAwQBBQb/xAA9EQACAQIEAQkHAgUDBQEAAAAAAQIDEQQSITFBBRMiUWFxgZGhFDKxwdHh8DNCBiNScvEVU2IlNDVDYyT/2gAMAwEAAhEDEQA/APuMAQBAEAQBAEAQBAEAQBAAEAxaoBAPBUEAzBgACAIAgCAIAgCAIAgCAIAgCAIAgCAIAgCAIAgCAIAgCAYOdQIB6qgCAND0MAxQm9oBsgCAIAgCAIAgCAIAgCAIAgCAIAgCAIAgCAIAgGmvikT2nVfMwDkO2aPJi3kJ2zOXRmNpKeAMWOmYxt+UWBwbTxxzKltDx8dYsD1MflJOS2lgAeXjFgYf2+ALmmfeJywucNffekntUn9Cv3kQczI8pflBwZ0Y1E80J/hvOXF0Tmz9s4ev/hVkfwB19x1i6JWO+dOCAIAgCAIAgCAIAgCAIAgCAIAgCAIBH7dqstElDY9fDX77TjBQXr967G58f5yxSTKWmSGEzmx4L/XSG0dSZK0sXl0sPO34yDkWEBvnvLicOEajdqZ0cIgLD9LMBw5W4ymrzn7Wb8G8Przy8V9CA/vPUxQBav8AJ9FujqfGxF/HUTI6km7Tdj24YSlGKnRgpX4vVequmc6barlm7Co5pqbEuGuTz5NcTt6n7WyfMUNqsI9ttPkvh4neN8rOtGuO8w7pVSt/fpfTwlyrziumjzq/JtCc8tCdm+Dd/h9zRVwAxRtSxFn1+TcZW046HiPKXQrQnojy8TyfiMP0prTrWxF4vdjFp0ceH8pOxj23RrweyMTmGnZ2+cWsfQLdvhOZWySfUfat2WY4ZM7l2AtmOhNuZEkTJWAIAgCAIAgCAIAgCAIAgCAIAgCAIBWd/tpLSwzJfvPoPIa3+EhUlaJ6HJuHdWstNEfHDt7EJcBg46OuYe/Q/GYViJJn0NbkXDTV0rd33ubKG9DKb9gL/wC7qNT+FjLFiutHnT5A/pn6fclaO+4Uaiup6XSp63a0msTHqM0uRK62kvU3rv5RI1ap60UPvs8n7RApfJWI7PM4a23tnvUNRqV3PFhSKk265X1nJVaUt16FlPBY6k+hK3dI603swA4UiD4Uj/zBI56C4F/NcpS0cl5oVN7MHx7Jm/8ARp/azmOeo9R1YLlD/cS8X8jUN9qCn5PDtm4A3p0/S6KTaPaYraIfJVep+pVv5v4mjE751GuBRUH9N2f4aSDxj4I0U/4ep7ym33K3zZHttrEOdXyjogCj3jX4yv2ict2elS5HwtLVQu+3X7eh9Z/JvtEPh+y+chPqDN1OV4nzvKtB062bgy3yZ5QgCAIAgCAIAgCAIAgCAIAgCAIBhWqhVLHQAXMHUm3ZHxjfTbZrVmPIaDy5TNX6WzPp+Tn7PHWN+4qrOOJGhNvx+Ok85wd9D3va6aipS0Tdtfzr00vqdAw6jjx5SFzXkT4Ho2ejcefjJJsrlShbVEhhd0Kb21YX8ZojBvieXWdKHD1JzDfk+wihe0NWo7BTlDZQMwBA0FzoRzEuUIxV5anj1sVUk3zSUUr6u72/Oo21NwMG+ZaYq0qqgnKzZ1OXiDzHvkJRUl0dBRxtWk1KslKL4q6av5FUxOy0TTIp8dfxmWblE+opU6c+BxjBL0ErzsvVCmtkbkpKdOfnOrU7lt3HhAXjYS2MJdRmqYqjFXcif3U2uaFZWB0BsR4c/tmylJxep5WNp08XSko7q/fdH2mhWDqGXUMLibD42UXF2Zsg4IAgCAIAgCAIAgCAIAgHhgAGAewCr7+45qdCwvY+0enS/Tn7pCpK0bnqclUY1K2p8ixNmOus8uU3fQ+1WHhJWkrmgYUAg69QL/14H0EhndrHPZKblGSb0/OPbZ96RYMBvHVpoEyUWUfSS59SCLzqqO1mjNX5Ko1ZueaSb6n9juo7xIx72Cw7eQy/cZNSXUZ5clziujXmvX5ljweMpH/yir5P/wBM1xXYeTVo1V/7m/D7kjQY2p1AL93Jb9IAKLnkLAG/jO1I3iY5pdKDfG/huZEkGrWItkplB4vcgWPPTLr5yqnF2v4nEk1CkuLv4flyobT2th00OBVj1Z/+mUVXFbo9/D4PEz2xDXcvuRSbyUwe7gcOvn3v/qJSpx4L88jV/pdWXv4ib9PmY43eKpVQp2dFFP0UsfQk6SSn1InQ5LpUpqpmk32shzhwT4nxk1OVki6eDoucptXvv+eF/wDLNtEAGTiybpxS6KPq/wCT7HGpQKm5yHQ8vfPRpyvE+L5WoqnW04lqkzyhAPAfdAPYAgCAIAgCAIAgCAIAgCAVreumCR3irZTYqbHncWOjDwIIlNWTjsW043KM+ye0uezo1LfRLUG87oGQ3t9ATK+bnvHyPTp8p42hop3X/JX9dzjq7CA+ZiF8R2VYfusjfCQdGm9m13o3w/iKsvfpJ9zt8bnK2ywP81h9fD4hB7wjD4znMdUl8DTH+JKLfSpyXr9DSCtNgWr4ci/OqE/+QLJRozT4PxLJcu4OUbXa8CVqb5YajYPUQ3H+XUpVB6sjG00ZnHRo8upisM9VP0f0OX/tWpUmsgV0PtBmtfytexnM9ThEy1K2EmtXK/BpL5sVfymriLIvY0kB0U1OfUm2p/GQcqq2iTw1fA09ZuTfF2X1OjF7NrV1zirhyn0hWphR6k3lFSE56uy79D3MPytgacei35Mga+zLGy4nCsRxy4hHt6JcziwsuNvMlP8AiDBrZvyOzD7NBAzVtf0KGIqfEUwPjJezNbyRTL+JKC92En6fUkqGwlPzcQ/6tOkP33LfuyapU1vK/cZKn8RVX+nSt3v6WJChscKCezpJl4l2au2gv7JyoD6GTTpx2XmYKvKmNq6OWX+3T13Lnurh8rMczOSo1J91lFlUeAE00puW55k1xLJLSsQBAEAQBAEAQBAEAQBAEAQBAK1vbxXS9gTxsR4j3zPX2NFEqeFsKgOdwASWU6jhbXmttOomNF8r22MqtfEZ7IEZb3B1FxcHjw4aeZ8DO3ZxKFtTauOa4TIWrEX7JCGIU8GdjZUXjqSB0udJbCnKZROcYuy1Ny7MrVDarWKf7rD2JHg9dx/CFk8sE7LV9n12K7zerdjfQ3SwZ+UOHpVCQD2lW+IYjiCGqE6a8ustUajWll6/Q50e87MFg6DU89ILltcZKKrcZQwygrc3BFvOObm1fP6I4pReyNDJhmUM6gqxIGegp4C5Oi+zx14aRkl/X5pHM8eoy/ulgc5y4aglQAG9IdjUAYkA3pkGxKtx42M64z42fmvqHlZz4nY9al/g1Q3SnWAF/BayD+JWPjKXCDdtn2/lmSWdbO5y4baN2NJ1anWUFjSfQlR85CDZ1uR3gSBcXtIShKO5ZGakY/LswayJYEWLFuJFzoONhK7l/QSsZNhTaz1DbUnLpck3PjynApLgi07sKBcLwC2689dfObKBRVdyfl5SIAgCAIAgCAIAgCAIAgCAIAgFU32W+TyP285mxOyNOH4lLaq+YF+9bS4NmGvEHnaYrmuytoSGCoOzGnSOVmGZ3I0p0ydGKcDUaxsPU6Cx0UaWbV7GOtU/aiw4PC0qCBF7iuwFySXqOebtxJNv9OE1pZ+xerKdI95ppYioaq2uBTqZKlFbaBgclW9gWUjKeQ1bmsmklolp1EG22dGyaJohlLXW5KoBcpdmJAP0bZTbkc2trWr5yMei3d9S1Z2MGbMHTXDU7XIRbC9RkUAAWHAAdOOughSklpHzsFFLic+Hw1GqtMI2daJupSoj2OYNc9T3fcTOZn/T5NM5li9mbq+BJNQq1zVVFYN3TlDsWynh7D5QOVr31nVJNtcep6HHB6s53xTUro9iAGshDEuztmVKZsSwppoSAR3hwyyTV1lkcTcT2thaddcrgkLZrXHa0XKgghlJysA3XgeYNpDLl7V6r7Fmku8i6rvSJpuM7BcyMth2iaagcAwuLjxBGh0orU8uq2LacrvKzCsjt3gLFfZHHlc6fWt7pnL00tC0brplut72Ua+s20Niiq7lgl5SIAgCAIAgCAIAgCAIAgCAAYAgFa3tzXQrbhz4HXhfx4esz4jZGijbiUKjo7XBbLqB1YsFRPMsQJihHNKxqqzywuXPZ2DFGmQe8dXqsoJL1LXNgNSAAAB0Ciekor3eC9WYNteLOcFsQ2jWRlHaJ7SjUFHpvcEEjvKw4FNQCJZuV7nWuVV4lU63JdySSTfjqSdfHlMtWtFRzSdo+rLYw4Lcx/OjaygKPDj755VTHz92ksq9S9Ulx1K1vDSOIqKhJNOnqRfjUPC9+g/iPSTwtS151G3fxKMQs3RRDphGWo9Q50ZRZGQlSBfqvK3jN8a0HxMrpyWtiw7qbwV6lU0KuWooQuH0DaECxsLHjxkMRiHSV5LMr7FlCTm7FnrBWGozKDfXUqev9fES2lWjKOaLvH1Xf+eZbKHBkQS2HckljTXvXuvf7hL3A1eq1Q9AFVdLcDpWhVsd20cGK1MBSMwOek30agv+6QWU+DMOc44r3eDLHqr8UQQxh0sjEnl0INmDHgCDcehnnSjllY0wtJXuWndgm7E6HKL++bKGxVVLBLykQBAEAQBAEAQBAEAQBAPDAAEA9gFW30q5cpIJFuXHQ3H2TLidkacOrle2LSFSsr20XNVb61ylJfLWofNBI4VWvM7X3USfx+FLoANSGuRmZL6Ee2mqkE3B11UemxRsrGeWprDCjSJq5BYZqrKMoY+PVm0v19ZXUatZ7Lft7PE7CL8SDq7VSo5Ziy2tbjYDkANR8J4deVSrLM/LqN8IKKsiO2pTxbsr4fFfJ6XQLTDHqQStjfjfSKTox0qR1KKsKrfQZBLvIwBIYG5vdwePMcBPQVOlayMsqWJjq4v4nVR3gRh36q07rrYFj5AKSdesiqFNO9/MWrS0yvyZzYDeajhsS1VVq1Q6FRZQljmBsAx1FhI4iiqsFFPYnSpTpybktyeq77WZWp02I0NQNoQLXZembjxPKUYanKjPNf7m10s0dS1pkr0u5ldHUPTJvbQggGxva4FxfUXE9anbZbbr6GGcXxN+AoOEOdixY5tbaHoLGwtblpp77mrqxGKsRG0iKVVidFcBx9YnK4A8wp/XmPEraRdSWriT+67XzHqok8PscqlgmgpEA8AgHsAQBAEAQBAEAQBAEAQBAKrvoR3QSBccT4HX4EzLiVojTQOTYVLSo30nCj6tNf8A9s0soRtBdupXJ9JnfRqEknlr7op1HKTb2OyjZFW3y2gbpRVspPyjnQ8dEUg3BGh0tyEoxDulF97NGHhvLwKd3sxsR4jkb8bA8L3PCZraGjiSdLbWQd9Cwva4ta/GwcDQ+t9JVKlfVM7lMcDg6Ljs7m9U5zfit1uLG1hzltti9ya1Ne1d31CWpnUHN9x15Tj0ZOE8yszn2ZspSiv2qKpF+9qbkWIAGpGh5jXhIuTT2OVKiUcqOlkpLoqNWa2rN3aelgCV58uJPHqdXSe7t3Gdll3P2hUL1aFXLnW1VAotZDoV/rXU6TVhpRy2XevmY68dUy01HswPLSa5zakihK6OHbdP/Dbo5X0db/xIsjiI9BiL6SJPdZr5j1AkcPsdqk/NBSIAgCAIAgCAIAgCAIAgCAIAgFU3zPeTgbra3mZlxWyNVDY17MFsOviC37bFvvlz6NPw+JUtX4m+gND4kD8ftldFdF9/58SUnqj5zvJgqdfE1KprWu5QDLcDIAtr3H9HzmGpVlKbdjdSWWCRGYXZJyls5KjMQQNbDiSC3DThr907fQsUblowe9lMUEphTnyoutiOHQ6EfN4y511ky2Jvk+TnmvpuQ2MpYatULrUFEg3dAWBzGxJXv2Xj04i8pk7q6JxvC8Javv2MtpY4uoShmdn7obrysv0mPhoOMik2yS0V3oR+z8S9A5NHQNlOW19LZsjW110BPhLpUE12nhyx7VR21RJVduKtX5RWpgDQNYa8dT1vzJlLw8lGxohjKct9O83boVan5ytTLftGOchgwsRawsToCR8ZOElCcewsladN2PoVYaDwuP69021VojLE07VW9EnpkPorrf4Xk30qfgR2fidu6w0a3QSvD7HavAn5oKRAEAQBAEAQBAEAQBAEAQBAEAqe+a3dPAX9xv8AdMuJ2RpoOyZlRXLRpjoiD3KJdW0j5FcNzZSNlB8Sfdf8Jyl7iYlufHcXiKjUDlUZS5bOzEXLHkALm9yPjMkaP72aJ4npZILXYkdr4qnSodmWAYoyoCma5y8j83XnKVdnoJWavxI+hhzYEeHPwvK2exnS0Z27rU6bYjFLWXNTqUqnd53RlK5eYOmnjNtJLJr1Hy2Im/bZW32J+jQpUsJek+fEOWpCox9gEXqFLez3Dxte7DWdoKOTMt2cx9Wabg9jUtCkGGVVvRtotgT3bC+vJrXv1PSXaHlkRj8QKjMAoA1LvYFsutgCfnMR6cZG9zlyM3HxNRMTWRCACFax8HW+UfVze4TLiUtG+s9HBPddh9orcDrbX7f9Ztqe7fYjHc04vWhU+o/wBP3TsHeHmJHTuqLBvT75XhvdJVifmgoEAQBAEAQBAEAQBAEAQBAEAQCrb6UjYODwW3vvM+IWiZfRejRvK/Jr5D+GWV9vH5MhA4tuVCmDrMpswptY9L6E+gJPpEH/AC7kajtc+ZvjqeHOHqNdqYqWI5ewwBtzy8fO043sU0XrcrO3sdTdkNLtCVHeaoRYtaxyqOA+JmZU4rRHoSxUpSTXA68FvE4XVFY8AOB16Hn5SvmV1mv/AFHrj6/Yk8COyXtzbP3iCeC5wQwH7R90vSyxPLU+cxWZ8X8WT+AqU6lRSvdWkgVVAsNLNUJHTORr4xR91DHO9ZrqNGNxwCMwUU+0LMQAM3ZqSFLfpOb+lvOTbMUmR+1qD08OmUXNQZ2Y9W1AUeA58p1qyFivbrOWxTcQ2S4Hk6Ag+hMz1dl3no4NJS8D9A16eh/rnNtTSH51lcXqaMSnyNT6j/wmKfuiZs3X4P6ffKcPsydbgT00FIgCAIAgCAIAgCAIAgCAIAgCAVTfZiAB1A5/WHDnxEpxHueJdR3fcdp9hfIfZLK/ukIDsldCrDMrAqQeYOhilrBcRLc+H7V2C4rMnaAjtGWxBNgHyi55zDz+91sXrBLeLOHE7JIU01F2znXmRoASeX85FVLu5a8P0MsdyUo7p1FFNgyvYglSMuvOx/G0kqhyWEfB6mzE4CrcK1J8l9TY2GbTUjQefjLV0jz6tOpCSlb8RKLg6l1RELXBDtbKLXUlQSba2F/dJ20sityzScnuzGrsOtUUs70qS345s5texFl4Wv10nMsmQUUtWcO9tZwM3aK40TuEiw5WuTpp4azsmdVmyD3JudpUF+k1vTib+glc43Vu414d5XfsZ+hKx0mqq7REdzRi/wDAqf8ADf8AhM7T90SPd1uD+kow3usnW4E9NBSIAgCAIAgCAIAgCAIAgCAIAgFU31e2Udcv2kffKMT+n4l1Hc7KBvSQ9UU/AS6qrwZXDdGyhw9ZGj7p2W5Q8Xs8VsS9Q2HypDoLE2W9jfxK9Oc8avVkpSurHpQlDKlGV9PxW7CP2psIpmrqxPZrcr9KxuwFrm9r2tzI85CnWu1GxNTUdzkXbwVsgSo4XQsEJ1PVQO7x4TTaW5N1aWzkSeD3go5yrlsj02pt3GOrWyi1r3llGeSTc3ZWOVMLOvT/AJUc1nw9dSsVNqYiyrlLrciy8joeA4ex8DLVXi9Lni18DiKH6kWr7GdKvW7xanVAfjdHOvDUW8Br/KOdj1mfmpcCE25m0VgVseB4H+rTuZPZkqcZLdHd+Tag/wDaNGqU7qkqCbC5ZSt1vxABJ08ucc5acUtXc10aSyycpW0831I+81hwmqrsRhuc+0NMPU8abD3gj751LLT8Djep5uibox65fsmfDe6W1uBYJpKBAEAQBAEAQBAEAQBAEAQBAEArG9xF1vwsOel7m2nXp6zPiv0/EtpbmWx3vQpfUA/Z7v3TRFpxV+KK9juUWkoxUVZBu5883z3Or1a7VsOw72pW+U35nXSZpwkm9Llc6Sk7p2IfZG5eNDlnAOhAzOtgeTD2tb+EqUJX9z4EOY7V6/QnRuVWKkZqaaEd1n0u4cakcQQRfjlNuU7zVT+leZLmV1+hz47drE0AtYlavZX4ZmspHHLa5sSTYa68plxOGqSjt5Hvcj4mnSpyw1SWj1T+XjY3YTdfE1EzhlpGqczDVTYKAmltPnNY8M3hK8NhanvZexX9fzsKeV8RDEONKnLox49bf028Dr/ujXA0NJtaZ1Lf5aqLezazZST9YzbzU1+1eZ4/Nf8AIg9sbr48gKiKLA3KPxJN7nMeHLrISpv/AG/gOal/V8Tf+Tvc/EUcUcRibd1SFGbM2Y6XNtBoT75fShK60siappat3Z9OK3mqUVJWZJOxwbdqAUG80Hvdb/CQqu1N9x2O6M90vZfzEz4b3SytwJ+aSkQBAEAQBAEAQBAEAQBAEAQBAKrvmAbAi4y6i3nz/rnM2L/T8S2k2paGrdqpehb6LuD6nOPg4luHanSVyE9JMkXqICFLKGa9lJsTbjYX1k3CH439TqU2nJLRbux49O/C/vP3ySgltfzfzI5inbxtVOOWnTarrhmIVKrU7uGIU90jrMWJlJTsm9uHee7gFSWEc5pe+ldxUtLa7oyw+8FXJgslYVBWdldylicoHI8DcGVyxM4x0d9/h9bk58n082IzQy5Umlfa/wATZi946yVsVTzqDTdEogoLM7LcK7aWuedxLJV5xk4320FLk2jKlRnZ9JNzd9knul/k69s7brUqmEBIQVRUNWy5yMig924J+ESxFS0Xte/29DPhMFSrQrNauLWXW27tr/k69l7aqHC1MRVysozGmVFiyf5eZRoHJ0sPDneTpV5NSlLZepXicFBYmNCndPRSvwfGz6lvf5HBsLbFU16uHrvnayujWC3UjUAAcA2nr4SNGtJzyyf5+fIs5QwlJUYV6MbLVNXvZrbXtWpYcLS4m5OvW3utaasl92/O3wPHudQUePvM7za7fN/UXZFbysOzReTNqPAKfvKynFNRpWRKn7yO3dD2H8x9khhfdJ1uBYJpKRAEAQBAEAQBAEAQBAEA8IgAGAewCqb5LcrysBz+ty4H+fjM2L/T8S2k7MjN13yvUpk8VVx+qcraeRpxgZXi49TFb3r/AJ+akVv9WKVsPVA0oDOx6BqqLoPG1vWQxl80X1fNn0HIcYzo1aT/AH6Lwi2cO+W0nOMoZWYU0NJTlYgFnbMwNjr3bSFarJzjZ9XmXcmYamsHUzJZnmeq4JWXqSW2cThVrIrJVq4hqYAWkxVhTPHMwZbAknnreSnzaSbbvZbHmYOOIdNtSUYJ7yV1fus9TfshcFWenSCPRq4ckrSfukX4nQ2Yfj4yEKdGeibXYyzEvGUYSqOSlGe8lr8dUc74nAv+dMyVmDNauctwChIBFm0tY6jpDdNttvv0+5eqeOp8zFSiml0Nd0/DW/Uzt2g+ESlhsUz1KlOldabC7Hvji1yL6C2v4yU4wyqTldLs+5moRxVSrUw0UoylrJbbdXUY4I4cIwTDYgJmWsEOis+a65BnsNbG2gFgZC9NK2tiys8Q5pzqwbs4t8Ura306tL6s4X25Tr4i64Wr2lHuM5amuQEte9r3Gje6Szwbur6dy+Ryrg50KFnVWWWqST12+x0YLeXFPXGHXD00cp2l3dj3L24Ko18OHjLfaZXyqPmVrk/DKg68ptq9tEt/F7ExsLadStXxKuRlo1MigC2luZ5nWWUKs5zalwKMbhadGjSlHeSuzk3oqZ6gUG2RR73Nz62RffKcdPaJjobtk5uaPk2/V+yTwvuCtuixTSUiAYiAZQBAEAQBAEAQBAEAQBAEAqW+6Hunlp7+8bWHlM2L/T8S6juVjZ+LdK1N3XKFIVjyyP3W18CUb9QzLg5qNXv0J14rLdM7tv4Xt62Jp2v/ANzXL9YNVcfFU94mnEQzza7Pqejgq3MU6VT/AOjv3WivqU7HI39nUsQxJY4gMSeioyL8KazJrlUn1r88rHvQnF46dGOyhb1Tfq2Suxjl2vWD8XVWS/NQqgW9QP2TLqS/mK/Z9DxMT0sBDLwbv3/nxO3eIj+1cJk9vJ37fR79r+l/hGL0qJre3+CzAy/6bVU9r6d+hAUtoVKSY0oBkqV2p1G1LKrs9yq8DpceZHWUZnFyfW2vM9mVClWnQzPpRgpJcG1bd/mhO70YWnS2TTWm2ZM6EHrfMSfW5PrLJ08uG739jzOTa06vKjlUVnZln3eRxQTtGR9BlyrlsLAWNybm99b8+E04eLavJKy277u54uOlTdWXNpre93fj3Iqm6OuPx/8AxT/HWldFfzpd7PR5Tf8A+Sh3fKJ2I3/jf/th/EJOX/cLw+JCP/iX/f8AI7t03H5xjzfT84OvgB/KSw/6s+8jyp+hh/7CJx2IaoxqD57FgD0NhTv5KF90w4ianUZioRtHUuu5otTYdMv2TbhfdKq25YppKBAEAQBAEAQBAEAQBAEAQBAEAqm+bG62uSBe3Xj8dPjMuLl0LF1JFMOItdH7xY5cvgbgny4zzNtTQ4XV1sWzd7G9rSs2tSkcjnmSB3X/AFlsfO45T26LhUip21+Zi1j0TLaeGw4omnVVRSYgWI0uTceWo4w6MMuXgy2OJqU584pa9ZDbR2ZhKuW9bK9K+RxUCuovlIuCDbMCNechLDp2s9VxJ0sfOk3a1numtGbtj7GoUXaoKvaVT892zG/K92ueHC44SMcM08zd3+efmSr8oTqxUNFFcFoj3Abq0qS1lLl0r37QNbjc6gg6G5+EjHC2bu737PuXVOVKs5Qns4bWNVXdRDQGGNdzSD5rG1+Bst78Lkmc9llly5tO77nf9Vmq/PpLNa352nRs7Y1Ogyt+cu4UaB6hZQOoBawtl4+Bk44eSavK9vzrKa+PdWLTjFX4pJPzPMJs7D4erUqrUAeoXep3r3yG9Q2JNsvaa24ZhJQoZZZrldbGzrQjCW0dvT6I78BhKLt+cKAzOBapzy8gDYG0nzMXLNxILET5vm79Hq4GjeSsEpikos1W+Y9KQ/xD+tcJ+uTylddxpQbS1IJubsyu9uLnmb8BrPHSNiiy9boD5Nv1fsnq4X3TPW4FgmkpEAQBAEAQBAEAQBAEAQBAEAQCo75Vsri/DJ95sJixfAvpK6K0EVjm0JAsOfunnljbSsKNdqFQVkBa3dqJzene+n6SkkjrqumbTRha/Ny12ZVUi5K63/NPziWuqtLEUlay1abWdeYPQjxHwnsPVXWpQmmReIwOFOZXBXMdVJcAkPmBI4HUcddNJS6tNaN2JZHwMhg8Mb+Lo97X1phQvFeFkF+uvWc56l1+n2GSRi2z6KUuyDVGBftR7Ld9jck5hY5mzMQQdWJ00tGpXhDTfuEabZpw+x8NdzeoL5MwZhwRDSWx4jQnne5vFOvTnd3t3h07G7+yMKQQxZrgXuSOBqEWyqLWNVuFuUlztLrHNvqMzs7DZiQCzMWLANUN+0C58wBtrkW9+gnVUpt6O/ccyNcDt7enh6OZhlRbAKNSST3VUX1YnS0tuoxuyOxV67GqxerbOx4A6AAEKg6gBj5kk8542IrOpK/A1U4uC7TFSq9BKEW6su+6Jujfq/ZPVw3ulFYn5pKRAEAQBAEAQBAEAQBAEAQDwGAewCg/lFxNSlUV1XMmTUeROsy4mz0ZuwkKdRZZSyvg913P6lMwe1cOzA60zflex8LDj7ph5vqfg9DTVwmJhG7jmj1x6S+pJLmJJp1UYsb68bcgLHlry5yLpyW6MeeGz0/O03bPxtbC3ZVDqxvUogjU83pE2CseanQ+B1mjD4rm+jLb4FVWld5of5+/b5lp2ZtSliFLUmzWPeUgq6no6HVT5z1VJSV1qZr622ZCb97cr4ZKZpJdSbuxF1sPmevG/hKK9S3R/O4SzJZkRq78U8g7bCupy8aZVrBUVzoDdcodSb6C9jKZrMrSh5aHI1pI0Y7fsBWGHwbErmDNUKixpECpdQbsVLDTjrflCVlaMEu/UOrJlj3F2tWxOGzVlsysQHtYODqLDwvb0HjL6FRTVuriSWa15HZt3btHCr8obuR3KSa1G8l5D9I2UczLZSjBXbsN3ZasqbYuviGFWooFj8nTvdUUixP6TngW6EgWF7+TiMTzjstjVTpKOsnqe1Gse9VVTwsLA+gJv/pKVCT2RYpwekdfX0Rw1dsUVJy3qN11t7zw4nlJKnrq/BfljbDBYiUc0lkj1y09N36H0D8nj1GpVGqC12Ww8Lcp6VC2WyMOLjTjJKDbXW+PhwRbpcZBAPAYB7AEAQBAEAQBAEAQDwiAewBAOLamzUrplceR5iQqU4zVpEoycXoUDbG4IuSAD4jun4aH1mKWFqL3XddprpYqUHeLafY7Fer7oVkvlz28s3xXT4Sr+ZDeL8Pxmz/UpyVqlpf3JfKxHVsBi6ege/hmI+Fhac59cfVDnMLP3qKX9ra+XzOC2KDB2pVM68KtJ1FQD0bUeHDzkoVVF3jK3w8imrDDzVlF+Nn63uWPB7x4vIVqLTxCWsVrIabnzIGVvRZd7bpaaT7vozD7O79F27/qjjf82OpwNamSDfsa4y2b2hZraHykefocHJEfZ58Yp+LXyPe1wynMMA9Vgb/L17i+mpChrnQe4Rz9Di2+86qFRbJL1JLF7xYplsLUltolBMzW6do2g9yzrxuloJJfnA6qF30nfu0+JVcTRxDElKTKWNy7OC7eLOWufjM7qJu8pXPRpRwsI2cW/JfB3N2B2XinFmb0Llj7rGc51ft9EWKth4bUV4tsnMJufUbiGPjbKP3tPhJqNSe0fP8AEJcqVUrQaiv+KS+paNibjAEEgD4/E8PQS+GFk/ffgjBVxMpvNJ3fW9S+YLCLSQKosBNsYqKsjK229TfOnBAPLQD2AIAgCAIAgCAIAgCAIAgCAeEQCNxOGYahcw8OPug7c42KnQj0P4GRaT3OmlsJQPtUl/ZH4St0ab3iiWeSNTbKwh40l+IkfZqL4DnJdZidkYP/AGY/ab8ZH2Sj1erO85I8GyMH/s/3j+Mey0er4jnJG5MFhl9mkv2ySw9JftI5pHv5rR5Ul/ZH4SSpU1tFDMzbTtwVfQD7hLEktjhIYPCG92Fh05yRy5IwcEAQBAEAQBAEAQBAEAQBAEAQBAEAQBAEAxdAeIB84BpbBoeVvLT7IBj+Yr+kPX8Zyx25idnr1Pw/CLC56MAOp+H4RYXMhgV8ff8AhFhcLhE+j79ftnbHDeqAcAB5QDKAIAgCAIAgCAIAgCAIAgCAIAgCAIAgCAIAgCAIAgCAIAgCAIAgCAIAgCAIAgCAIAgCAf/Z"/>
          <p:cNvSpPr>
            <a:spLocks noChangeAspect="1" noChangeArrowheads="1"/>
          </p:cNvSpPr>
          <p:nvPr/>
        </p:nvSpPr>
        <p:spPr bwMode="auto">
          <a:xfrm>
            <a:off x="307975" y="7938"/>
            <a:ext cx="304800" cy="3048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6308844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Segnaposto numero diapositiva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1A6F0E34-9418-4C50-86AA-E2EEB5C3610F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39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1143000" y="2319338"/>
            <a:ext cx="6840538" cy="2862262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1+2+4+8+16 = 31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5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5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1+2+4+8+16 +32= 63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sp>
        <p:nvSpPr>
          <p:cNvPr id="4" name="CasellaDiTesto 3"/>
          <p:cNvSpPr txBox="1"/>
          <p:nvPr/>
        </p:nvSpPr>
        <p:spPr>
          <a:xfrm>
            <a:off x="81914" y="5086489"/>
            <a:ext cx="8962710" cy="707886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99.9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% 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è rilasciata nelle ultime 7 generazioni: 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it-IT" sz="2000" b="1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Arial" charset="0"/>
              </a:rPr>
              <a:t>In un tempo rapido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, </a:t>
            </a:r>
            <a:r>
              <a:rPr kumimoji="0" lang="it-IT" sz="20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0.07 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Arial" charset="0"/>
                <a:ea typeface="+mn-ea"/>
                <a:cs typeface="+mn-cs"/>
              </a:rPr>
              <a:t>milionesimi di secondo, si crea la massa critica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Arial" charset="0"/>
              <a:ea typeface="+mn-ea"/>
              <a:cs typeface="+mn-cs"/>
            </a:endParaRPr>
          </a:p>
        </p:txBody>
      </p:sp>
      <p:pic>
        <p:nvPicPr>
          <p:cNvPr id="5" name="Picture 7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9550" y="0"/>
            <a:ext cx="1700213" cy="17065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" name="Picture 8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467600" y="76200"/>
            <a:ext cx="1493838" cy="21812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CasellaDiTesto 6"/>
          <p:cNvSpPr txBox="1">
            <a:spLocks noChangeArrowheads="1"/>
          </p:cNvSpPr>
          <p:nvPr/>
        </p:nvSpPr>
        <p:spPr bwMode="auto">
          <a:xfrm>
            <a:off x="1600200" y="852488"/>
            <a:ext cx="1133644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plutonum</a:t>
            </a:r>
            <a:endParaRPr kumimoji="0" lang="it-IT" altLang="it-IT" sz="1800" b="0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CasellaDiTesto 7"/>
          <p:cNvSpPr txBox="1">
            <a:spLocks noChangeArrowheads="1"/>
          </p:cNvSpPr>
          <p:nvPr/>
        </p:nvSpPr>
        <p:spPr bwMode="auto">
          <a:xfrm>
            <a:off x="6172200" y="796925"/>
            <a:ext cx="150554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Uranium</a:t>
            </a:r>
            <a:r>
              <a:rPr kumimoji="0" lang="it-IT" alt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t> 235</a:t>
            </a:r>
          </a:p>
        </p:txBody>
      </p:sp>
      <p:pic>
        <p:nvPicPr>
          <p:cNvPr id="7177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2388" y="28575"/>
            <a:ext cx="2438400" cy="1876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6311795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 nodeType="clickPar">
                      <p:stCondLst>
                        <p:cond delay="indefinite"/>
                      </p:stCondLst>
                      <p:childTnLst>
                        <p:par>
                          <p:cTn id="13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8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24"/>
            <a:ext cx="8291264" cy="620712"/>
          </a:xfrm>
        </p:spPr>
        <p:txBody>
          <a:bodyPr>
            <a:normAutofit fontScale="90000"/>
          </a:bodyPr>
          <a:lstStyle/>
          <a:p>
            <a:r>
              <a:rPr lang="it-IT" sz="4800" b="1" dirty="0" smtClean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4000" b="1" dirty="0" smtClean="0"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1  kWh </a:t>
            </a:r>
            <a:endParaRPr lang="it-IT" sz="4000" b="1" dirty="0">
              <a:solidFill>
                <a:srgbClr val="00206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5" name="Immagine 4" descr="Foto gratuita di alcol, bevanda, &lt;strong&gt;bicchiere&lt;/strong&gt;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17074"/>
            <a:ext cx="1674151" cy="2397707"/>
          </a:xfrm>
          <a:prstGeom prst="rect">
            <a:avLst/>
          </a:prstGeom>
        </p:spPr>
      </p:pic>
      <p:sp>
        <p:nvSpPr>
          <p:cNvPr id="8" name="CasellaDiTesto 7"/>
          <p:cNvSpPr txBox="1"/>
          <p:nvPr/>
        </p:nvSpPr>
        <p:spPr>
          <a:xfrm>
            <a:off x="1835696" y="1052736"/>
            <a:ext cx="2584362" cy="181588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90-120g 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benzina</a:t>
            </a:r>
            <a:endParaRPr kumimoji="0" lang="it-IT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Gasso animale</a:t>
            </a:r>
            <a:endParaRPr kumimoji="0" lang="it-IT" sz="28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carbone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0" name="Immagine 9" descr="L'alternativa green alle &lt;strong&gt;batterie&lt;/strong&gt; &lt;strong&gt;al&lt;/strong&gt; &lt;strong&gt;litio&lt;/strong&gt; viene da erba medica e resina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33982" y="980180"/>
            <a:ext cx="3292446" cy="1728534"/>
          </a:xfrm>
          <a:prstGeom prst="rect">
            <a:avLst/>
          </a:prstGeom>
        </p:spPr>
      </p:pic>
      <p:sp>
        <p:nvSpPr>
          <p:cNvPr id="11" name="CasellaDiTesto 10"/>
          <p:cNvSpPr txBox="1"/>
          <p:nvPr/>
        </p:nvSpPr>
        <p:spPr>
          <a:xfrm>
            <a:off x="7740352" y="1353454"/>
            <a:ext cx="877163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7 kg</a:t>
            </a:r>
            <a:endParaRPr kumimoji="0" lang="it-IT" sz="32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244465"/>
            <a:ext cx="2127688" cy="1554615"/>
          </a:xfrm>
          <a:prstGeom prst="rect">
            <a:avLst/>
          </a:prstGeom>
        </p:spPr>
      </p:pic>
      <p:sp>
        <p:nvSpPr>
          <p:cNvPr id="13" name="CasellaDiTesto 12"/>
          <p:cNvSpPr txBox="1"/>
          <p:nvPr/>
        </p:nvSpPr>
        <p:spPr>
          <a:xfrm>
            <a:off x="2127688" y="3236942"/>
            <a:ext cx="1548822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30-60 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20-100 l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noProof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idrogeno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Metno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4" name="Immagine 13" descr="Uranium | Marcin Wichary | Flickr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12242" y="3013261"/>
            <a:ext cx="2514870" cy="1674943"/>
          </a:xfrm>
          <a:prstGeom prst="rect">
            <a:avLst/>
          </a:prstGeom>
        </p:spPr>
      </p:pic>
      <p:sp>
        <p:nvSpPr>
          <p:cNvPr id="15" name="CasellaDiTesto 14"/>
          <p:cNvSpPr txBox="1"/>
          <p:nvPr/>
        </p:nvSpPr>
        <p:spPr>
          <a:xfrm>
            <a:off x="6543926" y="3236942"/>
            <a:ext cx="2440092" cy="95410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22</a:t>
            </a: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mg uranio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 </a:t>
            </a:r>
            <a:r>
              <a:rPr lang="it-IT" sz="28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naturale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6" name="Immagine 15" descr="Spaccare &lt;strong&gt;legna&lt;/strong&gt; - Fuoco e &lt;strong&gt;Legna&lt;/strong&gt;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12940"/>
            <a:ext cx="2278047" cy="1708535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373807" y="5278289"/>
            <a:ext cx="1319592" cy="138499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0.3 kg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Legna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800" b="1" noProof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secca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sp>
        <p:nvSpPr>
          <p:cNvPr id="18" name="CasellaDiTesto 17"/>
          <p:cNvSpPr txBox="1"/>
          <p:nvPr/>
        </p:nvSpPr>
        <p:spPr>
          <a:xfrm>
            <a:off x="7775332" y="5091280"/>
            <a:ext cx="986167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n-ea"/>
                <a:cs typeface="+mn-cs"/>
              </a:rPr>
              <a:t>8 m2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noProof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celle</a:t>
            </a:r>
            <a:endParaRPr kumimoji="0" lang="it-IT" sz="2400" b="1" i="0" u="none" strike="noStrike" kern="1200" cap="none" spc="0" normalizeH="0" baseline="0" noProof="0" dirty="0" smtClean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noProof="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solari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omic Sans MS" panose="030F0702030302020204" pitchFamily="66" charset="0"/>
              <a:ea typeface="+mn-ea"/>
              <a:cs typeface="+mn-cs"/>
            </a:endParaRPr>
          </a:p>
        </p:txBody>
      </p:sp>
      <p:pic>
        <p:nvPicPr>
          <p:cNvPr id="19" name="Immagine 18" descr="Fotovoltaico... al Gusto di Mirtillo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78488" y="4911885"/>
            <a:ext cx="3373832" cy="1686916"/>
          </a:xfrm>
          <a:prstGeom prst="rect">
            <a:avLst/>
          </a:prstGeom>
        </p:spPr>
      </p:pic>
      <p:sp>
        <p:nvSpPr>
          <p:cNvPr id="3" name="CasellaDiTesto 2"/>
          <p:cNvSpPr txBox="1"/>
          <p:nvPr/>
        </p:nvSpPr>
        <p:spPr>
          <a:xfrm>
            <a:off x="-91348" y="3821717"/>
            <a:ext cx="8707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0.2 Eu?</a:t>
            </a:r>
            <a:endParaRPr lang="it-IT" dirty="0"/>
          </a:p>
        </p:txBody>
      </p:sp>
      <p:sp>
        <p:nvSpPr>
          <p:cNvPr id="20" name="CasellaDiTesto 19"/>
          <p:cNvSpPr txBox="1"/>
          <p:nvPr/>
        </p:nvSpPr>
        <p:spPr>
          <a:xfrm>
            <a:off x="21824" y="649882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0.2 Eu</a:t>
            </a:r>
            <a:endParaRPr lang="it-IT" dirty="0"/>
          </a:p>
        </p:txBody>
      </p:sp>
      <p:sp>
        <p:nvSpPr>
          <p:cNvPr id="21" name="CasellaDiTesto 20"/>
          <p:cNvSpPr txBox="1"/>
          <p:nvPr/>
        </p:nvSpPr>
        <p:spPr>
          <a:xfrm>
            <a:off x="16052" y="5025359"/>
            <a:ext cx="7633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CC"/>
                </a:solidFill>
              </a:rPr>
              <a:t>0.1 Eu</a:t>
            </a:r>
            <a:endParaRPr lang="it-IT" dirty="0">
              <a:solidFill>
                <a:srgbClr val="FFFFCC"/>
              </a:solidFill>
            </a:endParaRPr>
          </a:p>
        </p:txBody>
      </p:sp>
      <p:sp>
        <p:nvSpPr>
          <p:cNvPr id="23" name="CasellaDiTesto 22"/>
          <p:cNvSpPr txBox="1"/>
          <p:nvPr/>
        </p:nvSpPr>
        <p:spPr>
          <a:xfrm>
            <a:off x="4126664" y="3006231"/>
            <a:ext cx="110479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rgbClr val="FFFFCC"/>
                </a:solidFill>
              </a:rPr>
              <a:t>0.002 Eu</a:t>
            </a:r>
            <a:r>
              <a:rPr lang="it-IT" dirty="0" smtClean="0"/>
              <a:t>?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22500439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5" descr="Little Boy: A Gun-Type Bomb 3D cut-away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103188"/>
            <a:ext cx="6934200" cy="28686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Rectangle 3"/>
          <p:cNvSpPr txBox="1">
            <a:spLocks noChangeArrowheads="1"/>
          </p:cNvSpPr>
          <p:nvPr/>
        </p:nvSpPr>
        <p:spPr>
          <a:xfrm>
            <a:off x="152400" y="3048000"/>
            <a:ext cx="4038600" cy="36576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Lunghezza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noProof="0" dirty="0" smtClean="0">
                <a:solidFill>
                  <a:srgbClr val="000000"/>
                </a:solidFill>
                <a:latin typeface="Arial"/>
              </a:rPr>
              <a:t>peso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 Ton.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noProof="0" dirty="0" err="1" smtClean="0">
                <a:solidFill>
                  <a:srgbClr val="000000"/>
                </a:solidFill>
                <a:latin typeface="Arial"/>
              </a:rPr>
              <a:t>esplosivo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60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kg of</a:t>
            </a:r>
            <a:r>
              <a:rPr kumimoji="0" lang="en-US" sz="18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70% enriched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U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en-US" kern="0" dirty="0" smtClean="0">
                <a:solidFill>
                  <a:srgbClr val="000000"/>
                </a:solidFill>
                <a:latin typeface="Arial"/>
              </a:rPr>
              <a:t>solo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650-700 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g </a:t>
            </a:r>
            <a:r>
              <a:rPr lang="en-US" kern="0" dirty="0">
                <a:solidFill>
                  <a:srgbClr val="000000"/>
                </a:solidFill>
                <a:latin typeface="Arial"/>
              </a:rPr>
              <a:t> </a:t>
            </a:r>
            <a:r>
              <a:rPr lang="en-US" kern="0" dirty="0" err="1" smtClean="0">
                <a:solidFill>
                  <a:srgbClr val="000000"/>
                </a:solidFill>
                <a:latin typeface="Arial"/>
              </a:rPr>
              <a:t>sono</a:t>
            </a:r>
            <a:r>
              <a:rPr lang="en-US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kern="0" dirty="0" err="1" smtClean="0">
                <a:solidFill>
                  <a:srgbClr val="000000"/>
                </a:solidFill>
                <a:latin typeface="Arial"/>
              </a:rPr>
              <a:t>stati</a:t>
            </a:r>
            <a:r>
              <a:rPr lang="en-US" kern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kern="0" dirty="0" err="1" smtClean="0">
                <a:solidFill>
                  <a:srgbClr val="000000"/>
                </a:solidFill>
                <a:latin typeface="Arial"/>
              </a:rPr>
              <a:t>usati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285750" marR="0" lvl="0" indent="-28575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 typeface="Arial" panose="020B0604020202020204" pitchFamily="34" charset="0"/>
              <a:buChar char="•"/>
              <a:tabLst/>
              <a:defRPr/>
            </a:pPr>
            <a:r>
              <a:rPr lang="en-US" kern="0" noProof="0" dirty="0" err="1" smtClean="0">
                <a:solidFill>
                  <a:srgbClr val="000000"/>
                </a:solidFill>
                <a:latin typeface="Arial"/>
              </a:rPr>
              <a:t>Energia</a:t>
            </a:r>
            <a:r>
              <a:rPr lang="en-US" kern="0" noProof="0" dirty="0" smtClean="0">
                <a:solidFill>
                  <a:srgbClr val="000000"/>
                </a:solidFill>
                <a:latin typeface="Arial"/>
              </a:rPr>
              <a:t> </a:t>
            </a:r>
            <a:r>
              <a:rPr lang="en-US" kern="0" noProof="0" dirty="0" err="1" smtClean="0">
                <a:solidFill>
                  <a:srgbClr val="000000"/>
                </a:solidFill>
                <a:latin typeface="Arial"/>
              </a:rPr>
              <a:t>rilasciata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13 </a:t>
            </a:r>
            <a:r>
              <a:rPr kumimoji="0" lang="en-US" sz="1800" b="0" i="0" u="none" strike="noStrike" kern="0" cap="none" spc="0" normalizeH="0" baseline="0" noProof="0" dirty="0" err="1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KTon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di TNT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Esplosione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a 550 </a:t>
            </a:r>
            <a:r>
              <a:rPr kumimoji="0" lang="en-US" sz="18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m </a:t>
            </a:r>
            <a:r>
              <a:rPr kumimoji="0" lang="en-US" sz="18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 </a:t>
            </a:r>
            <a:r>
              <a:rPr kumimoji="0" lang="en-US" sz="18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altezza</a:t>
            </a:r>
            <a:endParaRPr kumimoji="0" lang="en-US" sz="18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R="0" lvl="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tabLst/>
              <a:defRPr/>
            </a:pPr>
            <a:endParaRPr kumimoji="0" lang="en-US" sz="1800" b="0" i="1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0245" name="Segnaposto numero diapositiva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2B0A1065-5A6E-4E9B-A47E-855E2C353BCA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40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3" name="Rettangolo 2"/>
          <p:cNvSpPr/>
          <p:nvPr/>
        </p:nvSpPr>
        <p:spPr>
          <a:xfrm>
            <a:off x="6708684" y="87313"/>
            <a:ext cx="2303836" cy="1569660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Bomba di</a:t>
            </a:r>
          </a:p>
          <a:p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Hiroshima </a:t>
            </a:r>
          </a:p>
          <a:p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(fissione)</a:t>
            </a:r>
            <a:endParaRPr lang="it-IT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AutoShape 2" descr="Little Boy bomba atomica a IWM Londra Foto stock - Alamy"/>
          <p:cNvSpPr>
            <a:spLocks noChangeAspect="1" noChangeArrowheads="1"/>
          </p:cNvSpPr>
          <p:nvPr/>
        </p:nvSpPr>
        <p:spPr bwMode="auto">
          <a:xfrm>
            <a:off x="-54702" y="1298312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sp>
        <p:nvSpPr>
          <p:cNvPr id="7" name="AutoShape 4" descr="Little Boy bomba atomica a IWM Londra Foto stock - Alamy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it-IT"/>
          </a:p>
        </p:txBody>
      </p:sp>
      <p:pic>
        <p:nvPicPr>
          <p:cNvPr id="9" name="Immagin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191000" y="3057252"/>
            <a:ext cx="4987226" cy="36483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235327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8434" name="Picture 2" descr="http://upload.wikimedia.org/wikipedia/commons/thumb/c/c1/Teller-Ulam_device_3D.svg/250px-Teller-Ulam_device_3D.svg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71800" y="228600"/>
            <a:ext cx="3429000" cy="61864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435" name="Picture 8" descr="http://upload.wikimedia.org/wikipedia/commons/thumb/3/3b/Deuterium-tritium_fusion.svg/220px-Deuterium-tritium_fusi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4800" y="2133600"/>
            <a:ext cx="2736850" cy="304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8436" name="AutoShape 5" descr="data:image/jpeg;base64,/9j/4AAQSkZJRgABAQAAAQABAAD/2wCEAAkGBhQSEBUSERQWFRATFRgXFRMVFBYVFRgZHBQYGhcVGBYYGyYeGBkjHBcWIC8gIycpLCwsFR4zNTAqNSYrLCkBCQoKDgwOGg8PGiwkHiQvLCoqKTQsLDAyLTYsLi0uMCwsKjUsLDQqLjUpLCwsLDQtLDAsNC8sLCwpLCwsKSwsLP/AABEIAN8A4gMBIgACEQEDEQH/xAAcAAEAAgMBAQEAAAAAAAAAAAAABQYDBAcBAgj/xABMEAABAwIDBAcEBgYHBQkAAAABAAIDBBEFITEGEkFRBxMiMmFxgUKRocEUI1JikrEzQ3KCwvAIFyWys9HhFRZjk9IkNURTdIOUo7T/xAAbAQADAAMBAQAAAAAAAAAAAAAAAwQBAgUGB//EADcRAAEDAQUECAUEAgMAAAAAAAEAAgMRBBIhMUETUWFxBSIygZGxwdEUUqHh8AYkQmKCoiNjsv/aAAwDAQACEQMRAD8A7iiIhCIiIQiIiEIiIhCIiIQirFL9XikjeErLjzs0/wALlZ1Wcf8Aq66ml+0dw++35SKC3YNY/wCVwPjh6q6xYucze0j19FZkRFeoUREQhEREIREVb2wrCQymj78xF/K9hfwJ+DSkWiYQxl58N+4J0EJmkDB47uKsiLBRUojjawXIaALnU8yfM5rOnCpGKUaA4IiIsrCIiIQiIiEIiIhCIiIQiIiEIiIhCIiIQiLC+sYHtjLh1jr2bfM2F9PRZlgEHJZIIzRVzbiL6hjxqyQG/mD8w1WNRm0sG/SSjk3e/CQ75Ka2MvwPbwP0xVNjfcnYePmpCCUOa1w0cAR6i6+1GbNT79JEeTd38JLfkpNOiftI2v3gFJlZce5u4kIo1mNA1Rpw03a3eL75aA2t+8FJKs7PdutqpOR3R+Ij8mBItEjmvjY3U48gCSnQRtcyRztBhzJACsyIirUq+ZJA0Ek2AFyeQGpVX2cjNRUyVb9Ad2MHhl8m29XFbG2FeRG2BmckxAsNd2/zNh71MYXQiGFkY9kZnmdSfU3XOf8A89pDf4sxPM5eAxV7f+Gzl2r8ByGficFtIiLoqBEREIRERCEREQhEREIRERCEUVtAKjq70xALc3C13ED7N8vS2fwMqiXKzaMLakV1CZG+44OoDTQqG2f2ibUDddZsw1bpfxbf8uCmVXse2b3z10HYnab5Zbx+TvHjx5r72f2j636qbs1DciCLb1tcuDuY/kRQzvjcIZ89HaO9iq5YGSN20GWrdW/ZTyIi6KgVX2xw0jdqosnxkbxHIHsu9D8D4KbwjEhPC2QanJw5OGo/ngQtuSMOBa4XaQQQdCDqFT8LkNFWOgefqZCN0nx7jv4T/ouXJ+1tAk/i/A8Doe9dOP8AcwbP+TMRxGo7lcl8TRBzS06OBB9RZfa+ZJA0EuIAGpJsB6rpkVwXNBpiq7sPL9S+M6xyHLzA+YcrIqtNtnhdKXE1VMxzj2wyVr3E5nNrCSNTw4qPf02YSDb6VfygnI/w0izRGKJsbjl+eSfaZRLK57dVdpZA1pcdACT6Zqu7DM+pkkOr5D8APmSon+uzCDl9JOfOnnt6/VqSw7pNwuXKOtgb4Pd1P+IGofDelbJXs1w5rDJrsTo6Z0x5K0rxzrC50CxUtYyVu9G9r2/aY4OHvBso/abrTTubCwuc/I2tk3j79PVMlfs2F1K00WkTL7w2tK6qKwRpqqx9Uf0cfZj92XwJPm8K1rRwbDhBC2PiBdx5uOp/ngAt5IskRjj63aOJ5n8onWqUSSdXsjAch+VREVexfagsmbDTtEkl7O1tf7Itx5nh77NmnZC2888EuGB8zrrArCi8acs9V6nJKIiIQiIiEIiIhCIiIQiIiEIoXHtnRP22HcnbmHDK9tAbfA6hTSJUsLJm3HioTYpXxOvMOKr2BbQku+j1ILZ25AnLe5fvfA8FYVF45gLKhufZkHdfbMeB5hauz+ITbxp6hjt9gyl1BHC54+B42zzBUkT5IXCKXEHsu9Dx46qqVjJmmWLAjtN9Rw4aKeUVj9dS07BU1jo2MivZ8nAnOzRq52WQAJ5KL2/2/hwuAPeN+eS4hhBsXkWuSbHdaLi58QOK5lSbAV2LzirxmR0cfsUzMnNafZDTcRN0ve7jbOxzW9ttlnssd6cimg38go2B1eqpXEOn100hhwuiknk4Offnr1Udzu+Jc3xUBW7DYzizg/EJ2wxXuIibho+7DH2b2+07e5ldZwjBYaWIRU8bY4xwaNfFx1cfE3K3V4q1/qmZ5Is7Q0bzifYfVUNgGqouDdDOHwtAkjM7+L5XG3oxhDQPO58VOx7CYeBYUVN6wRk+8i6nUXnJLfaZTV8jj3lODWjRQh2HoD/4Km/+PGP4VG1vRRhsutM1p5xufHb0a63wVtRasttoYatkcO8oujcuaf1OuppOuwutmppRwdZ7TyaS212+Dg5bz+lKtw4tjxek349BWUpux3iWOyDvC7TyCvqxz07XtLHtDmOFnNcA5pHIg5ELt2P9SWuEgSm+3jn4+9Ut0LTktrZ/aamroutpZWyM42yc0/Ze05tPgQpRcYxrozlo5vp2CPMU7c3U5PYe3Usbfgbdx2XIiwVy2A6TIsRBhkHUV8dxLTuuDcXDnR3zIyNxq3jzPvbD0jBbmXojzGo5/lFK5hacVIbUbSdXeCH9KcnOHs34D7x+F1n2Y2d6hvWSC8zh57g5Dx5n+T7heyrIpnSkl5vdm9mW31JPF3j81OrSGzvkl28+Y7I3cef5yumnYyPYwZHtHfw5fnMiIukuciKOxTHooB23XdwY3Nx9OA8Sq86qqq7KMdVAdTmAR4u1d5DLmoprYyM3G9Z24eu5WQ2N8gvu6rd59N6tsNUx5cGOa4tNnWINjyNllUVgez7KYHdJc9ws5xyHo3QfEqVVEReWAyCh3JEoYHkRmo3oiImpSIiIQiEotHGMM6+Ix75ZmDcWOmlxxF8+GgWjy4NJaKnctmAFwDjQb1vIqletpP8AjwjzcQP7w+IUjh210MuTj1b+T9PR2nvspGW6Mm5J1Xbj6HIqt9ikAvM6zd49RmFOKE2u2shw6mdUTnTJkYPakfwY0czz4C5UliOIxwQvnlcGxRsL3O4BoFyfHy4rh+yPXY5ijsRqr/RKV1qeI90OvdjLaEtFnOPF27wyDLZamWWF0z8h9dwUjWlxop/ZHZCaoqTiuKi9W+xhgN92nb7HZOjhwHs3JPaJt0BEXyS222W2SmWU46DQcAr2tDRQIiIo1siIiEIiIhCIiIQi550kdHbqhwrqEmOvis7sHdMm7pYjSQAZHjoeBHQ0VVktctklEsRoR9eBWrmhwoVVOifpNdiDX01U3cr4B2st0SNB3S7d9l4Ng5umYItmB0Vcc6Qdm30tQzGqEfXwHeqIxpIwCznZfduHfdz1Bv07CsabWUbKildlNHvMJsd11iN1w0u1wII5gr6tYLfHbYBKzvG47vZQuZR1CtyuxGOFu9I4NHDmfIalVubH6iqcWUjC1mhkOvv0b5C5Wei2RL3dZVvMjz7IJt5E8fIWCscMLWtDWgNaNABYD0WLtotHa6jdw7R79Fdegs/Z67t/8R3aqBwvY9jDvzHrZNTfu38j3j4n3KwAWyGi9RWQwRwi7GKKSaeSY1eaoiInJKIiIQiIiEIiIhCKOxLZ+Ge5eyzj7bey738fW6kUWj42yC68VC3ZI6M3mGhXKenzFuqw+Gii79TI1oYOMcdjb8ZiHvVm2UwFtHRw07QPq2DeI9p5ze71cT8FQKf+1Np5pXZ0+HdhgsCN5ji1vvkMjwfuBdVXg/1Ta70jbM3JuJ5nLwHmqIRm4oiIvGqhERVfpNxh1NhdRIzvlojaQSC3rHBm8CM7gOJHiAnQRGaVsTc3EDxWCaCq8ruk3D4ag08lQBI0kOIa4sa69t1zwLA/AWNyFaGPBAINwcwRmCOa/G6/RPQjiRlwsNcXEwyOZ2r2Ayc0NPIB1rcPcvS9MdBR2KASxuJxANeOo3fVIjlLjQroCxVVUyJjpJHBsbGlznE2AAFySsq4/wD0gcWcG01OCQx+/I+xNnWsGgjja5OfguF0fYzbLQ2GtK68sU17roqr3gfSNQ1cxggm3pc91pa9u/YXJYXAXtn45HK2asq/HMUpa4OaS1zSCHA2IIORBGhC/WezOImooqedws6WGN5GuZYCfiut050OywXXxElpwx3rSKS9mpNERebTl4Rdc86MMT+g4tWYO/KJz3TUo5XaHFg53jLT/wC07muiLlvTHROppaXFYMpqeRrHZZEXLmX8LhzTz3wF6b9NWvY2vZnJ4p3jL1HekTNq2q7Yi16OuZLEyZhHVyMa9ruG65ocD7iFrVO0VOzvStvyad4+5t19IfIxgq8gc1MyN78GglSKKtT7cxXtGx7z6NHzPwUtg2IumYXPidEQbWdfMWyIuB/ISI7XDK64x1T+a5J0lkmjbfe2g/NFvoiKpTIiIhCrH+w60d2qv+1vfMFDBiLfbjf+H5tCs6KD4Fg7LnD/ACKu+Nce01p/xCrH+0MQbrAx3lb5P+S8G0tS3v0jvMb4H90q0Ij4SQdmV3fQ+iPioz2om91R6qr/AO/AH6SCRvqPmAt+r2haKCaraCGxwyyAOtfsMceBPFqmVW+kcf2RW/8AppP7hTYY5mnrvvDkAlSyROHUZdPMlUHoLwvcoH1Dv0lTM47x1LWdkX/e6w+q6Qqf0R/9zU3lL/8AokVwXynpWQyW2Un5iPA08gnsFGhERFzluijtosFbV0s1M+wErC25F906tfbiWuAPopFFux7mODm5jELGa/LWI9HtbDVGm6h737wDXRtc6N19HB9rBvna2d7WK/QewOzDqChjp3vD5AXOeR3Q5xuWt5gaX465aKxIuz0j03NbomxPAAGJpqfRLZGGmqKj9K2wr8Rp2mEj6RBvOY0jvggXjDuBNha+V9bXuLwi5dmtD7NK2aPMLcgEUK/L+y/R1V1lQITE+Fgzklkje1rANdQN53AN/IAkfpqipGxRsiYLMja1jQMrBoAHwCzIr+lOlpekHNvCgGQ9VqyMMRERchMRV/pAwwVGGVUZFz1LntA13mDfb8WhWBYqpt2OBzBacj5JsMhjka8Zgg+CwRUUUD0TVQrMChZIb7rXwOtqAx5DPUM3FZabZKmZ+r3jzeS74afBUP8Ao5n+y5fCrfb/AJEC6ovsz4I3uvPaCeIUTJ5GNutcQFigpWMFmNa0cmtA/JZURNAAFAlkk4lERFlYRERCEREQhEXjnAC5yHNR9TtDTs70rb8mnePubdaPkYwVeQOa3ZG9+DQSpFV3pEjLsJrQMz9FlPujJPwC+ZtuIr2jY97vIAH8z8Fv0c5qoJGzROjDw5ha4HNrm2v2gL6kacEiO1wyuuMdU/muSdJZJY233toPzRUjoheDg1Nbh1oPn18n+YVyXM+hGpMcNVQyZS0tQ648D2SB5Ojf+ILpi+V9LRGK2ytPzE+OPqnxmrQihdp8Vlp2wPiDCx1VDFNvg3EckgYXNs4WcC5utxmVNKudIeHOmw2cMJD2ASttqTE4SWHiQ0geJClsoaZmB+RIB71l2SsaLVwrE46iFk8Lg6KRu81w5cjyINwRwIIW0kOaWkg5hZRERarKIiIQiIsdTUNjY57yGsY0uc45ANAuSTyACyBXAIUbg+JSSz1TXbnUwytij3Qd+/Uxvk3zcg9qSwsBbdKllVejiD/sj5+1arqJ6kBwsd2SQ7l/NjWu/eVqVFqYGSuYNMPDA/VatyRRO11cYaCplHeZBIR57h3fjZSyqnSliDYsJqS722dW0XtcvcG/AEn90osjNpPGymbgPqhxoCtD+joLYVLfT6W//BgHyXQ2bRU50mZ6ut+arPRBgvU4LTse2xma6Vw5iRxLf/rLFYH7KUx/VW8nPH5FfYJtvhsrvGtfRSw7HHa14Up6rfjxCN3dkYfJ7T+RWcFQEmxFOdN8eTr/AN4FYHbCsHclkafT5WSNrahnGDyd7hP2VlOUhHNvsVZ0VY/3Wnb3Kt/kd/09tBhde3u1DT+1/qwo+KlHaid3EH1R8NEezK3vBHorOigGR11hdzL2z7v/AEot/iv+t3h91p8N/dvj9lPoiKxSLXrqJssbo3X3XCxtrrf5LRptlqZn6sOPN5LvgcvgpZEl8Eb3XnNBPJNbNIxt1riBzWOGnawWY0NHJoAHwWRETQAMAlkk4lcSxwHCtphMcqXEhYm2Qc4gOz0uJA1xPBsq6moTpb2Q+n4c8MF6mD62G2pLR2mD9ptwB9oN5LzYraFtbQwztcC8sDZeYkAAeCOGefkQeK8J+qrJRzLS0Z9U+nr4KmB2inF45oIscwdQvUXilSqPsNAcPnlwyTuFz56N50fESN+P9thIuNTvX0V4UXtBgDaqMNLnRysdvxTMNnxvsQHNPHIkEHIgkKMw/aR8EraXETG2Vw+pqG9iGexsRZ36OUXF2Xsb5cl0Ja2smVvb/kN/9hv3nUGpyy0HVwVnREXPW6IiIQipnSC99VuYXTm0tTZ07+EVO1w3nnPVzgGgce1opLEtpy6Y0lDuS1YF5CSTDTjTelLdXXyEY7R42Ga2dn9nBTb8jnumqpiDNO/IvI0aGjJjG3IDRoOavhHwxEz+0MWjjoTwGY34aYrQ9bBSdLTNjjbGwWYxoa0cgBYD3ALKiKEkk1K3Rcp6UJXYhiNJg8J1eJJiM924Of7se+7x3gunYhXsgifNK7djjaXOdyAFz5+S5x0IwPrMQrsVlBs49XHfOxcQ4tB+4xsbfJy9T+mLHtbQZ3DBmXM/av0SJnUFF2WngaxjWMFmMaGtaNAALAegCyKvybXsjmdHKx7ADZr7E3H2i217eV1NUtYyRu9G4ObzBv7+S+gR2iKUlrHYjT7JUlnkjALm4HVZkRE9IRERCEREQhEREIRF8ySBoJcQANSTYDzKreI7Yi/V0zTLIcgbHd9AM3fAJE9ojgFXnu1PIJ8NnkmNGD2HerDU1TY2lz3BrRxJt/JVaqtqZJnGOjYXH/zCNPEA5AeLvcvmm2XlncJKx58IwRfyuMmjwHvVmpaNkbd2Noa0cAPz5nxUn7i0/wBG/wCx9vNVft7P/d3+o9/Ja2DU0rIg2d+++5N8za+drnW2f8hcj2qc7AMV+kxtJwyvdeWNoyZJftlo4HPfAyuC5vsgjtaidqdmIcQpn01QCWOzDhk5jh3XtPBw9xuQbglUyWWOWEwPFWkU/OKidIXPL9Vq0dYyWNskbg+N4Dmuabgg6ELMuNYfU1WzlX9Gq7y4XK89XMBkPvtGe64e1H5kX1PYaeoa9jXscHMcA5rmkFpBFwQRqF8s6U6MksEt12LTkd/3VbHhwWRauJ4XFURmKeNskbtWuFx5jkRwIzC2kXMa4tNQaFbqAptnZacbtJUu6sd2GoHXsb4NfdsoHm9wHJR1fj2Kxu3W4dFMLd+OsaG+6RjXD+c1cEVLbVjWRjXc6+YIJ71i7uVOotocVkfuuwyOIfbkrGbo9GMc73BSc2CVE7bVNSWMPeipW9UCOLTK4ukPK7Cy/JTyIfacaxsa3lU/+i6nci7vWlhGCQ0sQip42xxjg3iebic3HxJJW6iKZznPJc41J1WURFQdtttpTMMNwwdZiEvZc4aQi2ZJ0DgM8+6MznYKmx2SW1yiKIY+XErDnBoqVD9JuKS4hVxYNRdpznB1Q72RbMNcRo1g7bvHdGosut7L7Ox0NJFSw9yJti7i5xzc8+LiSfC9uCg9gNgIcKiJc8SVc5Alnec3OOfVsvnu3ueZOZ4AXFfWLBY2WOAQs0zO87/zRQvcXGpWGqo2SN3ZGhzeRF/dyVeqtji12/SyOjf9kk28t4Z287qzonTWWKbtjHfr4psNplh7Bw3aeChsCnqSXMqWgBoFn8XE+WR08OCmURbxRmNt0knic0uV+0deoBwGSIiJqWiIiEItDGsSMERkawvIIFr2tfifC9vet9Fo8FzSGmh3rdhDXAuFRuVOjwiprCHVDjHFqGWt7mcPN2asmG4RFA20bbHi45uPmflot1FNBY44jezd8xxP2VE1rfKLuTdwy+6IiKxSIq9tNtL1No4rGY2vx3Rla44k8v8ARbO0WOiBm63OZ/cbrbhvEfkOJ9Vp7O7NFh6+o7UxzAOe6TxPN35Lm2mWSR2wgz/k75R7ro2eJkbdvNloPmPspCpw1lbS9VWQgslb24nZ2PMHVpGoIzHmuSYhguIbPyF9IHVeEklzozcuiF7m9s2/tgbp4gGy7eiqls8c8eylF4cfPnyUF7rVGCoeym3tLiDfqH2lAu6F9myDmbe0PFtwrEoHaLogoap5lY11LU33hNTO6sh3BxZ3b34gAnmqpXx4/hrhYNxKmvYOaz6233mts8Hx7Y8V4q2/pZ4N6yuqNxz7jr30VDZ/mXSUXMW9Noi7NdQVED+Vr3HE2kDD6Zrab064eRpOPDqm/J64L+hbcw0MR7sfJN2jd66Ii55/Xph//H/5Q/61qydO1O47tNS1M0h7rbMbf8Lnn4LDehrc40ER8kbRu9dNUbju0VPRx9bUytjbwv3nHk1ozcfJUOLHcer37lNRiijOs07HCwuc7ytz8msJU/h/QlA9wmxKaatqD3i95ZH+y1rTvWH7VvALtWP9LTPINoIaNwxPsPqlunGiplTttiONTGmwmN0NPo+c9lwB4vkFxEPutu42yJ0XTtgOjeDC4zufWVLxaWocO07O+60ewy/DjYXJsLSlFUU1K9lFCwRADstY0NYMrjzceedzqbqaXtLFZ7NZ2GOzgCmB314lJkDxQvGeIUfjODMqGbrsnDNjhq0/MeCjMKxp8TxTVeT/AGJScnDhc/P0OetjWliuFMqGbjx+y7i08x/lxW00Dr21iwd9HcD6FOhmbd2UuLfqOI9Qt1FWMPxR9K8U9Uex+rm4W5Enh+XHLNWcFNgnbMMMCMxqEuaAxHeDkdCiIiekIiIhCIiIQiIiEIiIhCIiIQoyHAWCodUElz3ab2YblbL+clJoi0ZG2Ot0Urit3yOfS8a0wRYqqpEbHPd3Wgk+iyqvbRyGWWKkae+d6W3Bgzt62PqBzS7RLsoy4Z5DmckyCLaPAOWZ5DNbGzMLjG6eTvzu37Z5N0aPd8CFMrxjQAAMgMgF6toY9mwM/OJ8VrLJtHl35wHgsc72hri7ugEuvpYDO48lBv2Zw+sb1jqWCUOPfMDQ4kH7RaHLc2mm3aSU827v4iG/Ne7Nw7tJEObd78RLvml7U7fZDK7X6091vshsNprWn0qtDD+jzDof0dFTgji6Jr3fifc/FStdVMpoi/d7DbdlgA1IGlwOIW6tHG6ffppW8Sx1vMC4+ICbKXCNxbnQ0S4g0vaHZVFVs0tQJGNe3R7Q4X1sRfNZVDbI1G9SM5t3m+5xt8CFMrWCTaRNfvAKzPHs5HM3EhVzbHCd+MTM/SRZm2pbr7wc/epHAMV+kQh/tjsvH3hx8jr6qRIVPpYXUdduNBMM2gAJyvr+4fgfFRSg2ecTDsuwdz0PorYj8RAYj2m4t5aj1VxREXTXNWtiGHsmYWSC4PHiDzB4FV+lrpKJ4hqDvU5/Ry208D4eHDhkrSsNXSNlYWPF2u1HzHI+KkngLjtIzR4138Dw8tFVDOGjZyCrDpu4jj5rK1wIBBuDmCND4r1RGB4VJAXsMm/B+rBHaHPy8vXJS6fE9z2guFDuSZWta4hpqN6IiJiWiIiEIiIhCIiIQiIiEIiIhC+J5gxpc42a0Ek+AGagNlojI6WreO1K4hg5MB0+AH7i82tqi7cpY+/M4X8G3y+I9zSp6lphGxrG91oAHoFDXbWimjPM+w81dTY2eur/ACHufJZURFcoVXNuZbU7WjV8gFvIE/nZT9PFusa37LQPcLLDW4ZHMWmRu9uG7cyLHLgDnpxW0pmRETPkOoAHd91S+UGFkY0qT3/ZF4RdeoqVMqzsUd0Twn9XJ/m3+BWZVjDfq8TmZwkbvDxPZd83qzqCwYQ3PlJHgfZXW7GW/wDMAfEe6Ly3HivUV6hRERCEREQhEREIRERCEREQhEREIRERCEREQhEREIVewfD5HVctRO0tI7MbTY2HMWyybYZcXOVhREmGEQtoMakknfVOmmMrqnDAADdRERE5JRERCEREQhVjGPq8Rp5ODxuH3lv8Y9ys6r+19G5zYnxi745L6gZWvqTzaFPtKhs4LZpW6VBHeMfJW2gh0UbtaEeBw816iIrlEiIiEIiIhCIiIQiIiEIiIhC//9k=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it-IT" altLang="it-IT" sz="18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6" name="Rectangle 3"/>
          <p:cNvSpPr txBox="1">
            <a:spLocks noChangeArrowheads="1"/>
          </p:cNvSpPr>
          <p:nvPr/>
        </p:nvSpPr>
        <p:spPr bwMode="auto">
          <a:xfrm>
            <a:off x="6400800" y="1219200"/>
            <a:ext cx="27432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sz="2400" kern="0" noProof="0" dirty="0" smtClean="0">
                <a:solidFill>
                  <a:srgbClr val="000000"/>
                </a:solidFill>
                <a:latin typeface="Arial"/>
              </a:rPr>
              <a:t>peso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: </a:t>
            </a:r>
            <a:r>
              <a:rPr kumimoji="0" lang="it-IT" sz="2400" b="0" i="0" u="none" strike="noStrike" kern="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82 Ton.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lang="it-IT" sz="2400" kern="0" dirty="0" smtClean="0">
                <a:solidFill>
                  <a:srgbClr val="000000"/>
                </a:solidFill>
                <a:latin typeface="Arial"/>
              </a:rPr>
              <a:t>cilindro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2,0m </a:t>
            </a:r>
            <a:r>
              <a:rPr kumimoji="0" lang="it-IT" sz="2400" b="0" i="0" u="none" strike="noStrike" kern="0" cap="none" spc="0" normalizeH="0" baseline="0" noProof="0" dirty="0" err="1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diametr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</a:t>
            </a:r>
            <a:r>
              <a:rPr kumimoji="0" lang="it-IT" sz="2400" b="0" i="0" u="none" strike="noStrike" kern="0" cap="none" spc="0" normalizeH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 </a:t>
            </a:r>
            <a:r>
              <a:rPr kumimoji="0" lang="it-IT" sz="2400" b="0" i="0" u="none" strike="noStrike" kern="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6,20m </a:t>
            </a:r>
            <a:r>
              <a:rPr lang="it-IT" sz="2400" kern="0" dirty="0" smtClean="0">
                <a:solidFill>
                  <a:srgbClr val="000000"/>
                </a:solidFill>
                <a:latin typeface="Arial"/>
              </a:rPr>
              <a:t>altezza</a:t>
            </a: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342900" marR="0" lvl="0" indent="-3429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r>
              <a:rPr kumimoji="0" lang="it-IT" sz="2400" b="0" i="1" u="none" strike="noStrike" kern="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Tecnlogia</a:t>
            </a:r>
            <a:r>
              <a:rPr kumimoji="0" lang="it-IT" sz="2400" b="0" i="1" u="none" strike="noStrike" kern="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 segreta e complicata</a:t>
            </a:r>
            <a:endParaRPr kumimoji="0" lang="it-IT" sz="2400" b="0" i="0" u="none" strike="noStrike" kern="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8439" name="Segnaposto numero diapositiva 1"/>
          <p:cNvSpPr>
            <a:spLocks noGrp="1"/>
          </p:cNvSpPr>
          <p:nvPr>
            <p:ph type="sldNum" sz="quarter" idx="12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 marL="0" marR="0" lvl="0" indent="0" algn="r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fld id="{FA550855-6181-4859-ACCC-E152F44FAA86}" type="slidenum">
              <a:rPr kumimoji="0" lang="en-US" altLang="it-IT" sz="1400" b="0" i="0" u="none" strike="noStrike" kern="1200" cap="none" spc="0" normalizeH="0" baseline="0" noProof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+mn-cs"/>
              </a:rPr>
              <a:pPr marL="0" marR="0" lvl="0" indent="0" algn="r" defTabSz="914400" rtl="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t>41</a:t>
            </a:fld>
            <a:endParaRPr kumimoji="0" lang="en-US" altLang="it-IT" sz="1400" b="0" i="0" u="none" strike="noStrike" kern="1200" cap="none" spc="0" normalizeH="0" baseline="0" noProof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+mn-cs"/>
            </a:endParaRPr>
          </a:p>
        </p:txBody>
      </p:sp>
      <p:sp>
        <p:nvSpPr>
          <p:cNvPr id="8" name="Rettangolo 7"/>
          <p:cNvSpPr/>
          <p:nvPr/>
        </p:nvSpPr>
        <p:spPr>
          <a:xfrm>
            <a:off x="7035429" y="113407"/>
            <a:ext cx="2029723" cy="1077218"/>
          </a:xfrm>
          <a:prstGeom prst="rect">
            <a:avLst/>
          </a:prstGeom>
          <a:solidFill>
            <a:srgbClr val="FFFF00"/>
          </a:solidFill>
        </p:spPr>
        <p:txBody>
          <a:bodyPr wrap="none">
            <a:sp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Bomba a </a:t>
            </a:r>
          </a:p>
          <a:p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fusione </a:t>
            </a:r>
            <a:endParaRPr lang="it-IT" sz="32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" name="CasellaDiTesto 1"/>
          <p:cNvSpPr txBox="1"/>
          <p:nvPr/>
        </p:nvSpPr>
        <p:spPr>
          <a:xfrm>
            <a:off x="66598" y="6321365"/>
            <a:ext cx="8998554" cy="40011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FF0000"/>
                </a:solidFill>
              </a:rPr>
              <a:t>Fissione 15 </a:t>
            </a:r>
            <a:r>
              <a:rPr lang="it-IT" sz="2000" b="1" dirty="0" err="1" smtClean="0">
                <a:solidFill>
                  <a:srgbClr val="FF0000"/>
                </a:solidFill>
              </a:rPr>
              <a:t>kTon</a:t>
            </a:r>
            <a:r>
              <a:rPr lang="it-IT" sz="2000" b="1" dirty="0" smtClean="0">
                <a:solidFill>
                  <a:srgbClr val="FF0000"/>
                </a:solidFill>
              </a:rPr>
              <a:t>   - Fusione 500 </a:t>
            </a:r>
            <a:r>
              <a:rPr lang="it-IT" sz="2000" b="1" dirty="0" err="1" smtClean="0">
                <a:solidFill>
                  <a:srgbClr val="FF0000"/>
                </a:solidFill>
              </a:rPr>
              <a:t>kTon</a:t>
            </a:r>
            <a:r>
              <a:rPr lang="it-IT" sz="2000" b="1" dirty="0" smtClean="0">
                <a:solidFill>
                  <a:srgbClr val="FF0000"/>
                </a:solidFill>
              </a:rPr>
              <a:t> (standard),  massimo  60.000 </a:t>
            </a:r>
            <a:r>
              <a:rPr lang="it-IT" sz="2000" b="1" dirty="0" err="1" smtClean="0">
                <a:solidFill>
                  <a:srgbClr val="FF0000"/>
                </a:solidFill>
              </a:rPr>
              <a:t>kTon</a:t>
            </a:r>
            <a:endParaRPr lang="it-IT" sz="2000" b="1" dirty="0">
              <a:solidFill>
                <a:srgbClr val="FF0000"/>
              </a:solidFill>
            </a:endParaRPr>
          </a:p>
        </p:txBody>
      </p:sp>
      <p:pic>
        <p:nvPicPr>
          <p:cNvPr id="10" name="Picture 7" descr="https://upload.wikimedia.org/wikipedia/commons/thumb/9/9e/Smiling_Sun_English_Language.svg/800px-Smiling_Sun_English_Language.svg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80" y="50180"/>
            <a:ext cx="1800886" cy="180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4584655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3" name="CasellaDiTesto 3"/>
          <p:cNvSpPr txBox="1">
            <a:spLocks noChangeArrowheads="1"/>
          </p:cNvSpPr>
          <p:nvPr/>
        </p:nvSpPr>
        <p:spPr bwMode="auto">
          <a:xfrm>
            <a:off x="71438" y="2312988"/>
            <a:ext cx="1798890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enrichment</a:t>
            </a:r>
            <a:endParaRPr kumimoji="0" lang="it-IT" altLang="it-IT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400" noProof="0" dirty="0" err="1" smtClean="0">
                <a:solidFill>
                  <a:prstClr val="black"/>
                </a:solidFill>
                <a:latin typeface="Comic Sans MS" pitchFamily="66" charset="0"/>
              </a:rPr>
              <a:t>plant</a:t>
            </a: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04" name="CasellaDiTesto 4"/>
          <p:cNvSpPr txBox="1">
            <a:spLocks noChangeArrowheads="1"/>
          </p:cNvSpPr>
          <p:nvPr/>
        </p:nvSpPr>
        <p:spPr bwMode="auto">
          <a:xfrm>
            <a:off x="4500563" y="2643188"/>
            <a:ext cx="1375698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Military</a:t>
            </a:r>
            <a:endParaRPr kumimoji="0" lang="it-IT" altLang="it-IT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400" dirty="0" err="1" smtClean="0">
                <a:solidFill>
                  <a:prstClr val="black"/>
                </a:solidFill>
                <a:latin typeface="Comic Sans MS" pitchFamily="66" charset="0"/>
              </a:rPr>
              <a:t>industry</a:t>
            </a: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51205" name="CasellaDiTesto 5"/>
          <p:cNvSpPr txBox="1">
            <a:spLocks noChangeArrowheads="1"/>
          </p:cNvSpPr>
          <p:nvPr/>
        </p:nvSpPr>
        <p:spPr bwMode="auto">
          <a:xfrm>
            <a:off x="357188" y="5429250"/>
            <a:ext cx="1342034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400" dirty="0" smtClean="0">
                <a:solidFill>
                  <a:prstClr val="black"/>
                </a:solidFill>
                <a:latin typeface="Comic Sans MS" pitchFamily="66" charset="0"/>
              </a:rPr>
              <a:t>reattori</a:t>
            </a:r>
            <a:endParaRPr kumimoji="0" lang="it-IT" altLang="it-IT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400" noProof="0" dirty="0" smtClean="0">
                <a:solidFill>
                  <a:prstClr val="black"/>
                </a:solidFill>
                <a:latin typeface="Comic Sans MS" pitchFamily="66" charset="0"/>
              </a:rPr>
              <a:t>civili</a:t>
            </a: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3579477" y="5573106"/>
            <a:ext cx="1636987" cy="95410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Scorie e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barre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4277165" y="3674804"/>
            <a:ext cx="1497526" cy="523220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plutonio</a:t>
            </a:r>
            <a:endParaRPr kumimoji="0" lang="it-IT" sz="28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51208" name="Immagine 8" descr="Nuclear_Power_Plant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375" y="5214938"/>
            <a:ext cx="1646238" cy="13985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1" name="Connettore 2 10"/>
          <p:cNvCxnSpPr/>
          <p:nvPr/>
        </p:nvCxnSpPr>
        <p:spPr>
          <a:xfrm rot="16200000" flipH="1">
            <a:off x="1035844" y="3750469"/>
            <a:ext cx="1500188" cy="57150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Connettore 2 11"/>
          <p:cNvCxnSpPr/>
          <p:nvPr/>
        </p:nvCxnSpPr>
        <p:spPr>
          <a:xfrm rot="16200000" flipV="1">
            <a:off x="7571581" y="3429794"/>
            <a:ext cx="1573213" cy="142875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2 12"/>
          <p:cNvCxnSpPr/>
          <p:nvPr/>
        </p:nvCxnSpPr>
        <p:spPr>
          <a:xfrm rot="16200000" flipV="1">
            <a:off x="5571161" y="3759934"/>
            <a:ext cx="1857375" cy="14287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4" name="Connettore 2 13"/>
          <p:cNvCxnSpPr/>
          <p:nvPr/>
        </p:nvCxnSpPr>
        <p:spPr>
          <a:xfrm>
            <a:off x="3571875" y="5286375"/>
            <a:ext cx="1643063" cy="214313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2 14"/>
          <p:cNvCxnSpPr/>
          <p:nvPr/>
        </p:nvCxnSpPr>
        <p:spPr>
          <a:xfrm>
            <a:off x="2143125" y="2428875"/>
            <a:ext cx="2286000" cy="28575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214" name="CasellaDiTesto 17"/>
          <p:cNvSpPr txBox="1">
            <a:spLocks noChangeArrowheads="1"/>
          </p:cNvSpPr>
          <p:nvPr/>
        </p:nvSpPr>
        <p:spPr bwMode="auto">
          <a:xfrm>
            <a:off x="5250070" y="5013384"/>
            <a:ext cx="2045753" cy="830997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Impianti di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altLang="it-IT" sz="2400" dirty="0">
                <a:solidFill>
                  <a:prstClr val="black"/>
                </a:solidFill>
                <a:latin typeface="Comic Sans MS" pitchFamily="66" charset="0"/>
              </a:rPr>
              <a:t> </a:t>
            </a:r>
            <a:r>
              <a:rPr lang="it-IT" altLang="it-IT" sz="2400" dirty="0" smtClean="0">
                <a:solidFill>
                  <a:prstClr val="black"/>
                </a:solidFill>
                <a:latin typeface="Comic Sans MS" pitchFamily="66" charset="0"/>
              </a:rPr>
              <a:t>trattamento</a:t>
            </a: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51215" name="Picture 2" descr="C:\Programmi\Microsoft Office\MEDIA\CAGCAT10\j0285360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6625" y="4386263"/>
            <a:ext cx="185737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16" name="Immagine 29" descr="deposi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438" y="857250"/>
            <a:ext cx="1643062" cy="1314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1217" name="CasellaDiTesto 30"/>
          <p:cNvSpPr txBox="1">
            <a:spLocks noChangeArrowheads="1"/>
          </p:cNvSpPr>
          <p:nvPr/>
        </p:nvSpPr>
        <p:spPr bwMode="auto">
          <a:xfrm>
            <a:off x="7026275" y="2143125"/>
            <a:ext cx="1402948" cy="461665"/>
          </a:xfrm>
          <a:prstGeom prst="rect">
            <a:avLst/>
          </a:prstGeom>
          <a:solidFill>
            <a:srgbClr val="FF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eaLnBrk="0" hangingPunct="0">
              <a:spcBef>
                <a:spcPct val="20000"/>
              </a:spcBef>
              <a:buChar char="•"/>
              <a:defRPr sz="3200">
                <a:solidFill>
                  <a:schemeClr val="tx1"/>
                </a:solidFill>
                <a:latin typeface="Arial" pitchFamily="34" charset="0"/>
              </a:defRPr>
            </a:lvl1pPr>
            <a:lvl2pPr marL="742950" indent="-285750" eaLnBrk="0" hangingPunct="0">
              <a:spcBef>
                <a:spcPct val="20000"/>
              </a:spcBef>
              <a:buChar char="–"/>
              <a:defRPr sz="2800">
                <a:solidFill>
                  <a:schemeClr val="tx1"/>
                </a:solidFill>
                <a:latin typeface="Arial" pitchFamily="34" charset="0"/>
              </a:defRPr>
            </a:lvl2pPr>
            <a:lvl3pPr marL="1143000" indent="-228600" eaLnBrk="0" hangingPunct="0">
              <a:spcBef>
                <a:spcPct val="20000"/>
              </a:spcBef>
              <a:buChar char="•"/>
              <a:defRPr sz="2400">
                <a:solidFill>
                  <a:schemeClr val="tx1"/>
                </a:solidFill>
                <a:latin typeface="Arial" pitchFamily="34" charset="0"/>
              </a:defRPr>
            </a:lvl3pPr>
            <a:lvl4pPr marL="1600200" indent="-228600" eaLnBrk="0" hangingPunct="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itchFamily="34" charset="0"/>
              </a:defRPr>
            </a:lvl4pPr>
            <a:lvl5pPr marL="2057400" indent="-228600" eaLnBrk="0" hangingPunct="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itchFamily="34" charset="0"/>
              </a:defRPr>
            </a:lvl9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alt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omic Sans MS" pitchFamily="66" charset="0"/>
                <a:ea typeface="+mn-ea"/>
                <a:cs typeface="+mn-cs"/>
              </a:rPr>
              <a:t>deposito</a:t>
            </a:r>
            <a:endParaRPr kumimoji="0" lang="it-IT" alt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pic>
        <p:nvPicPr>
          <p:cNvPr id="51218" name="Immagine 31" descr="bombat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2000" y="1285875"/>
            <a:ext cx="1482725" cy="124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4" name="CasellaDiTesto 33"/>
          <p:cNvSpPr txBox="1"/>
          <p:nvPr/>
        </p:nvSpPr>
        <p:spPr>
          <a:xfrm>
            <a:off x="2043906" y="2643188"/>
            <a:ext cx="1560042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Uranium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e</a:t>
            </a:r>
            <a:r>
              <a:rPr lang="it-IT" sz="24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nr</a:t>
            </a: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.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90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%</a:t>
            </a:r>
          </a:p>
        </p:txBody>
      </p:sp>
      <p:sp>
        <p:nvSpPr>
          <p:cNvPr id="35" name="CasellaDiTesto 34"/>
          <p:cNvSpPr txBox="1"/>
          <p:nvPr/>
        </p:nvSpPr>
        <p:spPr>
          <a:xfrm>
            <a:off x="357188" y="3643313"/>
            <a:ext cx="1140056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Uranio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5%</a:t>
            </a:r>
          </a:p>
        </p:txBody>
      </p:sp>
      <p:pic>
        <p:nvPicPr>
          <p:cNvPr id="51221" name="Picture 2" descr="C:\Programmi\Microsoft Office\MEDIA\CAGCAT10\j0285360.wm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8688"/>
            <a:ext cx="1857375" cy="1409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" name="CasellaDiTesto 36"/>
          <p:cNvSpPr txBox="1"/>
          <p:nvPr/>
        </p:nvSpPr>
        <p:spPr>
          <a:xfrm>
            <a:off x="6858000" y="3214688"/>
            <a:ext cx="1423788" cy="830997"/>
          </a:xfrm>
          <a:prstGeom prst="rect">
            <a:avLst/>
          </a:prstGeom>
          <a:noFill/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omic Sans MS" pitchFamily="66" charset="0"/>
                <a:ea typeface="+mn-ea"/>
                <a:cs typeface="+mn-cs"/>
              </a:rPr>
              <a:t>Scorie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 smtClean="0">
                <a:solidFill>
                  <a:srgbClr val="F79646">
                    <a:lumMod val="50000"/>
                  </a:srgb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trattate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79646">
                  <a:lumMod val="50000"/>
                </a:srgb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omic Sans MS" pitchFamily="66" charset="0"/>
              <a:ea typeface="+mn-ea"/>
              <a:cs typeface="+mn-cs"/>
            </a:endParaRPr>
          </a:p>
        </p:txBody>
      </p:sp>
      <p:cxnSp>
        <p:nvCxnSpPr>
          <p:cNvPr id="42" name="Connettore 1 41"/>
          <p:cNvCxnSpPr/>
          <p:nvPr/>
        </p:nvCxnSpPr>
        <p:spPr>
          <a:xfrm>
            <a:off x="500063" y="857250"/>
            <a:ext cx="3571875" cy="2500313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3" name="Connettore 1 42"/>
          <p:cNvCxnSpPr/>
          <p:nvPr/>
        </p:nvCxnSpPr>
        <p:spPr>
          <a:xfrm flipV="1">
            <a:off x="357188" y="1285875"/>
            <a:ext cx="3786187" cy="2000250"/>
          </a:xfrm>
          <a:prstGeom prst="line">
            <a:avLst/>
          </a:prstGeom>
          <a:ln w="762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6" name="Titolo 1"/>
          <p:cNvSpPr txBox="1">
            <a:spLocks/>
          </p:cNvSpPr>
          <p:nvPr/>
        </p:nvSpPr>
        <p:spPr>
          <a:xfrm>
            <a:off x="457200" y="-18257"/>
            <a:ext cx="8229600" cy="727869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Nuclear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proliferation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(</a:t>
            </a:r>
            <a:r>
              <a:rPr lang="it-IT" sz="4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cons</a:t>
            </a:r>
            <a:r>
              <a:rPr lang="it-IT" sz="4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)</a:t>
            </a:r>
            <a:endParaRPr lang="it-IT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71438" y="720030"/>
            <a:ext cx="6106836" cy="2769989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algn="ctr"/>
            <a:r>
              <a:rPr lang="it-IT" sz="3200" dirty="0" smtClean="0">
                <a:latin typeface="Comic Sans MS" panose="030F0702030302020204" pitchFamily="66" charset="0"/>
              </a:rPr>
              <a:t>   </a:t>
            </a:r>
          </a:p>
          <a:p>
            <a:pPr algn="ctr"/>
            <a:r>
              <a:rPr lang="it-IT" sz="3200" dirty="0" smtClean="0">
                <a:latin typeface="Comic Sans MS" panose="030F0702030302020204" pitchFamily="66" charset="0"/>
              </a:rPr>
              <a:t>trattato</a:t>
            </a:r>
          </a:p>
          <a:p>
            <a:pPr algn="ctr"/>
            <a:r>
              <a:rPr lang="it-IT" sz="3200" dirty="0">
                <a:latin typeface="Comic Sans MS" panose="030F0702030302020204" pitchFamily="66" charset="0"/>
              </a:rPr>
              <a:t>d</a:t>
            </a:r>
            <a:r>
              <a:rPr lang="it-IT" sz="3200" dirty="0" smtClean="0">
                <a:latin typeface="Comic Sans MS" panose="030F0702030302020204" pitchFamily="66" charset="0"/>
              </a:rPr>
              <a:t>i non</a:t>
            </a:r>
          </a:p>
          <a:p>
            <a:pPr algn="ctr"/>
            <a:r>
              <a:rPr lang="it-IT" sz="3200" dirty="0" smtClean="0">
                <a:latin typeface="Comic Sans MS" panose="030F0702030302020204" pitchFamily="66" charset="0"/>
              </a:rPr>
              <a:t>proliferazione</a:t>
            </a:r>
          </a:p>
          <a:p>
            <a:endParaRPr lang="it-IT" sz="3200" dirty="0">
              <a:latin typeface="Comic Sans MS" panose="030F0702030302020204" pitchFamily="66" charset="0"/>
            </a:endParaRPr>
          </a:p>
          <a:p>
            <a:endParaRPr lang="it-IT" sz="1400" dirty="0"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1808278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slide(fromBottom)">
                                      <p:cBhvr>
                                        <p:cTn id="10" dur="5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" presetID="1" presetClass="exit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/>
      <p:bldP spid="6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United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Nations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9467" y="1417638"/>
            <a:ext cx="8229600" cy="4525963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err="1" smtClean="0">
                <a:solidFill>
                  <a:srgbClr val="CC6600"/>
                </a:solidFill>
                <a:latin typeface="Comic Sans MS" panose="030F0702030302020204" pitchFamily="66" charset="0"/>
              </a:rPr>
              <a:t>Firmat</a:t>
            </a:r>
            <a:r>
              <a:rPr lang="en-US" b="1" dirty="0" smtClean="0">
                <a:solidFill>
                  <a:srgbClr val="CC6600"/>
                </a:solidFill>
                <a:latin typeface="Comic Sans MS" panose="030F0702030302020204" pitchFamily="66" charset="0"/>
              </a:rPr>
              <a:t> nel1968</a:t>
            </a:r>
            <a:r>
              <a:rPr lang="en-US" b="1" dirty="0">
                <a:solidFill>
                  <a:srgbClr val="CC66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 smtClean="0">
                <a:solidFill>
                  <a:srgbClr val="CC6600"/>
                </a:solidFill>
                <a:latin typeface="Comic Sans MS" panose="030F0702030302020204" pitchFamily="66" charset="0"/>
              </a:rPr>
              <a:t>il</a:t>
            </a:r>
            <a:r>
              <a:rPr lang="en-US" b="1" dirty="0" smtClean="0">
                <a:solidFill>
                  <a:srgbClr val="CC66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srgbClr val="CC6600"/>
                </a:solidFill>
                <a:latin typeface="Comic Sans MS" panose="030F0702030302020204" pitchFamily="66" charset="0"/>
              </a:rPr>
              <a:t>tratto</a:t>
            </a:r>
            <a:r>
              <a:rPr lang="en-US" b="1" dirty="0" smtClean="0">
                <a:solidFill>
                  <a:srgbClr val="CC66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srgbClr val="CC6600"/>
                </a:solidFill>
                <a:latin typeface="Comic Sans MS" panose="030F0702030302020204" pitchFamily="66" charset="0"/>
              </a:rPr>
              <a:t>entra</a:t>
            </a:r>
            <a:r>
              <a:rPr lang="en-US" b="1" dirty="0" smtClean="0">
                <a:solidFill>
                  <a:srgbClr val="CC6600"/>
                </a:solidFill>
                <a:latin typeface="Comic Sans MS" panose="030F0702030302020204" pitchFamily="66" charset="0"/>
              </a:rPr>
              <a:t> in </a:t>
            </a:r>
            <a:r>
              <a:rPr lang="en-US" b="1" dirty="0" err="1" smtClean="0">
                <a:solidFill>
                  <a:srgbClr val="CC6600"/>
                </a:solidFill>
                <a:latin typeface="Comic Sans MS" panose="030F0702030302020204" pitchFamily="66" charset="0"/>
              </a:rPr>
              <a:t>vigore</a:t>
            </a:r>
            <a:r>
              <a:rPr lang="en-US" b="1" dirty="0" smtClean="0">
                <a:solidFill>
                  <a:srgbClr val="CC66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srgbClr val="CC6600"/>
                </a:solidFill>
                <a:latin typeface="Comic Sans MS" panose="030F0702030302020204" pitchFamily="66" charset="0"/>
              </a:rPr>
              <a:t>nel</a:t>
            </a:r>
            <a:r>
              <a:rPr lang="en-US" b="1" dirty="0" smtClean="0">
                <a:solidFill>
                  <a:srgbClr val="CC6600"/>
                </a:solidFill>
                <a:latin typeface="Comic Sans MS" panose="030F0702030302020204" pitchFamily="66" charset="0"/>
              </a:rPr>
              <a:t> 1970</a:t>
            </a:r>
            <a:endParaRPr lang="en-US" dirty="0" smtClean="0">
              <a:solidFill>
                <a:srgbClr val="CC66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dirty="0" err="1" smtClean="0">
                <a:solidFill>
                  <a:srgbClr val="454545"/>
                </a:solidFill>
                <a:latin typeface="Comic Sans MS" panose="030F0702030302020204" pitchFamily="66" charset="0"/>
              </a:rPr>
              <a:t>Nel</a:t>
            </a:r>
            <a:r>
              <a:rPr lang="en-US" dirty="0" smtClean="0">
                <a:solidFill>
                  <a:srgbClr val="454545"/>
                </a:solidFill>
                <a:latin typeface="Comic Sans MS" panose="030F0702030302020204" pitchFamily="66" charset="0"/>
              </a:rPr>
              <a:t> Maggio 1995</a:t>
            </a:r>
            <a:r>
              <a:rPr lang="en-US" dirty="0">
                <a:solidFill>
                  <a:srgbClr val="454545"/>
                </a:solidFill>
                <a:latin typeface="Comic Sans MS" panose="030F0702030302020204" pitchFamily="66" charset="0"/>
              </a:rPr>
              <a:t>, </a:t>
            </a:r>
            <a:r>
              <a:rPr lang="en-US" dirty="0" err="1" smtClean="0">
                <a:solidFill>
                  <a:srgbClr val="454545"/>
                </a:solidFill>
                <a:latin typeface="Comic Sans MS" panose="030F0702030302020204" pitchFamily="66" charset="0"/>
              </a:rPr>
              <a:t>il</a:t>
            </a:r>
            <a:r>
              <a:rPr lang="en-US" dirty="0" smtClean="0">
                <a:solidFill>
                  <a:srgbClr val="454545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454545"/>
                </a:solidFill>
                <a:latin typeface="Comic Sans MS" panose="030F0702030302020204" pitchFamily="66" charset="0"/>
              </a:rPr>
              <a:t>trattato</a:t>
            </a:r>
            <a:r>
              <a:rPr lang="en-US" dirty="0" smtClean="0">
                <a:solidFill>
                  <a:srgbClr val="454545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454545"/>
                </a:solidFill>
                <a:latin typeface="Comic Sans MS" panose="030F0702030302020204" pitchFamily="66" charset="0"/>
              </a:rPr>
              <a:t>èprrogato</a:t>
            </a:r>
            <a:r>
              <a:rPr lang="en-US" dirty="0" smtClean="0">
                <a:solidFill>
                  <a:srgbClr val="454545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454545"/>
                </a:solidFill>
                <a:latin typeface="Comic Sans MS" panose="030F0702030302020204" pitchFamily="66" charset="0"/>
              </a:rPr>
              <a:t>indefinitamente</a:t>
            </a:r>
            <a:endParaRPr lang="en-US" dirty="0" smtClean="0">
              <a:solidFill>
                <a:srgbClr val="454545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b="1" dirty="0" smtClean="0">
                <a:solidFill>
                  <a:srgbClr val="CC6600"/>
                </a:solidFill>
                <a:latin typeface="Comic Sans MS" panose="030F0702030302020204" pitchFamily="66" charset="0"/>
              </a:rPr>
              <a:t>Un </a:t>
            </a:r>
            <a:r>
              <a:rPr lang="en-US" b="1" dirty="0" err="1" smtClean="0">
                <a:solidFill>
                  <a:srgbClr val="CC6600"/>
                </a:solidFill>
                <a:latin typeface="Comic Sans MS" panose="030F0702030302020204" pitchFamily="66" charset="0"/>
              </a:rPr>
              <a:t>ttale</a:t>
            </a:r>
            <a:r>
              <a:rPr lang="en-US" b="1" dirty="0" smtClean="0">
                <a:solidFill>
                  <a:srgbClr val="CC6600"/>
                </a:solidFill>
                <a:latin typeface="Comic Sans MS" panose="030F0702030302020204" pitchFamily="66" charset="0"/>
              </a:rPr>
              <a:t> di 191 </a:t>
            </a:r>
            <a:r>
              <a:rPr lang="en-US" b="1" dirty="0" err="1" smtClean="0">
                <a:solidFill>
                  <a:srgbClr val="CC6600"/>
                </a:solidFill>
                <a:latin typeface="Comic Sans MS" panose="030F0702030302020204" pitchFamily="66" charset="0"/>
              </a:rPr>
              <a:t>Stati</a:t>
            </a:r>
            <a:r>
              <a:rPr lang="en-US" b="1" dirty="0" smtClean="0">
                <a:solidFill>
                  <a:srgbClr val="CC66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srgbClr val="CC6600"/>
                </a:solidFill>
                <a:latin typeface="Comic Sans MS" panose="030F0702030302020204" pitchFamily="66" charset="0"/>
              </a:rPr>
              <a:t>hanno</a:t>
            </a:r>
            <a:r>
              <a:rPr lang="en-US" b="1" dirty="0" smtClean="0">
                <a:solidFill>
                  <a:srgbClr val="CC66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srgbClr val="CC6600"/>
                </a:solidFill>
                <a:latin typeface="Comic Sans MS" panose="030F0702030302020204" pitchFamily="66" charset="0"/>
              </a:rPr>
              <a:t>firmato</a:t>
            </a:r>
            <a:r>
              <a:rPr lang="en-US" b="1" dirty="0" smtClean="0">
                <a:solidFill>
                  <a:srgbClr val="CC66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srgbClr val="CC6600"/>
                </a:solidFill>
                <a:latin typeface="Comic Sans MS" panose="030F0702030302020204" pitchFamily="66" charset="0"/>
              </a:rPr>
              <a:t>il</a:t>
            </a:r>
            <a:r>
              <a:rPr lang="en-US" b="1" dirty="0" smtClean="0">
                <a:solidFill>
                  <a:srgbClr val="CC66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srgbClr val="CC6600"/>
                </a:solidFill>
                <a:latin typeface="Comic Sans MS" panose="030F0702030302020204" pitchFamily="66" charset="0"/>
              </a:rPr>
              <a:t>trattato</a:t>
            </a:r>
            <a:r>
              <a:rPr lang="en-US" b="1" dirty="0" smtClean="0">
                <a:solidFill>
                  <a:srgbClr val="CC6600"/>
                </a:solidFill>
                <a:latin typeface="Comic Sans MS" panose="030F0702030302020204" pitchFamily="66" charset="0"/>
              </a:rPr>
              <a:t>, </a:t>
            </a:r>
            <a:r>
              <a:rPr lang="en-US" b="1" dirty="0" err="1" smtClean="0">
                <a:solidFill>
                  <a:srgbClr val="CC6600"/>
                </a:solidFill>
                <a:latin typeface="Comic Sans MS" panose="030F0702030302020204" pitchFamily="66" charset="0"/>
              </a:rPr>
              <a:t>inclusi</a:t>
            </a:r>
            <a:r>
              <a:rPr lang="en-US" b="1" dirty="0" smtClean="0">
                <a:solidFill>
                  <a:srgbClr val="CC6600"/>
                </a:solidFill>
                <a:latin typeface="Comic Sans MS" panose="030F0702030302020204" pitchFamily="66" charset="0"/>
              </a:rPr>
              <a:t> 5 </a:t>
            </a:r>
            <a:r>
              <a:rPr lang="en-US" b="1" dirty="0" err="1" smtClean="0">
                <a:solidFill>
                  <a:srgbClr val="CC6600"/>
                </a:solidFill>
                <a:latin typeface="Comic Sans MS" panose="030F0702030302020204" pitchFamily="66" charset="0"/>
              </a:rPr>
              <a:t>stati</a:t>
            </a:r>
            <a:r>
              <a:rPr lang="en-US" b="1" dirty="0" smtClean="0">
                <a:solidFill>
                  <a:srgbClr val="CC6600"/>
                </a:solidFill>
                <a:latin typeface="Comic Sans MS" panose="030F0702030302020204" pitchFamily="66" charset="0"/>
              </a:rPr>
              <a:t> </a:t>
            </a:r>
            <a:r>
              <a:rPr lang="en-US" b="1" dirty="0" err="1" smtClean="0">
                <a:solidFill>
                  <a:srgbClr val="CC6600"/>
                </a:solidFill>
                <a:latin typeface="Comic Sans MS" panose="030F0702030302020204" pitchFamily="66" charset="0"/>
              </a:rPr>
              <a:t>nucleari</a:t>
            </a:r>
            <a:endParaRPr lang="en-US" dirty="0" smtClean="0">
              <a:solidFill>
                <a:srgbClr val="454545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dirty="0" smtClean="0">
                <a:solidFill>
                  <a:srgbClr val="454545"/>
                </a:solidFill>
                <a:latin typeface="Comic Sans MS" panose="030F0702030302020204" pitchFamily="66" charset="0"/>
              </a:rPr>
              <a:t>Il </a:t>
            </a:r>
            <a:r>
              <a:rPr lang="en-US" dirty="0" err="1" smtClean="0">
                <a:solidFill>
                  <a:srgbClr val="454545"/>
                </a:solidFill>
                <a:latin typeface="Comic Sans MS" panose="030F0702030302020204" pitchFamily="66" charset="0"/>
              </a:rPr>
              <a:t>trattato</a:t>
            </a:r>
            <a:r>
              <a:rPr lang="en-US" dirty="0" smtClean="0">
                <a:solidFill>
                  <a:srgbClr val="454545"/>
                </a:solidFill>
                <a:latin typeface="Comic Sans MS" panose="030F0702030302020204" pitchFamily="66" charset="0"/>
              </a:rPr>
              <a:t> è </a:t>
            </a:r>
            <a:r>
              <a:rPr lang="en-US" dirty="0" err="1" smtClean="0">
                <a:solidFill>
                  <a:srgbClr val="454545"/>
                </a:solidFill>
                <a:latin typeface="Comic Sans MS" panose="030F0702030302020204" pitchFamily="66" charset="0"/>
              </a:rPr>
              <a:t>quello</a:t>
            </a:r>
            <a:r>
              <a:rPr lang="en-US" dirty="0" smtClean="0">
                <a:solidFill>
                  <a:srgbClr val="454545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454545"/>
                </a:solidFill>
                <a:latin typeface="Comic Sans MS" panose="030F0702030302020204" pitchFamily="66" charset="0"/>
              </a:rPr>
              <a:t>più</a:t>
            </a:r>
            <a:r>
              <a:rPr lang="en-US" dirty="0" smtClean="0">
                <a:solidFill>
                  <a:srgbClr val="454545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454545"/>
                </a:solidFill>
                <a:latin typeface="Comic Sans MS" panose="030F0702030302020204" pitchFamily="66" charset="0"/>
              </a:rPr>
              <a:t>firmato</a:t>
            </a:r>
            <a:r>
              <a:rPr lang="en-US" dirty="0" smtClean="0">
                <a:solidFill>
                  <a:srgbClr val="454545"/>
                </a:solidFill>
                <a:latin typeface="Comic Sans MS" panose="030F0702030302020204" pitchFamily="66" charset="0"/>
              </a:rPr>
              <a:t> in </a:t>
            </a:r>
            <a:r>
              <a:rPr lang="en-US" dirty="0" err="1" smtClean="0">
                <a:solidFill>
                  <a:srgbClr val="454545"/>
                </a:solidFill>
                <a:latin typeface="Comic Sans MS" panose="030F0702030302020204" pitchFamily="66" charset="0"/>
              </a:rPr>
              <a:t>assoluto</a:t>
            </a:r>
            <a:r>
              <a:rPr lang="en-US" dirty="0" smtClean="0">
                <a:solidFill>
                  <a:srgbClr val="454545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454545"/>
                </a:solidFill>
                <a:latin typeface="Comic Sans MS" panose="030F0702030302020204" pitchFamily="66" charset="0"/>
              </a:rPr>
              <a:t>tra</a:t>
            </a:r>
            <a:r>
              <a:rPr lang="en-US" dirty="0" smtClean="0">
                <a:solidFill>
                  <a:srgbClr val="454545"/>
                </a:solidFill>
                <a:latin typeface="Comic Sans MS" panose="030F0702030302020204" pitchFamily="66" charset="0"/>
              </a:rPr>
              <a:t> </a:t>
            </a:r>
            <a:r>
              <a:rPr lang="en-US" dirty="0" err="1" smtClean="0">
                <a:solidFill>
                  <a:srgbClr val="454545"/>
                </a:solidFill>
                <a:latin typeface="Comic Sans MS" panose="030F0702030302020204" pitchFamily="66" charset="0"/>
              </a:rPr>
              <a:t>quelli</a:t>
            </a:r>
            <a:r>
              <a:rPr lang="en-US" dirty="0" smtClean="0">
                <a:solidFill>
                  <a:srgbClr val="454545"/>
                </a:solidFill>
                <a:latin typeface="Comic Sans MS" panose="030F0702030302020204" pitchFamily="66" charset="0"/>
              </a:rPr>
              <a:t> elative al </a:t>
            </a:r>
            <a:r>
              <a:rPr lang="en-US" dirty="0" err="1" smtClean="0">
                <a:solidFill>
                  <a:srgbClr val="454545"/>
                </a:solidFill>
                <a:latin typeface="Comic Sans MS" panose="030F0702030302020204" pitchFamily="66" charset="0"/>
              </a:rPr>
              <a:t>disarmo</a:t>
            </a:r>
            <a:endParaRPr lang="it-IT" dirty="0">
              <a:latin typeface="Comic Sans MS" panose="030F0702030302020204" pitchFamily="66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4314268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44</a:t>
            </a:fld>
            <a:endParaRPr lang="it-IT"/>
          </a:p>
        </p:txBody>
      </p:sp>
      <p:pic>
        <p:nvPicPr>
          <p:cNvPr id="8194" name="Picture 2" descr="NPT parties.sv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60648"/>
            <a:ext cx="7201717" cy="36993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6" name="Connettore diritto 5"/>
          <p:cNvCxnSpPr/>
          <p:nvPr/>
        </p:nvCxnSpPr>
        <p:spPr>
          <a:xfrm>
            <a:off x="899592" y="4581128"/>
            <a:ext cx="1152128" cy="0"/>
          </a:xfrm>
          <a:prstGeom prst="line">
            <a:avLst/>
          </a:prstGeom>
          <a:ln w="76200"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/>
          <p:cNvCxnSpPr/>
          <p:nvPr/>
        </p:nvCxnSpPr>
        <p:spPr>
          <a:xfrm>
            <a:off x="899592" y="4941168"/>
            <a:ext cx="1152128" cy="0"/>
          </a:xfrm>
          <a:prstGeom prst="line">
            <a:avLst/>
          </a:prstGeom>
          <a:ln w="762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>
            <a:off x="899592" y="5373216"/>
            <a:ext cx="1152128" cy="0"/>
          </a:xfrm>
          <a:prstGeom prst="line">
            <a:avLst/>
          </a:prstGeom>
          <a:ln w="76200">
            <a:solidFill>
              <a:srgbClr val="009E47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1" name="CasellaDiTesto 10"/>
          <p:cNvSpPr txBox="1"/>
          <p:nvPr/>
        </p:nvSpPr>
        <p:spPr>
          <a:xfrm>
            <a:off x="2157140" y="4324455"/>
            <a:ext cx="40612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Paesi «nucleari» che lo hanno </a:t>
            </a:r>
            <a:r>
              <a:rPr lang="it-IT" dirty="0" err="1" smtClean="0"/>
              <a:t>riconsciuto</a:t>
            </a:r>
            <a:endParaRPr lang="it-IT" dirty="0"/>
          </a:p>
        </p:txBody>
      </p:sp>
      <p:pic>
        <p:nvPicPr>
          <p:cNvPr id="12" name="Immagine 1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74540" y="3389372"/>
            <a:ext cx="1194920" cy="79255"/>
          </a:xfrm>
          <a:prstGeom prst="rect">
            <a:avLst/>
          </a:prstGeom>
        </p:spPr>
      </p:pic>
      <p:pic>
        <p:nvPicPr>
          <p:cNvPr id="14" name="Immagine 1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902304" y="4429866"/>
            <a:ext cx="1194920" cy="79255"/>
          </a:xfrm>
          <a:prstGeom prst="rect">
            <a:avLst/>
          </a:prstGeom>
        </p:spPr>
      </p:pic>
      <p:sp>
        <p:nvSpPr>
          <p:cNvPr id="17" name="CasellaDiTesto 16"/>
          <p:cNvSpPr txBox="1"/>
          <p:nvPr/>
        </p:nvSpPr>
        <p:spPr>
          <a:xfrm>
            <a:off x="2161307" y="4756502"/>
            <a:ext cx="6920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Paesi che non hanno firmato (India, </a:t>
            </a:r>
            <a:r>
              <a:rPr lang="it-IT" dirty="0" err="1" smtClean="0"/>
              <a:t>Israel</a:t>
            </a:r>
            <a:r>
              <a:rPr lang="it-IT" dirty="0" smtClean="0"/>
              <a:t>, Pakistan, North Korea, Sudan)</a:t>
            </a:r>
            <a:endParaRPr lang="it-IT" dirty="0"/>
          </a:p>
        </p:txBody>
      </p:sp>
      <p:sp>
        <p:nvSpPr>
          <p:cNvPr id="19" name="CasellaDiTesto 18"/>
          <p:cNvSpPr txBox="1"/>
          <p:nvPr/>
        </p:nvSpPr>
        <p:spPr>
          <a:xfrm>
            <a:off x="2161828" y="5188550"/>
            <a:ext cx="23320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/>
              <a:t>Paesi che hanno </a:t>
            </a:r>
            <a:r>
              <a:rPr lang="it-IT" dirty="0" err="1" smtClean="0"/>
              <a:t>firmat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15503692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>
            <a:extLst>
              <a:ext uri="{FF2B5EF4-FFF2-40B4-BE49-F238E27FC236}">
                <a16:creationId xmlns:a16="http://schemas.microsoft.com/office/drawing/2014/main" id="{111593D9-98EA-40EE-BAA7-A4A7109C96AB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pPr>
              <a:buClr>
                <a:srgbClr val="000000"/>
              </a:buClr>
            </a:pPr>
            <a:fld id="{00000000-1234-1234-1234-123412341234}" type="slidenum">
              <a:rPr lang="it-IT" kern="0"/>
              <a:pPr>
                <a:buClr>
                  <a:srgbClr val="000000"/>
                </a:buClr>
              </a:pPr>
              <a:t>45</a:t>
            </a:fld>
            <a:endParaRPr lang="it-IT" kern="0"/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8E34C47B-A072-477E-86E3-C800D21F4A08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6369" y="1224392"/>
            <a:ext cx="9144000" cy="3294411"/>
          </a:xfrm>
          <a:prstGeom prst="rect">
            <a:avLst/>
          </a:prstGeom>
        </p:spPr>
      </p:pic>
      <p:sp>
        <p:nvSpPr>
          <p:cNvPr id="6" name="Titolo 4"/>
          <p:cNvSpPr txBox="1">
            <a:spLocks/>
          </p:cNvSpPr>
          <p:nvPr/>
        </p:nvSpPr>
        <p:spPr>
          <a:xfrm>
            <a:off x="463722" y="56105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Reattori di IV generazione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5" name="Rettangolo arrotondato 4"/>
          <p:cNvSpPr/>
          <p:nvPr/>
        </p:nvSpPr>
        <p:spPr>
          <a:xfrm>
            <a:off x="3498402" y="5492926"/>
            <a:ext cx="2160240" cy="1015984"/>
          </a:xfrm>
          <a:prstGeom prst="round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4810762" y="4732687"/>
            <a:ext cx="4333238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400" b="1" dirty="0" smtClean="0">
                <a:solidFill>
                  <a:srgbClr val="FF0000"/>
                </a:solidFill>
              </a:rPr>
              <a:t>Miglior uso del combustibile</a:t>
            </a:r>
          </a:p>
          <a:p>
            <a:r>
              <a:rPr lang="it-IT" sz="2400" b="1" dirty="0" smtClean="0">
                <a:solidFill>
                  <a:srgbClr val="FF0000"/>
                </a:solidFill>
              </a:rPr>
              <a:t>Efficienza termica</a:t>
            </a:r>
          </a:p>
          <a:p>
            <a:r>
              <a:rPr lang="it-IT" sz="2400" b="1" dirty="0" err="1" smtClean="0">
                <a:solidFill>
                  <a:srgbClr val="FF0000"/>
                </a:solidFill>
              </a:rPr>
              <a:t>Miglire</a:t>
            </a:r>
            <a:r>
              <a:rPr lang="it-IT" sz="2400" b="1" dirty="0" smtClean="0">
                <a:solidFill>
                  <a:srgbClr val="FF0000"/>
                </a:solidFill>
              </a:rPr>
              <a:t> sicurezza</a:t>
            </a:r>
          </a:p>
          <a:p>
            <a:r>
              <a:rPr lang="it-IT" sz="2400" b="1" dirty="0" err="1" smtClean="0">
                <a:solidFill>
                  <a:srgbClr val="FF0000"/>
                </a:solidFill>
              </a:rPr>
              <a:t>Scrie</a:t>
            </a:r>
            <a:r>
              <a:rPr lang="it-IT" sz="2400" b="1" dirty="0" smtClean="0">
                <a:solidFill>
                  <a:srgbClr val="FF0000"/>
                </a:solidFill>
              </a:rPr>
              <a:t> ridotte</a:t>
            </a:r>
            <a:endParaRPr lang="it-IT" sz="2400" b="1" dirty="0">
              <a:solidFill>
                <a:srgbClr val="FF0000"/>
              </a:solidFill>
            </a:endParaRPr>
          </a:p>
        </p:txBody>
      </p:sp>
      <p:cxnSp>
        <p:nvCxnSpPr>
          <p:cNvPr id="9" name="Connettore 2 8"/>
          <p:cNvCxnSpPr/>
          <p:nvPr/>
        </p:nvCxnSpPr>
        <p:spPr>
          <a:xfrm>
            <a:off x="8172400" y="3322022"/>
            <a:ext cx="0" cy="1331114"/>
          </a:xfrm>
          <a:prstGeom prst="straightConnector1">
            <a:avLst/>
          </a:prstGeom>
          <a:ln w="76200">
            <a:solidFill>
              <a:schemeClr val="tx1">
                <a:lumMod val="50000"/>
                <a:lumOff val="50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5079496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46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1563" y="822325"/>
            <a:ext cx="7000875" cy="52197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071" y="46567"/>
            <a:ext cx="7543367" cy="564980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  <p:cxnSp>
        <p:nvCxnSpPr>
          <p:cNvPr id="7" name="Connettore 2 6"/>
          <p:cNvCxnSpPr/>
          <p:nvPr/>
        </p:nvCxnSpPr>
        <p:spPr>
          <a:xfrm flipV="1">
            <a:off x="3002570" y="2864839"/>
            <a:ext cx="108012" cy="864096"/>
          </a:xfrm>
          <a:prstGeom prst="straightConnector1">
            <a:avLst/>
          </a:prstGeom>
          <a:ln w="5715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9" name="Ovale 8"/>
          <p:cNvSpPr/>
          <p:nvPr/>
        </p:nvSpPr>
        <p:spPr>
          <a:xfrm>
            <a:off x="5084105" y="1340768"/>
            <a:ext cx="1800200" cy="2880320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cxnSp>
        <p:nvCxnSpPr>
          <p:cNvPr id="11" name="Connettore 2 10"/>
          <p:cNvCxnSpPr/>
          <p:nvPr/>
        </p:nvCxnSpPr>
        <p:spPr>
          <a:xfrm flipH="1">
            <a:off x="7033561" y="2046908"/>
            <a:ext cx="432048" cy="504056"/>
          </a:xfrm>
          <a:prstGeom prst="straightConnector1">
            <a:avLst/>
          </a:prstGeom>
          <a:ln w="76200"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Ovale 9"/>
          <p:cNvSpPr/>
          <p:nvPr/>
        </p:nvSpPr>
        <p:spPr>
          <a:xfrm>
            <a:off x="2411760" y="876382"/>
            <a:ext cx="1962218" cy="1904546"/>
          </a:xfrm>
          <a:prstGeom prst="ellipse">
            <a:avLst/>
          </a:prstGeom>
          <a:noFill/>
          <a:ln w="57150">
            <a:solidFill>
              <a:schemeClr val="tx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179512" y="5541039"/>
            <a:ext cx="8724650" cy="1569660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r>
              <a:rPr lang="it-IT" sz="2400" dirty="0" smtClean="0">
                <a:solidFill>
                  <a:srgbClr val="FF0000"/>
                </a:solidFill>
              </a:rPr>
              <a:t>Pe </a:t>
            </a:r>
            <a:r>
              <a:rPr lang="it-IT" sz="2400" dirty="0" err="1" smtClean="0">
                <a:solidFill>
                  <a:srgbClr val="FF0000"/>
                </a:solidFill>
              </a:rPr>
              <a:t>rmigliorare</a:t>
            </a:r>
            <a:r>
              <a:rPr lang="it-IT" sz="2400" dirty="0" smtClean="0">
                <a:solidFill>
                  <a:srgbClr val="FF0000"/>
                </a:solidFill>
              </a:rPr>
              <a:t> l’uso del combustibile  si usano neutroni veloci per </a:t>
            </a:r>
            <a:r>
              <a:rPr lang="it-IT" sz="2400" dirty="0" err="1" smtClean="0">
                <a:solidFill>
                  <a:srgbClr val="FF0000"/>
                </a:solidFill>
              </a:rPr>
              <a:t>craere</a:t>
            </a:r>
            <a:r>
              <a:rPr lang="it-IT" sz="2400" dirty="0" smtClean="0">
                <a:solidFill>
                  <a:srgbClr val="FF0000"/>
                </a:solidFill>
              </a:rPr>
              <a:t> il fissile  </a:t>
            </a:r>
            <a:r>
              <a:rPr lang="it-IT" sz="2400" baseline="30000" dirty="0" smtClean="0">
                <a:solidFill>
                  <a:srgbClr val="FF0000"/>
                </a:solidFill>
              </a:rPr>
              <a:t>239</a:t>
            </a:r>
            <a:r>
              <a:rPr lang="it-IT" sz="2400" dirty="0" smtClean="0">
                <a:solidFill>
                  <a:srgbClr val="FF0000"/>
                </a:solidFill>
              </a:rPr>
              <a:t>Pu.</a:t>
            </a:r>
          </a:p>
          <a:p>
            <a:r>
              <a:rPr lang="it-IT" sz="2400" dirty="0" err="1" smtClean="0"/>
              <a:t>Qundi</a:t>
            </a:r>
            <a:r>
              <a:rPr lang="it-IT" sz="2400" dirty="0" smtClean="0"/>
              <a:t> non si può usare l’acqua come moderatore.</a:t>
            </a:r>
          </a:p>
          <a:p>
            <a:r>
              <a:rPr lang="it-IT" sz="2400" b="1" dirty="0" smtClean="0">
                <a:solidFill>
                  <a:srgbClr val="6600FF"/>
                </a:solidFill>
              </a:rPr>
              <a:t>Cosa usare per il raffreddamento??</a:t>
            </a:r>
            <a:endParaRPr lang="it-IT" sz="2400" b="1" dirty="0">
              <a:solidFill>
                <a:srgbClr val="6600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8671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510952" y="0"/>
            <a:ext cx="8229600" cy="1195536"/>
          </a:xfrm>
        </p:spPr>
        <p:txBody>
          <a:bodyPr>
            <a:normAutofit/>
          </a:bodyPr>
          <a:lstStyle/>
          <a:p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Storia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dei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/>
            </a:r>
            <a:b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</a:b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reattori</a:t>
            </a:r>
            <a:r>
              <a:rPr lang="en-US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en-US" sz="36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veloci</a:t>
            </a:r>
            <a:endParaRPr lang="it-IT" dirty="0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107504" y="1316952"/>
            <a:ext cx="9036496" cy="5208392"/>
          </a:xfrm>
        </p:spPr>
        <p:txBody>
          <a:bodyPr>
            <a:noAutofit/>
          </a:bodyPr>
          <a:lstStyle/>
          <a:p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FERMI-1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costruito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nel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1960, solo 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61 </a:t>
            </a:r>
            <a:r>
              <a:rPr lang="en-US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Mwe</a:t>
            </a:r>
            <a:endParaRPr lang="en-US" sz="2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mic Sans MS" panose="030F0702030302020204" pitchFamily="66" charset="0"/>
              </a:rPr>
              <a:t>–fusion </a:t>
            </a:r>
            <a:r>
              <a:rPr lang="en-US" sz="2000" dirty="0" err="1" smtClean="0">
                <a:latin typeface="Comic Sans MS" panose="030F0702030302020204" pitchFamily="66" charset="0"/>
              </a:rPr>
              <a:t>delle</a:t>
            </a:r>
            <a:r>
              <a:rPr lang="en-US" sz="2000" dirty="0" smtClean="0">
                <a:latin typeface="Comic Sans MS" panose="030F0702030302020204" pitchFamily="66" charset="0"/>
              </a:rPr>
              <a:t> barre </a:t>
            </a:r>
            <a:r>
              <a:rPr lang="en-US" sz="2000" dirty="0" err="1" smtClean="0">
                <a:latin typeface="Comic Sans MS" panose="030F0702030302020204" pitchFamily="66" charset="0"/>
              </a:rPr>
              <a:t>nel</a:t>
            </a:r>
            <a:r>
              <a:rPr lang="en-US" sz="2000" dirty="0" smtClean="0">
                <a:latin typeface="Comic Sans MS" panose="030F0702030302020204" pitchFamily="66" charset="0"/>
              </a:rPr>
              <a:t> 1966</a:t>
            </a:r>
            <a:r>
              <a:rPr lang="en-US" sz="2000" dirty="0">
                <a:latin typeface="Comic Sans MS" panose="030F0702030302020204" pitchFamily="66" charset="0"/>
              </a:rPr>
              <a:t>, </a:t>
            </a:r>
            <a:r>
              <a:rPr lang="en-US" sz="2000" dirty="0" err="1" smtClean="0">
                <a:latin typeface="Comic Sans MS" panose="030F0702030302020204" pitchFamily="66" charset="0"/>
              </a:rPr>
              <a:t>ripartito</a:t>
            </a:r>
            <a:r>
              <a:rPr lang="en-US" sz="2000" dirty="0" smtClean="0">
                <a:latin typeface="Comic Sans MS" panose="030F0702030302020204" pitchFamily="66" charset="0"/>
              </a:rPr>
              <a:t> </a:t>
            </a:r>
            <a:r>
              <a:rPr lang="en-US" sz="2000" dirty="0" err="1" smtClean="0">
                <a:latin typeface="Comic Sans MS" panose="030F0702030302020204" pitchFamily="66" charset="0"/>
              </a:rPr>
              <a:t>nel</a:t>
            </a:r>
            <a:r>
              <a:rPr lang="en-US" sz="2000" dirty="0" smtClean="0">
                <a:latin typeface="Comic Sans MS" panose="030F0702030302020204" pitchFamily="66" charset="0"/>
              </a:rPr>
              <a:t>   </a:t>
            </a:r>
            <a:r>
              <a:rPr lang="en-US" sz="2000" dirty="0">
                <a:latin typeface="Comic Sans MS" panose="030F0702030302020204" pitchFamily="66" charset="0"/>
              </a:rPr>
              <a:t>1970</a:t>
            </a:r>
          </a:p>
          <a:p>
            <a:pPr marL="0" indent="0">
              <a:buNone/>
            </a:pPr>
            <a:r>
              <a:rPr lang="en-US" sz="2000" dirty="0" smtClean="0">
                <a:latin typeface="Comic Sans MS" panose="030F0702030302020204" pitchFamily="66" charset="0"/>
              </a:rPr>
              <a:t>–</a:t>
            </a:r>
            <a:r>
              <a:rPr lang="en-US" sz="2000" dirty="0" err="1" smtClean="0">
                <a:latin typeface="Comic Sans MS" panose="030F0702030302020204" pitchFamily="66" charset="0"/>
              </a:rPr>
              <a:t>fermato</a:t>
            </a:r>
            <a:r>
              <a:rPr lang="en-US" sz="2000" dirty="0" smtClean="0">
                <a:latin typeface="Comic Sans MS" panose="030F0702030302020204" pitchFamily="66" charset="0"/>
              </a:rPr>
              <a:t> </a:t>
            </a:r>
            <a:r>
              <a:rPr lang="en-US" sz="2000" dirty="0" err="1" smtClean="0">
                <a:latin typeface="Comic Sans MS" panose="030F0702030302020204" pitchFamily="66" charset="0"/>
              </a:rPr>
              <a:t>nel</a:t>
            </a:r>
            <a:r>
              <a:rPr lang="en-US" sz="2000" dirty="0" smtClean="0">
                <a:latin typeface="Comic Sans MS" panose="030F0702030302020204" pitchFamily="66" charset="0"/>
              </a:rPr>
              <a:t> 1972 </a:t>
            </a:r>
            <a:endParaRPr lang="en-US" sz="2000" dirty="0">
              <a:latin typeface="Comic Sans MS" panose="030F0702030302020204" pitchFamily="66" charset="0"/>
            </a:endParaRPr>
          </a:p>
          <a:p>
            <a:r>
              <a:rPr lang="en-US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Reattore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russo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BN-600 (600 </a:t>
            </a:r>
            <a:r>
              <a:rPr lang="en-US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MWe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 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operative dal 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1980</a:t>
            </a:r>
          </a:p>
          <a:p>
            <a:pPr marL="0" indent="0">
              <a:buNone/>
            </a:pPr>
            <a:r>
              <a:rPr lang="en-US" sz="2000" dirty="0" smtClean="0">
                <a:latin typeface="Comic Sans MS" panose="030F0702030302020204" pitchFamily="66" charset="0"/>
              </a:rPr>
              <a:t>–</a:t>
            </a:r>
            <a:r>
              <a:rPr lang="en-US" sz="2000" dirty="0" err="1" smtClean="0">
                <a:latin typeface="Comic Sans MS" panose="030F0702030302020204" pitchFamily="66" charset="0"/>
              </a:rPr>
              <a:t>eccellente</a:t>
            </a:r>
            <a:r>
              <a:rPr lang="en-US" sz="2000" dirty="0" smtClean="0">
                <a:latin typeface="Comic Sans MS" panose="030F0702030302020204" pitchFamily="66" charset="0"/>
              </a:rPr>
              <a:t> record </a:t>
            </a:r>
            <a:r>
              <a:rPr lang="en-US" sz="2000" dirty="0" err="1" smtClean="0">
                <a:latin typeface="Comic Sans MS" panose="030F0702030302020204" pitchFamily="66" charset="0"/>
              </a:rPr>
              <a:t>operativo</a:t>
            </a:r>
            <a:r>
              <a:rPr lang="en-US" sz="2000" dirty="0" smtClean="0">
                <a:latin typeface="Comic Sans MS" panose="030F0702030302020204" pitchFamily="66" charset="0"/>
              </a:rPr>
              <a:t> </a:t>
            </a:r>
            <a:r>
              <a:rPr lang="en-US" sz="2000" dirty="0">
                <a:latin typeface="Comic Sans MS" panose="030F0702030302020204" pitchFamily="66" charset="0"/>
              </a:rPr>
              <a:t>~75% </a:t>
            </a:r>
            <a:r>
              <a:rPr lang="en-US" sz="2000" dirty="0" smtClean="0">
                <a:latin typeface="Comic Sans MS" panose="030F0702030302020204" pitchFamily="66" charset="0"/>
              </a:rPr>
              <a:t>di </a:t>
            </a:r>
            <a:r>
              <a:rPr lang="en-US" sz="2000" dirty="0" err="1" smtClean="0">
                <a:latin typeface="Comic Sans MS" panose="030F0702030302020204" pitchFamily="66" charset="0"/>
              </a:rPr>
              <a:t>fattore</a:t>
            </a:r>
            <a:r>
              <a:rPr lang="en-US" sz="2000" dirty="0" smtClean="0">
                <a:latin typeface="Comic Sans MS" panose="030F0702030302020204" pitchFamily="66" charset="0"/>
              </a:rPr>
              <a:t> di </a:t>
            </a:r>
            <a:r>
              <a:rPr lang="en-US" sz="2000" dirty="0" err="1" smtClean="0">
                <a:latin typeface="Comic Sans MS" panose="030F0702030302020204" pitchFamily="66" charset="0"/>
              </a:rPr>
              <a:t>capacità</a:t>
            </a:r>
            <a:r>
              <a:rPr lang="en-US" sz="2000" dirty="0" smtClean="0">
                <a:latin typeface="Comic Sans MS" panose="030F0702030302020204" pitchFamily="66" charset="0"/>
              </a:rPr>
              <a:t> per 40 </a:t>
            </a:r>
            <a:r>
              <a:rPr lang="en-US" sz="2000" dirty="0" err="1" smtClean="0">
                <a:latin typeface="Comic Sans MS" panose="030F0702030302020204" pitchFamily="66" charset="0"/>
              </a:rPr>
              <a:t>anni</a:t>
            </a:r>
            <a:endParaRPr lang="en-US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mic Sans MS" panose="030F0702030302020204" pitchFamily="66" charset="0"/>
              </a:rPr>
              <a:t>–</a:t>
            </a:r>
            <a:r>
              <a:rPr lang="en-US" sz="2000" dirty="0" err="1" smtClean="0">
                <a:latin typeface="Comic Sans MS" panose="030F0702030302020204" pitchFamily="66" charset="0"/>
              </a:rPr>
              <a:t>estensione</a:t>
            </a:r>
            <a:r>
              <a:rPr lang="en-US" sz="2000" dirty="0" smtClean="0">
                <a:latin typeface="Comic Sans MS" panose="030F0702030302020204" pitchFamily="66" charset="0"/>
              </a:rPr>
              <a:t> </a:t>
            </a:r>
            <a:r>
              <a:rPr lang="en-US" sz="2000" dirty="0" err="1" smtClean="0">
                <a:latin typeface="Comic Sans MS" panose="030F0702030302020204" pitchFamily="66" charset="0"/>
              </a:rPr>
              <a:t>fino</a:t>
            </a:r>
            <a:r>
              <a:rPr lang="en-US" sz="2000" dirty="0" smtClean="0">
                <a:latin typeface="Comic Sans MS" panose="030F0702030302020204" pitchFamily="66" charset="0"/>
              </a:rPr>
              <a:t> al 2025 </a:t>
            </a:r>
            <a:r>
              <a:rPr lang="en-US" sz="2000" dirty="0">
                <a:latin typeface="Comic Sans MS" panose="030F0702030302020204" pitchFamily="66" charset="0"/>
              </a:rPr>
              <a:t>(45 years) </a:t>
            </a:r>
            <a:r>
              <a:rPr lang="en-US" sz="2000" dirty="0" err="1" smtClean="0">
                <a:latin typeface="Comic Sans MS" panose="030F0702030302020204" pitchFamily="66" charset="0"/>
              </a:rPr>
              <a:t>oppure</a:t>
            </a:r>
            <a:r>
              <a:rPr lang="en-US" sz="2000" dirty="0" smtClean="0">
                <a:latin typeface="Comic Sans MS" panose="030F0702030302020204" pitchFamily="66" charset="0"/>
              </a:rPr>
              <a:t> al </a:t>
            </a:r>
            <a:r>
              <a:rPr lang="en-US" sz="2000" dirty="0">
                <a:latin typeface="Comic Sans MS" panose="030F0702030302020204" pitchFamily="66" charset="0"/>
              </a:rPr>
              <a:t>2040 (60 years) </a:t>
            </a:r>
          </a:p>
          <a:p>
            <a:r>
              <a:rPr lang="en-US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Reattre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francese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SUPERPHENIX (1242 </a:t>
            </a:r>
            <a:r>
              <a:rPr lang="en-US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MWe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partito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nel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1986</a:t>
            </a:r>
          </a:p>
          <a:p>
            <a:pPr marL="0" indent="0">
              <a:buNone/>
            </a:pPr>
            <a:r>
              <a:rPr lang="en-US" sz="2000" dirty="0" smtClean="0">
                <a:latin typeface="Comic Sans MS" panose="030F0702030302020204" pitchFamily="66" charset="0"/>
              </a:rPr>
              <a:t>–ha </a:t>
            </a:r>
            <a:r>
              <a:rPr lang="en-US" sz="2000" dirty="0" err="1" smtClean="0">
                <a:latin typeface="Comic Sans MS" panose="030F0702030302020204" pitchFamily="66" charset="0"/>
              </a:rPr>
              <a:t>funzionato</a:t>
            </a:r>
            <a:r>
              <a:rPr lang="en-US" sz="2000" dirty="0" smtClean="0">
                <a:latin typeface="Comic Sans MS" panose="030F0702030302020204" pitchFamily="66" charset="0"/>
              </a:rPr>
              <a:t> con Potenza </a:t>
            </a:r>
            <a:r>
              <a:rPr lang="en-US" sz="2000" dirty="0" err="1" smtClean="0">
                <a:latin typeface="Comic Sans MS" panose="030F0702030302020204" pitchFamily="66" charset="0"/>
              </a:rPr>
              <a:t>limitata</a:t>
            </a:r>
            <a:r>
              <a:rPr lang="en-US" sz="2000" dirty="0" smtClean="0">
                <a:latin typeface="Comic Sans MS" panose="030F0702030302020204" pitchFamily="66" charset="0"/>
              </a:rPr>
              <a:t> per problem di </a:t>
            </a:r>
            <a:r>
              <a:rPr lang="en-US" sz="2000" dirty="0" err="1" smtClean="0">
                <a:latin typeface="Comic Sans MS" panose="030F0702030302020204" pitchFamily="66" charset="0"/>
              </a:rPr>
              <a:t>raffreddamento</a:t>
            </a:r>
            <a:endParaRPr lang="en-US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mic Sans MS" panose="030F0702030302020204" pitchFamily="66" charset="0"/>
              </a:rPr>
              <a:t>–</a:t>
            </a:r>
            <a:r>
              <a:rPr lang="en-US" sz="2000" dirty="0" err="1" smtClean="0">
                <a:latin typeface="Comic Sans MS" panose="030F0702030302020204" pitchFamily="66" charset="0"/>
              </a:rPr>
              <a:t>chiuso</a:t>
            </a:r>
            <a:r>
              <a:rPr lang="en-US" sz="2000" dirty="0" smtClean="0">
                <a:latin typeface="Comic Sans MS" panose="030F0702030302020204" pitchFamily="66" charset="0"/>
              </a:rPr>
              <a:t> </a:t>
            </a:r>
            <a:r>
              <a:rPr lang="en-US" sz="2000" dirty="0" err="1" smtClean="0">
                <a:latin typeface="Comic Sans MS" panose="030F0702030302020204" pitchFamily="66" charset="0"/>
              </a:rPr>
              <a:t>nel</a:t>
            </a:r>
            <a:r>
              <a:rPr lang="en-US" sz="2000" dirty="0" smtClean="0">
                <a:latin typeface="Comic Sans MS" panose="030F0702030302020204" pitchFamily="66" charset="0"/>
              </a:rPr>
              <a:t> 1998 per </a:t>
            </a:r>
            <a:r>
              <a:rPr lang="en-US" sz="2000" dirty="0" err="1" smtClean="0">
                <a:latin typeface="Comic Sans MS" panose="030F0702030302020204" pitchFamily="66" charset="0"/>
              </a:rPr>
              <a:t>ragioni</a:t>
            </a:r>
            <a:r>
              <a:rPr lang="en-US" sz="2000" dirty="0" smtClean="0">
                <a:latin typeface="Comic Sans MS" panose="030F0702030302020204" pitchFamily="66" charset="0"/>
              </a:rPr>
              <a:t> </a:t>
            </a:r>
            <a:r>
              <a:rPr lang="en-US" sz="2000" dirty="0" err="1" smtClean="0">
                <a:latin typeface="Comic Sans MS" panose="030F0702030302020204" pitchFamily="66" charset="0"/>
              </a:rPr>
              <a:t>politiche</a:t>
            </a:r>
            <a:endParaRPr lang="en-US" sz="2000" dirty="0">
              <a:latin typeface="Comic Sans MS" panose="030F0702030302020204" pitchFamily="66" charset="0"/>
            </a:endParaRPr>
          </a:p>
          <a:p>
            <a:r>
              <a:rPr lang="en-US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Reattore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giapponese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MONJU (280 </a:t>
            </a:r>
            <a:r>
              <a:rPr lang="en-US" sz="2000" b="1" dirty="0" err="1">
                <a:solidFill>
                  <a:srgbClr val="FF0000"/>
                </a:solidFill>
                <a:latin typeface="Comic Sans MS" panose="030F0702030302020204" pitchFamily="66" charset="0"/>
              </a:rPr>
              <a:t>MWe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)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partito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nel</a:t>
            </a:r>
            <a:r>
              <a:rPr lang="en-US" sz="2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2000" b="1" dirty="0">
                <a:solidFill>
                  <a:srgbClr val="FF0000"/>
                </a:solidFill>
                <a:latin typeface="Comic Sans MS" panose="030F0702030302020204" pitchFamily="66" charset="0"/>
              </a:rPr>
              <a:t>1995 </a:t>
            </a:r>
          </a:p>
          <a:p>
            <a:pPr marL="0" indent="0">
              <a:buNone/>
            </a:pPr>
            <a:r>
              <a:rPr lang="en-US" sz="2000" dirty="0" smtClean="0">
                <a:latin typeface="Comic Sans MS" panose="030F0702030302020204" pitchFamily="66" charset="0"/>
              </a:rPr>
              <a:t>–Perdita di </a:t>
            </a:r>
            <a:r>
              <a:rPr lang="en-US" sz="2000" dirty="0" err="1" smtClean="0">
                <a:latin typeface="Comic Sans MS" panose="030F0702030302020204" pitchFamily="66" charset="0"/>
              </a:rPr>
              <a:t>sodio</a:t>
            </a:r>
            <a:r>
              <a:rPr lang="en-US" sz="2000" dirty="0" smtClean="0">
                <a:latin typeface="Comic Sans MS" panose="030F0702030302020204" pitchFamily="66" charset="0"/>
              </a:rPr>
              <a:t> </a:t>
            </a:r>
            <a:r>
              <a:rPr lang="en-US" sz="2000" dirty="0" err="1" smtClean="0">
                <a:latin typeface="Comic Sans MS" panose="030F0702030302020204" pitchFamily="66" charset="0"/>
              </a:rPr>
              <a:t>nel</a:t>
            </a:r>
            <a:r>
              <a:rPr lang="en-US" sz="2000" dirty="0" smtClean="0">
                <a:latin typeface="Comic Sans MS" panose="030F0702030302020204" pitchFamily="66" charset="0"/>
              </a:rPr>
              <a:t> 1995</a:t>
            </a:r>
            <a:endParaRPr lang="en-US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000" dirty="0">
                <a:latin typeface="Comic Sans MS" panose="030F0702030302020204" pitchFamily="66" charset="0"/>
              </a:rPr>
              <a:t>–</a:t>
            </a:r>
            <a:r>
              <a:rPr lang="en-US" sz="2000" dirty="0" err="1" smtClean="0">
                <a:latin typeface="Comic Sans MS" panose="030F0702030302020204" pitchFamily="66" charset="0"/>
              </a:rPr>
              <a:t>Ripartito</a:t>
            </a:r>
            <a:r>
              <a:rPr lang="en-US" sz="2000" dirty="0" smtClean="0">
                <a:latin typeface="Comic Sans MS" panose="030F0702030302020204" pitchFamily="66" charset="0"/>
              </a:rPr>
              <a:t> </a:t>
            </a:r>
            <a:r>
              <a:rPr lang="en-US" sz="2000" dirty="0" err="1" smtClean="0">
                <a:latin typeface="Comic Sans MS" panose="030F0702030302020204" pitchFamily="66" charset="0"/>
              </a:rPr>
              <a:t>nel</a:t>
            </a:r>
            <a:r>
              <a:rPr lang="en-US" sz="2000" dirty="0" smtClean="0">
                <a:latin typeface="Comic Sans MS" panose="030F0702030302020204" pitchFamily="66" charset="0"/>
              </a:rPr>
              <a:t> </a:t>
            </a:r>
            <a:r>
              <a:rPr lang="en-US" sz="2000" dirty="0">
                <a:latin typeface="Comic Sans MS" panose="030F0702030302020204" pitchFamily="66" charset="0"/>
              </a:rPr>
              <a:t>in 2010; </a:t>
            </a:r>
            <a:r>
              <a:rPr lang="en-US" sz="2000" dirty="0" err="1" smtClean="0">
                <a:latin typeface="Comic Sans MS" panose="030F0702030302020204" pitchFamily="66" charset="0"/>
              </a:rPr>
              <a:t>incidente</a:t>
            </a:r>
            <a:r>
              <a:rPr lang="en-US" sz="2000" dirty="0" smtClean="0">
                <a:latin typeface="Comic Sans MS" panose="030F0702030302020204" pitchFamily="66" charset="0"/>
              </a:rPr>
              <a:t> </a:t>
            </a:r>
            <a:r>
              <a:rPr lang="en-US" sz="2000" dirty="0" err="1" smtClean="0">
                <a:latin typeface="Comic Sans MS" panose="030F0702030302020204" pitchFamily="66" charset="0"/>
              </a:rPr>
              <a:t>nel</a:t>
            </a:r>
            <a:r>
              <a:rPr lang="en-US" sz="2000" dirty="0" smtClean="0">
                <a:latin typeface="Comic Sans MS" panose="030F0702030302020204" pitchFamily="66" charset="0"/>
              </a:rPr>
              <a:t> </a:t>
            </a:r>
            <a:r>
              <a:rPr lang="en-US" sz="2000" dirty="0" err="1" smtClean="0">
                <a:latin typeface="Comic Sans MS" panose="030F0702030302020204" pitchFamily="66" charset="0"/>
              </a:rPr>
              <a:t>rifornimrnto</a:t>
            </a:r>
            <a:r>
              <a:rPr lang="en-US" sz="2000" dirty="0" smtClean="0">
                <a:latin typeface="Comic Sans MS" panose="030F0702030302020204" pitchFamily="66" charset="0"/>
              </a:rPr>
              <a:t> di </a:t>
            </a:r>
            <a:r>
              <a:rPr lang="en-US" sz="2000" dirty="0" err="1" smtClean="0">
                <a:latin typeface="Comic Sans MS" panose="030F0702030302020204" pitchFamily="66" charset="0"/>
              </a:rPr>
              <a:t>combustibile</a:t>
            </a:r>
            <a:r>
              <a:rPr lang="en-US" sz="2000" dirty="0" smtClean="0">
                <a:latin typeface="Comic Sans MS" panose="030F0702030302020204" pitchFamily="66" charset="0"/>
              </a:rPr>
              <a:t> </a:t>
            </a:r>
            <a:r>
              <a:rPr lang="en-US" sz="2000" dirty="0" err="1" smtClean="0">
                <a:latin typeface="Comic Sans MS" panose="030F0702030302020204" pitchFamily="66" charset="0"/>
              </a:rPr>
              <a:t>nel</a:t>
            </a:r>
            <a:r>
              <a:rPr lang="en-US" sz="2000" dirty="0" smtClean="0">
                <a:latin typeface="Comic Sans MS" panose="030F0702030302020204" pitchFamily="66" charset="0"/>
              </a:rPr>
              <a:t> 2010</a:t>
            </a:r>
            <a:endParaRPr lang="en-US" sz="2000" dirty="0">
              <a:latin typeface="Comic Sans MS" panose="030F0702030302020204" pitchFamily="66" charset="0"/>
            </a:endParaRPr>
          </a:p>
          <a:p>
            <a:pPr marL="0" indent="0">
              <a:buNone/>
            </a:pPr>
            <a:r>
              <a:rPr lang="en-US" sz="2000" dirty="0" smtClean="0">
                <a:latin typeface="Comic Sans MS" panose="030F0702030302020204" pitchFamily="66" charset="0"/>
              </a:rPr>
              <a:t>–</a:t>
            </a:r>
            <a:r>
              <a:rPr lang="en-US" sz="2000" dirty="0" err="1" smtClean="0">
                <a:latin typeface="Comic Sans MS" panose="030F0702030302020204" pitchFamily="66" charset="0"/>
              </a:rPr>
              <a:t>chiuso</a:t>
            </a:r>
            <a:r>
              <a:rPr lang="en-US" sz="2000" dirty="0" smtClean="0">
                <a:latin typeface="Comic Sans MS" panose="030F0702030302020204" pitchFamily="66" charset="0"/>
              </a:rPr>
              <a:t> </a:t>
            </a:r>
            <a:r>
              <a:rPr lang="en-US" sz="2000" dirty="0" err="1" smtClean="0">
                <a:latin typeface="Comic Sans MS" panose="030F0702030302020204" pitchFamily="66" charset="0"/>
              </a:rPr>
              <a:t>nel</a:t>
            </a:r>
            <a:r>
              <a:rPr lang="en-US" sz="2000" dirty="0" smtClean="0">
                <a:latin typeface="Comic Sans MS" panose="030F0702030302020204" pitchFamily="66" charset="0"/>
              </a:rPr>
              <a:t>  </a:t>
            </a:r>
            <a:r>
              <a:rPr lang="en-US" sz="2000" dirty="0">
                <a:latin typeface="Comic Sans MS" panose="030F0702030302020204" pitchFamily="66" charset="0"/>
              </a:rPr>
              <a:t>2016, </a:t>
            </a:r>
            <a:r>
              <a:rPr lang="en-US" sz="2000" dirty="0" err="1" smtClean="0">
                <a:latin typeface="Comic Sans MS" panose="030F0702030302020204" pitchFamily="66" charset="0"/>
              </a:rPr>
              <a:t>forse</a:t>
            </a:r>
            <a:r>
              <a:rPr lang="en-US" sz="2000" dirty="0" smtClean="0">
                <a:latin typeface="Comic Sans MS" panose="030F0702030302020204" pitchFamily="66" charset="0"/>
              </a:rPr>
              <a:t> </a:t>
            </a:r>
            <a:r>
              <a:rPr lang="en-US" sz="2000" dirty="0" err="1" smtClean="0">
                <a:latin typeface="Comic Sans MS" panose="030F0702030302020204" pitchFamily="66" charset="0"/>
              </a:rPr>
              <a:t>anche</a:t>
            </a:r>
            <a:r>
              <a:rPr lang="en-US" sz="2000" dirty="0" smtClean="0">
                <a:latin typeface="Comic Sans MS" panose="030F0702030302020204" pitchFamily="66" charset="0"/>
              </a:rPr>
              <a:t> in </a:t>
            </a:r>
            <a:r>
              <a:rPr lang="en-US" sz="2000" dirty="0" err="1" smtClean="0">
                <a:latin typeface="Comic Sans MS" panose="030F0702030302020204" pitchFamily="66" charset="0"/>
              </a:rPr>
              <a:t>seguito</a:t>
            </a:r>
            <a:r>
              <a:rPr lang="en-US" sz="2000" dirty="0" smtClean="0">
                <a:latin typeface="Comic Sans MS" panose="030F0702030302020204" pitchFamily="66" charset="0"/>
              </a:rPr>
              <a:t> a Fukushima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47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97735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0" y="-30442"/>
            <a:ext cx="6969968" cy="698748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reattore veloce  BN-800  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48</a:t>
            </a:fld>
            <a:endParaRPr lang="it-IT"/>
          </a:p>
        </p:txBody>
      </p:sp>
      <p:pic>
        <p:nvPicPr>
          <p:cNvPr id="7" name="Immagin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969020" y="13252"/>
            <a:ext cx="2165835" cy="1442334"/>
          </a:xfrm>
          <a:prstGeom prst="rect">
            <a:avLst/>
          </a:prstGeom>
        </p:spPr>
      </p:pic>
      <p:pic>
        <p:nvPicPr>
          <p:cNvPr id="3078" name="Picture 6" descr="Nessuna descrizione della foto disponibile."/>
          <p:cNvPicPr>
            <a:picLocks noGrp="1" noChangeAspect="1" noChangeArrowheads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4009" y="908720"/>
            <a:ext cx="8337459" cy="55446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647646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908720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reattore BN-800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49</a:t>
            </a:fld>
            <a:endParaRPr lang="it-IT"/>
          </a:p>
        </p:txBody>
      </p:sp>
      <p:pic>
        <p:nvPicPr>
          <p:cNvPr id="2050" name="Picture 2" descr="undefined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27980" y="764704"/>
            <a:ext cx="7437270" cy="53269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894794" y="4530606"/>
            <a:ext cx="72487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1600" dirty="0"/>
              <a:t>5</a:t>
            </a:r>
            <a:r>
              <a:rPr lang="it-IT" sz="1600" dirty="0" smtClean="0"/>
              <a:t>00 </a:t>
            </a:r>
            <a:r>
              <a:rPr lang="it-IT" sz="1600" baseline="30000" dirty="0" err="1" smtClean="0"/>
              <a:t>o</a:t>
            </a:r>
            <a:r>
              <a:rPr lang="it-IT" sz="1600" dirty="0" err="1" smtClean="0"/>
              <a:t>C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424765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5</a:t>
            </a:fld>
            <a:endParaRPr lang="it-IT" dirty="0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9512" y="122198"/>
            <a:ext cx="8819027" cy="6416714"/>
          </a:xfrm>
          <a:prstGeom prst="rect">
            <a:avLst/>
          </a:prstGeom>
          <a:noFill/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699792" y="6275950"/>
            <a:ext cx="2832710" cy="547880"/>
          </a:xfrm>
          <a:prstGeom prst="rect">
            <a:avLst/>
          </a:prstGeom>
        </p:spPr>
      </p:pic>
      <p:sp>
        <p:nvSpPr>
          <p:cNvPr id="7" name="CasellaDiTesto 6"/>
          <p:cNvSpPr txBox="1"/>
          <p:nvPr/>
        </p:nvSpPr>
        <p:spPr>
          <a:xfrm>
            <a:off x="5477040" y="6444044"/>
            <a:ext cx="1660070" cy="369332"/>
          </a:xfrm>
          <a:prstGeom prst="rect">
            <a:avLst/>
          </a:prstGeom>
          <a:solidFill>
            <a:schemeClr val="accent1">
              <a:lumMod val="75000"/>
            </a:schemeClr>
          </a:solidFill>
        </p:spPr>
        <p:txBody>
          <a:bodyPr wrap="none" rtlCol="0">
            <a:spAutoFit/>
          </a:bodyPr>
          <a:lstStyle/>
          <a:p>
            <a:r>
              <a:rPr lang="it-IT" b="1" dirty="0" smtClean="0">
                <a:solidFill>
                  <a:schemeClr val="bg1"/>
                </a:solidFill>
              </a:rPr>
              <a:t>MIT </a:t>
            </a:r>
            <a:r>
              <a:rPr lang="it-IT" b="1" dirty="0" err="1" smtClean="0">
                <a:solidFill>
                  <a:schemeClr val="bg1"/>
                </a:solidFill>
              </a:rPr>
              <a:t>study</a:t>
            </a:r>
            <a:r>
              <a:rPr lang="it-IT" b="1" dirty="0" smtClean="0">
                <a:solidFill>
                  <a:schemeClr val="bg1"/>
                </a:solidFill>
              </a:rPr>
              <a:t> 2018</a:t>
            </a:r>
            <a:endParaRPr lang="it-IT" b="1" dirty="0">
              <a:solidFill>
                <a:schemeClr val="bg1"/>
              </a:solidFill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6868075" y="5445224"/>
            <a:ext cx="173637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dirty="0" smtClean="0">
                <a:solidFill>
                  <a:schemeClr val="bg1"/>
                </a:solidFill>
              </a:rPr>
              <a:t>(20% in the </a:t>
            </a:r>
            <a:r>
              <a:rPr lang="it-IT" dirty="0" err="1" smtClean="0">
                <a:solidFill>
                  <a:schemeClr val="bg1"/>
                </a:solidFill>
              </a:rPr>
              <a:t>grid</a:t>
            </a:r>
            <a:r>
              <a:rPr lang="it-IT" dirty="0" smtClean="0">
                <a:solidFill>
                  <a:schemeClr val="bg1"/>
                </a:solidFill>
              </a:rPr>
              <a:t>)</a:t>
            </a:r>
            <a:endParaRPr lang="it-IT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87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124744"/>
            <a:ext cx="8229600" cy="4525963"/>
          </a:xfrm>
        </p:spPr>
        <p:txBody>
          <a:bodyPr>
            <a:normAutofit fontScale="92500" lnSpcReduction="20000"/>
          </a:bodyPr>
          <a:lstStyle/>
          <a:p>
            <a:r>
              <a:rPr lang="it-IT" dirty="0" smtClean="0"/>
              <a:t>Operativo dal 2014 a </a:t>
            </a:r>
            <a:r>
              <a:rPr lang="it-IT" dirty="0" err="1" smtClean="0"/>
              <a:t>Beloyarsk</a:t>
            </a:r>
            <a:r>
              <a:rPr lang="it-IT" dirty="0" smtClean="0"/>
              <a:t>. </a:t>
            </a:r>
          </a:p>
          <a:p>
            <a:r>
              <a:rPr lang="it-IT" b="1" dirty="0" smtClean="0">
                <a:solidFill>
                  <a:srgbClr val="FF0000"/>
                </a:solidFill>
              </a:rPr>
              <a:t>800 MW di potenza elettrica, , 2300 di termica</a:t>
            </a:r>
            <a:endParaRPr lang="it-IT" b="1" dirty="0">
              <a:solidFill>
                <a:srgbClr val="FF0000"/>
              </a:solidFill>
            </a:endParaRPr>
          </a:p>
          <a:p>
            <a:r>
              <a:rPr lang="it-IT" dirty="0" smtClean="0"/>
              <a:t>brucia  </a:t>
            </a:r>
            <a:r>
              <a:rPr lang="it-IT" baseline="30000" dirty="0" smtClean="0"/>
              <a:t>235</a:t>
            </a:r>
            <a:r>
              <a:rPr lang="it-IT" dirty="0" smtClean="0"/>
              <a:t>U </a:t>
            </a:r>
            <a:r>
              <a:rPr lang="it-IT" dirty="0"/>
              <a:t>e</a:t>
            </a:r>
            <a:r>
              <a:rPr lang="it-IT" dirty="0" smtClean="0"/>
              <a:t> </a:t>
            </a:r>
            <a:r>
              <a:rPr lang="it-IT" baseline="30000" dirty="0" smtClean="0"/>
              <a:t>239</a:t>
            </a:r>
            <a:r>
              <a:rPr lang="it-IT" dirty="0" smtClean="0"/>
              <a:t>Pu </a:t>
            </a:r>
            <a:r>
              <a:rPr lang="it-IT" dirty="0"/>
              <a:t>e</a:t>
            </a:r>
            <a:r>
              <a:rPr lang="it-IT" dirty="0" smtClean="0"/>
              <a:t> produce il fissile </a:t>
            </a:r>
            <a:r>
              <a:rPr lang="it-IT" baseline="30000" dirty="0" smtClean="0"/>
              <a:t>239</a:t>
            </a:r>
            <a:r>
              <a:rPr lang="it-IT" dirty="0" smtClean="0"/>
              <a:t>Pu partendo da  </a:t>
            </a:r>
            <a:r>
              <a:rPr lang="it-IT" baseline="30000" dirty="0" smtClean="0"/>
              <a:t> 238</a:t>
            </a:r>
            <a:r>
              <a:rPr lang="it-IT" dirty="0" smtClean="0"/>
              <a:t>U</a:t>
            </a:r>
            <a:endParaRPr lang="it-IT" baseline="30000" dirty="0" smtClean="0"/>
          </a:p>
          <a:p>
            <a:r>
              <a:rPr lang="it-IT" dirty="0" smtClean="0"/>
              <a:t>Questo </a:t>
            </a:r>
            <a:r>
              <a:rPr lang="it-IT" dirty="0" err="1" smtClean="0"/>
              <a:t>rreattore</a:t>
            </a:r>
            <a:r>
              <a:rPr lang="it-IT" dirty="0" smtClean="0"/>
              <a:t> usa fino al 98</a:t>
            </a:r>
            <a:r>
              <a:rPr lang="it-IT" dirty="0"/>
              <a:t>% </a:t>
            </a:r>
            <a:r>
              <a:rPr lang="it-IT" dirty="0" smtClean="0"/>
              <a:t>di </a:t>
            </a:r>
            <a:r>
              <a:rPr lang="it-IT" dirty="0" err="1" smtClean="0"/>
              <a:t>Uranium</a:t>
            </a:r>
            <a:r>
              <a:rPr lang="it-IT" dirty="0" smtClean="0"/>
              <a:t> (la III </a:t>
            </a:r>
            <a:r>
              <a:rPr lang="it-IT" dirty="0" err="1" smtClean="0"/>
              <a:t>generatione</a:t>
            </a:r>
            <a:r>
              <a:rPr lang="it-IT" dirty="0" smtClean="0"/>
              <a:t> usa solo il  0,72%!), e può anche bruciare scorie nucleari, che contengono fino al 90</a:t>
            </a:r>
            <a:r>
              <a:rPr lang="it-IT" dirty="0"/>
              <a:t>% </a:t>
            </a:r>
            <a:r>
              <a:rPr lang="it-IT" dirty="0" smtClean="0"/>
              <a:t>di </a:t>
            </a:r>
            <a:r>
              <a:rPr lang="it-IT" baseline="30000" dirty="0" smtClean="0"/>
              <a:t>238</a:t>
            </a:r>
            <a:r>
              <a:rPr lang="it-IT" dirty="0" smtClean="0"/>
              <a:t>U </a:t>
            </a:r>
            <a:endParaRPr lang="it-IT" dirty="0"/>
          </a:p>
          <a:p>
            <a:r>
              <a:rPr lang="it-IT" dirty="0" smtClean="0"/>
              <a:t>Come </a:t>
            </a:r>
            <a:r>
              <a:rPr lang="it-IT" dirty="0" err="1" smtClean="0"/>
              <a:t>refrigenrante</a:t>
            </a:r>
            <a:r>
              <a:rPr lang="it-IT" dirty="0" smtClean="0"/>
              <a:t> </a:t>
            </a:r>
            <a:r>
              <a:rPr lang="it-IT" dirty="0" err="1" smtClean="0"/>
              <a:t>us</a:t>
            </a:r>
            <a:r>
              <a:rPr lang="it-IT" dirty="0" smtClean="0"/>
              <a:t> sodio liquido. Questo </a:t>
            </a:r>
            <a:r>
              <a:rPr lang="it-IT" dirty="0" err="1" smtClean="0"/>
              <a:t>material</a:t>
            </a:r>
            <a:r>
              <a:rPr lang="it-IT" dirty="0" smtClean="0"/>
              <a:t> esplode a contatto con l’aria e  quindi vanno osservate molte precauzioni</a:t>
            </a:r>
          </a:p>
          <a:p>
            <a:pPr marL="0" indent="0">
              <a:buNone/>
            </a:pPr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50</a:t>
            </a:fld>
            <a:endParaRPr lang="it-I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57200" y="116632"/>
            <a:ext cx="8229600" cy="764704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Il reattore  BN-800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522371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74464" y="-6052"/>
            <a:ext cx="8229600" cy="62674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La IV generazione nel mondo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74464" y="483902"/>
            <a:ext cx="8229600" cy="6131495"/>
          </a:xfrm>
        </p:spPr>
        <p:txBody>
          <a:bodyPr>
            <a:noAutofit/>
          </a:bodyPr>
          <a:lstStyle/>
          <a:p>
            <a:r>
              <a:rPr lang="en-US" sz="2400" b="1" dirty="0" smtClean="0">
                <a:solidFill>
                  <a:srgbClr val="FF0000"/>
                </a:solidFill>
              </a:rPr>
              <a:t>Il </a:t>
            </a:r>
            <a:r>
              <a:rPr lang="en-US" sz="2400" b="1" dirty="0" err="1" smtClean="0">
                <a:solidFill>
                  <a:srgbClr val="FF0000"/>
                </a:solidFill>
              </a:rPr>
              <a:t>nuovo</a:t>
            </a:r>
            <a:r>
              <a:rPr lang="en-US" sz="2400" b="1" dirty="0" smtClean="0">
                <a:solidFill>
                  <a:srgbClr val="FF0000"/>
                </a:solidFill>
              </a:rPr>
              <a:t> -BN-800 </a:t>
            </a:r>
            <a:r>
              <a:rPr lang="en-US" sz="2400" b="1" dirty="0">
                <a:solidFill>
                  <a:srgbClr val="FF0000"/>
                </a:solidFill>
              </a:rPr>
              <a:t>(880 </a:t>
            </a:r>
            <a:r>
              <a:rPr lang="en-US" sz="2400" b="1" dirty="0" err="1">
                <a:solidFill>
                  <a:srgbClr val="FF0000"/>
                </a:solidFill>
              </a:rPr>
              <a:t>MWe</a:t>
            </a:r>
            <a:r>
              <a:rPr lang="en-US" sz="2400" b="1" dirty="0">
                <a:solidFill>
                  <a:srgbClr val="FF0000"/>
                </a:solidFill>
              </a:rPr>
              <a:t>)  </a:t>
            </a:r>
            <a:r>
              <a:rPr lang="en-US" sz="2400" b="1" dirty="0" smtClean="0">
                <a:solidFill>
                  <a:srgbClr val="FF0000"/>
                </a:solidFill>
              </a:rPr>
              <a:t>Russo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 smtClean="0"/>
              <a:t>– </a:t>
            </a:r>
            <a:r>
              <a:rPr lang="en-US" sz="2400" dirty="0" err="1" smtClean="0"/>
              <a:t>opersativo</a:t>
            </a:r>
            <a:r>
              <a:rPr lang="en-US" sz="2400" dirty="0" smtClean="0"/>
              <a:t> dal 2014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– </a:t>
            </a:r>
            <a:r>
              <a:rPr lang="en-US" sz="2400" dirty="0" err="1" smtClean="0"/>
              <a:t>connesso</a:t>
            </a:r>
            <a:r>
              <a:rPr lang="en-US" sz="2400" dirty="0" smtClean="0"/>
              <a:t> </a:t>
            </a:r>
            <a:r>
              <a:rPr lang="en-US" sz="2400" dirty="0" err="1" smtClean="0"/>
              <a:t>alla</a:t>
            </a:r>
            <a:r>
              <a:rPr lang="en-US" sz="2400" dirty="0" smtClean="0"/>
              <a:t> rete </a:t>
            </a:r>
            <a:r>
              <a:rPr lang="en-US" sz="2400" dirty="0" err="1" smtClean="0"/>
              <a:t>nel</a:t>
            </a:r>
            <a:r>
              <a:rPr lang="en-US" sz="2400" dirty="0" smtClean="0"/>
              <a:t> </a:t>
            </a:r>
            <a:r>
              <a:rPr lang="en-US" sz="2400" dirty="0" err="1" smtClean="0"/>
              <a:t>dicembre</a:t>
            </a:r>
            <a:r>
              <a:rPr lang="en-US" sz="2400" dirty="0" smtClean="0"/>
              <a:t> 2015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– </a:t>
            </a:r>
            <a:r>
              <a:rPr lang="en-US" sz="2400" dirty="0" err="1" smtClean="0"/>
              <a:t>incluso</a:t>
            </a:r>
            <a:r>
              <a:rPr lang="en-US" sz="2400" dirty="0" smtClean="0"/>
              <a:t> </a:t>
            </a:r>
            <a:r>
              <a:rPr lang="en-US" sz="2400" dirty="0" err="1" smtClean="0"/>
              <a:t>nel</a:t>
            </a:r>
            <a:r>
              <a:rPr lang="en-US" sz="2400" dirty="0" smtClean="0"/>
              <a:t> Sistema </a:t>
            </a:r>
            <a:r>
              <a:rPr lang="en-US" sz="2400" dirty="0" err="1" smtClean="0"/>
              <a:t>elettrico</a:t>
            </a:r>
            <a:r>
              <a:rPr lang="en-US" sz="2400" dirty="0" smtClean="0"/>
              <a:t> </a:t>
            </a:r>
            <a:r>
              <a:rPr lang="en-US" sz="2400" dirty="0" err="1" smtClean="0"/>
              <a:t>russo</a:t>
            </a:r>
            <a:r>
              <a:rPr lang="en-US" sz="2400" dirty="0" smtClean="0"/>
              <a:t> dal 2016</a:t>
            </a:r>
            <a:endParaRPr lang="en-US" sz="2400" dirty="0"/>
          </a:p>
          <a:p>
            <a:pPr marL="0" indent="0">
              <a:buNone/>
            </a:pPr>
            <a:r>
              <a:rPr lang="en-US" sz="2400" dirty="0" smtClean="0"/>
              <a:t>– 82</a:t>
            </a:r>
            <a:r>
              <a:rPr lang="en-US" sz="2400" dirty="0"/>
              <a:t>% </a:t>
            </a:r>
            <a:r>
              <a:rPr lang="en-US" sz="2400" dirty="0" smtClean="0"/>
              <a:t>di </a:t>
            </a:r>
            <a:r>
              <a:rPr lang="en-US" sz="2400" dirty="0" err="1" smtClean="0"/>
              <a:t>capacità</a:t>
            </a:r>
            <a:r>
              <a:rPr lang="en-US" sz="2400" dirty="0" smtClean="0"/>
              <a:t> dal 2020</a:t>
            </a:r>
          </a:p>
          <a:p>
            <a:pPr marL="0" indent="0">
              <a:buNone/>
            </a:pPr>
            <a:endParaRPr lang="it-IT" sz="800" dirty="0"/>
          </a:p>
          <a:p>
            <a:r>
              <a:rPr lang="it-IT" sz="2400" b="1" dirty="0" smtClean="0">
                <a:solidFill>
                  <a:srgbClr val="FF0000"/>
                </a:solidFill>
              </a:rPr>
              <a:t>PFBR </a:t>
            </a:r>
            <a:r>
              <a:rPr lang="it-IT" sz="2400" b="1" dirty="0">
                <a:solidFill>
                  <a:srgbClr val="FF0000"/>
                </a:solidFill>
              </a:rPr>
              <a:t>(500 </a:t>
            </a:r>
            <a:r>
              <a:rPr lang="it-IT" sz="2400" b="1" dirty="0" err="1">
                <a:solidFill>
                  <a:srgbClr val="FF0000"/>
                </a:solidFill>
              </a:rPr>
              <a:t>MWe</a:t>
            </a:r>
            <a:r>
              <a:rPr lang="it-IT" sz="2400" b="1" dirty="0">
                <a:solidFill>
                  <a:srgbClr val="FF0000"/>
                </a:solidFill>
              </a:rPr>
              <a:t>) in India </a:t>
            </a:r>
          </a:p>
          <a:p>
            <a:pPr marL="0" indent="0">
              <a:buNone/>
            </a:pPr>
            <a:r>
              <a:rPr lang="it-IT" sz="2400" dirty="0" smtClean="0"/>
              <a:t>– completata ka costruzione</a:t>
            </a:r>
            <a:endParaRPr lang="it-IT" sz="2400" dirty="0"/>
          </a:p>
          <a:p>
            <a:pPr marL="0" indent="0">
              <a:buNone/>
            </a:pPr>
            <a:r>
              <a:rPr lang="en-US" sz="2400" dirty="0" smtClean="0"/>
              <a:t>– </a:t>
            </a:r>
            <a:r>
              <a:rPr lang="en-US" sz="2400" dirty="0" err="1" smtClean="0"/>
              <a:t>dovrebbe</a:t>
            </a:r>
            <a:r>
              <a:rPr lang="en-US" sz="2400" dirty="0" smtClean="0"/>
              <a:t> </a:t>
            </a:r>
            <a:r>
              <a:rPr lang="en-US" sz="2400" dirty="0" err="1" smtClean="0"/>
              <a:t>artire</a:t>
            </a:r>
            <a:r>
              <a:rPr lang="en-US" sz="2400" dirty="0" smtClean="0"/>
              <a:t> </a:t>
            </a:r>
            <a:r>
              <a:rPr lang="en-US" sz="2400" dirty="0" err="1" smtClean="0"/>
              <a:t>nel</a:t>
            </a:r>
            <a:r>
              <a:rPr lang="en-US" sz="2400" dirty="0" smtClean="0"/>
              <a:t> 2024</a:t>
            </a:r>
            <a:endParaRPr lang="en-US" sz="2400" dirty="0"/>
          </a:p>
          <a:p>
            <a:pPr marL="0" indent="0">
              <a:buNone/>
            </a:pPr>
            <a:endParaRPr lang="it-IT" sz="800" dirty="0"/>
          </a:p>
          <a:p>
            <a:r>
              <a:rPr lang="en-US" sz="2400" b="1" dirty="0" err="1" smtClean="0">
                <a:solidFill>
                  <a:srgbClr val="FF0000"/>
                </a:solidFill>
              </a:rPr>
              <a:t>Altri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progetti</a:t>
            </a:r>
            <a:r>
              <a:rPr lang="en-US" sz="2400" b="1" dirty="0" smtClean="0">
                <a:solidFill>
                  <a:srgbClr val="FF0000"/>
                </a:solidFill>
              </a:rPr>
              <a:t> di </a:t>
            </a:r>
            <a:r>
              <a:rPr lang="en-US" sz="2400" b="1" dirty="0" err="1" smtClean="0">
                <a:solidFill>
                  <a:srgbClr val="FF0000"/>
                </a:solidFill>
              </a:rPr>
              <a:t>reattori</a:t>
            </a:r>
            <a:r>
              <a:rPr lang="en-US" sz="2400" b="1" dirty="0" smtClean="0">
                <a:solidFill>
                  <a:srgbClr val="FF0000"/>
                </a:solidFill>
              </a:rPr>
              <a:t> </a:t>
            </a:r>
            <a:r>
              <a:rPr lang="en-US" sz="2400" b="1" dirty="0" err="1" smtClean="0">
                <a:solidFill>
                  <a:srgbClr val="FF0000"/>
                </a:solidFill>
              </a:rPr>
              <a:t>dimostrativi</a:t>
            </a:r>
            <a:endParaRPr lang="en-US" sz="2400" b="1" dirty="0">
              <a:solidFill>
                <a:srgbClr val="FF0000"/>
              </a:solidFill>
            </a:endParaRPr>
          </a:p>
          <a:p>
            <a:pPr marL="0" indent="0">
              <a:buNone/>
            </a:pPr>
            <a:r>
              <a:rPr lang="en-US" sz="2400" dirty="0"/>
              <a:t>–CFR600 </a:t>
            </a:r>
            <a:r>
              <a:rPr lang="en-US" sz="2400" dirty="0" err="1" smtClean="0"/>
              <a:t>cinese</a:t>
            </a:r>
            <a:r>
              <a:rPr lang="en-US" sz="2400" dirty="0" smtClean="0"/>
              <a:t> sotto test. </a:t>
            </a:r>
          </a:p>
          <a:p>
            <a:pPr marL="0" indent="0">
              <a:buNone/>
            </a:pPr>
            <a:r>
              <a:rPr lang="en-US" sz="2400" dirty="0"/>
              <a:t> </a:t>
            </a:r>
            <a:r>
              <a:rPr lang="en-US" sz="2400" dirty="0" smtClean="0"/>
              <a:t> </a:t>
            </a:r>
            <a:r>
              <a:rPr lang="en-US" sz="2400" dirty="0" err="1" smtClean="0"/>
              <a:t>prototipo</a:t>
            </a:r>
            <a:r>
              <a:rPr lang="en-US" sz="2400" dirty="0" smtClean="0"/>
              <a:t> </a:t>
            </a:r>
            <a:r>
              <a:rPr lang="en-US" sz="2400" dirty="0" err="1" smtClean="0"/>
              <a:t>commerciale</a:t>
            </a:r>
            <a:r>
              <a:rPr lang="en-US" sz="2400" dirty="0" smtClean="0"/>
              <a:t> per 2028-2034</a:t>
            </a:r>
          </a:p>
          <a:p>
            <a:pPr marL="0" indent="0">
              <a:buNone/>
            </a:pPr>
            <a:endParaRPr lang="en-US" sz="800" dirty="0"/>
          </a:p>
          <a:p>
            <a:pPr marL="0" indent="0">
              <a:buNone/>
            </a:pPr>
            <a:r>
              <a:rPr lang="en-US" sz="2400" dirty="0" smtClean="0"/>
              <a:t>–in </a:t>
            </a:r>
            <a:r>
              <a:rPr lang="en-US" sz="2400" dirty="0" err="1" smtClean="0"/>
              <a:t>fase</a:t>
            </a:r>
            <a:r>
              <a:rPr lang="en-US" sz="2400" dirty="0" smtClean="0"/>
              <a:t> </a:t>
            </a:r>
            <a:r>
              <a:rPr lang="en-US" sz="2400" dirty="0" err="1" smtClean="0"/>
              <a:t>autorizzativa</a:t>
            </a:r>
            <a:r>
              <a:rPr lang="en-US" sz="2400" dirty="0" smtClean="0"/>
              <a:t> </a:t>
            </a:r>
            <a:r>
              <a:rPr lang="en-US" sz="2400" dirty="0" err="1" smtClean="0"/>
              <a:t>il</a:t>
            </a:r>
            <a:r>
              <a:rPr lang="en-US" sz="2400" dirty="0" smtClean="0"/>
              <a:t> </a:t>
            </a:r>
            <a:r>
              <a:rPr lang="en-US" sz="2400" dirty="0" err="1" smtClean="0"/>
              <a:t>rettore</a:t>
            </a:r>
            <a:r>
              <a:rPr lang="en-US" sz="2400" dirty="0" smtClean="0"/>
              <a:t> </a:t>
            </a:r>
            <a:r>
              <a:rPr lang="en-US" sz="2400" dirty="0" err="1" smtClean="0"/>
              <a:t>Natriumin</a:t>
            </a:r>
            <a:r>
              <a:rPr lang="en-US" sz="2400" dirty="0" smtClean="0"/>
              <a:t> USA</a:t>
            </a:r>
            <a:endParaRPr lang="it-IT" sz="24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51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0227632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52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55576" y="-20119"/>
            <a:ext cx="7200800" cy="6878118"/>
          </a:xfrm>
          <a:prstGeom prst="rect">
            <a:avLst/>
          </a:prstGeom>
        </p:spPr>
      </p:pic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6228184" y="1700808"/>
            <a:ext cx="2602632" cy="1143000"/>
          </a:xfrm>
        </p:spPr>
        <p:txBody>
          <a:bodyPr>
            <a:normAutofit fontScale="90000"/>
          </a:bodyPr>
          <a:lstStyle/>
          <a:p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Statistica</a:t>
            </a:r>
            <a:b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</a:br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IAEA </a:t>
            </a:r>
            <a:endParaRPr lang="it-IT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232333" y="5301208"/>
            <a:ext cx="4641734" cy="3000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474324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numero diapositiva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53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251520" y="3678694"/>
            <a:ext cx="8784976" cy="3046988"/>
          </a:xfrm>
          <a:prstGeom prst="rect">
            <a:avLst/>
          </a:prstGeom>
          <a:solidFill>
            <a:schemeClr val="bg1">
              <a:lumMod val="85000"/>
            </a:schemeClr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In 10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years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206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66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nuovi reattori son stati ultimati e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sono </a:t>
            </a: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stti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chiusi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Pari ad un aumento di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18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4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GW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in 10 anni a fronte di un aumento dei consumi di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250 GW</a:t>
            </a: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Pwr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soddisfare la domanda elettrica, sarebbero necessari  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50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nuovi reattori all’anno per i prossimi 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60</a:t>
            </a:r>
            <a:r>
              <a:rPr kumimoji="0" lang="it-IT" sz="24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anni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24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4098" name="Picture 2" descr="https://world-nuclear.org/getmedia/105cccf8-8837-4363-b7d3-e34f1e04f334/nuclear-electricity-production-2021.png.aspx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2500" y="188640"/>
            <a:ext cx="6667500" cy="28289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981288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numero diapositiva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 panose="020F0502020204030204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54</a:t>
            </a:fld>
            <a:endParaRPr kumimoji="0" lang="en-GB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Immagin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1883" y="1653601"/>
            <a:ext cx="9102117" cy="5114987"/>
          </a:xfrm>
          <a:prstGeom prst="rect">
            <a:avLst/>
          </a:prstGeom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0150" y="0"/>
            <a:ext cx="5057666" cy="1675971"/>
          </a:xfrm>
          <a:prstGeom prst="rect">
            <a:avLst/>
          </a:prstGeom>
        </p:spPr>
      </p:pic>
      <p:sp>
        <p:nvSpPr>
          <p:cNvPr id="6" name="CasellaDiTesto 5"/>
          <p:cNvSpPr txBox="1"/>
          <p:nvPr/>
        </p:nvSpPr>
        <p:spPr>
          <a:xfrm>
            <a:off x="3994790" y="1188733"/>
            <a:ext cx="704039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it-IT" sz="2000" b="1" dirty="0" smtClean="0">
                <a:solidFill>
                  <a:srgbClr val="0070C0"/>
                </a:solidFill>
              </a:rPr>
              <a:t>2018</a:t>
            </a:r>
            <a:endParaRPr lang="it-IT" sz="2000" b="1" dirty="0">
              <a:solidFill>
                <a:srgbClr val="0070C0"/>
              </a:solidFill>
            </a:endParaRPr>
          </a:p>
        </p:txBody>
      </p:sp>
      <p:cxnSp>
        <p:nvCxnSpPr>
          <p:cNvPr id="7" name="Connettore diritto 6"/>
          <p:cNvCxnSpPr/>
          <p:nvPr/>
        </p:nvCxnSpPr>
        <p:spPr>
          <a:xfrm>
            <a:off x="179512" y="2420888"/>
            <a:ext cx="813690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ttore diritto 8"/>
          <p:cNvCxnSpPr/>
          <p:nvPr/>
        </p:nvCxnSpPr>
        <p:spPr>
          <a:xfrm>
            <a:off x="111272" y="2708920"/>
            <a:ext cx="576064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ttore diritto 10"/>
          <p:cNvCxnSpPr/>
          <p:nvPr/>
        </p:nvCxnSpPr>
        <p:spPr>
          <a:xfrm>
            <a:off x="179512" y="2996952"/>
            <a:ext cx="662473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3" name="Connettore diritto 12"/>
          <p:cNvCxnSpPr/>
          <p:nvPr/>
        </p:nvCxnSpPr>
        <p:spPr>
          <a:xfrm>
            <a:off x="111272" y="4005064"/>
            <a:ext cx="7773096" cy="0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Connettore diritto 14"/>
          <p:cNvCxnSpPr>
            <a:stCxn id="4" idx="1"/>
          </p:cNvCxnSpPr>
          <p:nvPr/>
        </p:nvCxnSpPr>
        <p:spPr>
          <a:xfrm>
            <a:off x="41883" y="4211095"/>
            <a:ext cx="5394213" cy="9993"/>
          </a:xfrm>
          <a:prstGeom prst="line">
            <a:avLst/>
          </a:prstGeom>
          <a:ln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Rettangolo 15"/>
          <p:cNvSpPr/>
          <p:nvPr/>
        </p:nvSpPr>
        <p:spPr>
          <a:xfrm>
            <a:off x="111272" y="4797152"/>
            <a:ext cx="8853216" cy="122413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42993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-18752"/>
            <a:ext cx="8229600" cy="1143000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                  ….fusione?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55</a:t>
            </a:fld>
            <a:endParaRPr lang="it-IT"/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328E99C-0E6F-4019-94E5-03F842E6AFB3}"/>
                  </a:ext>
                </a:extLst>
              </p:cNvPr>
              <p:cNvSpPr txBox="1"/>
              <p:nvPr/>
            </p:nvSpPr>
            <p:spPr>
              <a:xfrm>
                <a:off x="269786" y="775055"/>
                <a:ext cx="7632329" cy="5778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defTabSz="457200">
                  <a:defRPr/>
                </a:pPr>
                <a:r>
                  <a:rPr lang="it-IT" sz="2400" dirty="0" err="1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Reazini</a:t>
                </a:r>
                <a:r>
                  <a:rPr lang="it-IT" sz="2400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chimiche</a:t>
                </a:r>
                <a:r>
                  <a:rPr lang="it-IT" sz="2400" dirty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								</a:t>
                </a:r>
              </a:p>
              <a:p>
                <a:pPr defTabSz="457200">
                  <a:defRPr/>
                </a:pPr>
                <a:endParaRPr lang="it-IT" sz="2400" dirty="0">
                  <a:solidFill>
                    <a:prstClr val="black"/>
                  </a:solidFill>
                  <a:latin typeface="Bahnschrift Condensed" panose="020B0502040204020203" pitchFamily="34" charset="0"/>
                </a:endParaRPr>
              </a:p>
              <a:p>
                <a:pPr marL="342900" indent="-342900" defTabSz="457200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r>
                      <a:rPr lang="it-IT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𝐶</m:t>
                    </m:r>
                  </m:oMath>
                </a14:m>
                <a:r>
                  <a:rPr lang="it-IT" sz="2400" dirty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  +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   =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  +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/>
                    </m:sSup>
                    <m:r>
                      <a:rPr lang="it-IT" sz="2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    </m:t>
                    </m:r>
                  </m:oMath>
                </a14:m>
                <a:r>
                  <a:rPr lang="it-IT" sz="240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Q </a:t>
                </a:r>
                <a:r>
                  <a:rPr lang="it-IT" sz="240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it-IT" sz="240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3.6 </a:t>
                </a:r>
                <a:r>
                  <a:rPr lang="it-IT" sz="240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eV</a:t>
                </a:r>
                <a:r>
                  <a:rPr lang="it-IT" sz="2400" dirty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/>
                </a:r>
                <a:br>
                  <a:rPr lang="it-IT" sz="2400" dirty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</a:br>
                <a:endParaRPr lang="it-IT" sz="2400" dirty="0">
                  <a:solidFill>
                    <a:prstClr val="black"/>
                  </a:solidFill>
                  <a:latin typeface="Bahnschrift Condensed" panose="020B0502040204020203" pitchFamily="34" charset="0"/>
                </a:endParaRPr>
              </a:p>
              <a:p>
                <a:pPr defTabSz="457200">
                  <a:defRPr/>
                </a:pPr>
                <a:r>
                  <a:rPr lang="it-IT" sz="2400" i="1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Metano</a:t>
                </a:r>
              </a:p>
              <a:p>
                <a:pPr marL="342900" indent="-342900" defTabSz="457200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𝐶𝐻</m:t>
                        </m:r>
                      </m:e>
                      <m:sub>
                        <m: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4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  +   </a:t>
                </a:r>
                <a:r>
                  <a:rPr lang="it-IT" sz="2400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𝑂</m:t>
                        </m:r>
                      </m:e>
                      <m:sub>
                        <m: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   =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𝐶𝑂</m:t>
                        </m:r>
                      </m:e>
                      <m:sub>
                        <m: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  +  </a:t>
                </a:r>
                <a14:m>
                  <m:oMath xmlns:m="http://schemas.openxmlformats.org/officeDocument/2006/math">
                    <m:r>
                      <a:rPr lang="it-IT" sz="2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2</m:t>
                    </m:r>
                    <m:sSub>
                      <m:sSubPr>
                        <m:ctrlP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b>
                        <m: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  <m:r>
                      <a:rPr lang="it-IT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𝑂</m:t>
                    </m:r>
                    <m:r>
                      <a:rPr lang="it-IT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  </m:t>
                    </m:r>
                  </m:oMath>
                </a14:m>
                <a:r>
                  <a:rPr lang="it-IT" sz="2400" dirty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+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p/>
                    </m:sSup>
                  </m:oMath>
                </a14:m>
                <a:r>
                  <a:rPr lang="it-IT" sz="240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Q </a:t>
                </a:r>
                <a:r>
                  <a:rPr lang="it-IT" sz="240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it-IT" sz="240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9.2 </a:t>
                </a:r>
                <a:r>
                  <a:rPr lang="it-IT" sz="240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eV</a:t>
                </a:r>
                <a:endParaRPr lang="it-IT" sz="2400" dirty="0">
                  <a:solidFill>
                    <a:prstClr val="black"/>
                  </a:solidFill>
                  <a:latin typeface="Bahnschrift Condensed" panose="020B0502040204020203" pitchFamily="34" charset="0"/>
                </a:endParaRPr>
              </a:p>
              <a:p>
                <a:pPr marL="342900" indent="-342900" defTabSz="457200">
                  <a:buFont typeface="Arial" panose="020B0604020202020204" pitchFamily="34" charset="0"/>
                  <a:buChar char="•"/>
                  <a:defRPr/>
                </a:pPr>
                <a:endParaRPr lang="it-IT" sz="2400" dirty="0">
                  <a:solidFill>
                    <a:prstClr val="black"/>
                  </a:solidFill>
                  <a:latin typeface="Bahnschrift Condensed" panose="020B0502040204020203" pitchFamily="34" charset="0"/>
                </a:endParaRPr>
              </a:p>
              <a:p>
                <a:pPr defTabSz="457200">
                  <a:defRPr/>
                </a:pPr>
                <a:r>
                  <a:rPr lang="it-IT" sz="2400" dirty="0" err="1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Fissine</a:t>
                </a:r>
                <a:r>
                  <a:rPr lang="it-IT" sz="2400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nucleare</a:t>
                </a:r>
                <a:endParaRPr lang="it-IT" sz="2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  <a:p>
                <a:pPr defTabSz="457200">
                  <a:defRPr/>
                </a:pPr>
                <a:endParaRPr lang="it-IT" sz="2400" dirty="0">
                  <a:solidFill>
                    <a:prstClr val="black"/>
                  </a:solidFill>
                  <a:latin typeface="Bahnschrift Condensed" panose="020B0502040204020203" pitchFamily="34" charset="0"/>
                </a:endParaRPr>
              </a:p>
              <a:p>
                <a:pPr marL="342900" indent="-342900" defTabSz="457200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235</m:t>
                        </m:r>
                      </m:sup>
                      <m:e>
                        <m: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𝑈</m:t>
                        </m:r>
                      </m:e>
                    </m:sPre>
                  </m:oMath>
                </a14:m>
                <a:r>
                  <a:rPr lang="it-IT" sz="2400" dirty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   +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p/>
                    </m:sSup>
                  </m:oMath>
                </a14:m>
                <a:r>
                  <a:rPr lang="it-IT" sz="2400" dirty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 =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1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  +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𝐹</m:t>
                        </m:r>
                      </m:e>
                      <m:sub>
                        <m: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b>
                    </m:sSub>
                  </m:oMath>
                </a14:m>
                <a:r>
                  <a:rPr lang="it-IT" sz="2400" dirty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  +</a:t>
                </a:r>
                <a14:m>
                  <m:oMath xmlns:m="http://schemas.openxmlformats.org/officeDocument/2006/math">
                    <m:r>
                      <a:rPr lang="it-IT" sz="24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  </m:t>
                    </m:r>
                    <m:r>
                      <a:rPr lang="it-IT" sz="2400" i="1">
                        <a:solidFill>
                          <a:prstClr val="black"/>
                        </a:solidFill>
                        <a:latin typeface="Cambria Math" panose="02040503050406030204" pitchFamily="18" charset="0"/>
                        <a:ea typeface="Cambria Math" panose="02040503050406030204" pitchFamily="18" charset="0"/>
                      </a:rPr>
                      <m:t>𝜈</m:t>
                    </m:r>
                    <m:sSub>
                      <m:sSubPr>
                        <m:ctrlP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𝑛</m:t>
                        </m:r>
                      </m:e>
                      <m:sub/>
                    </m:sSub>
                  </m:oMath>
                </a14:m>
                <a:r>
                  <a:rPr lang="it-IT" sz="2400" dirty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+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/>
                    </m:sSub>
                  </m:oMath>
                </a14:m>
                <a:r>
                  <a:rPr lang="it-IT" sz="2400" dirty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	</a:t>
                </a:r>
                <a:r>
                  <a:rPr lang="it-IT" sz="240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Q </a:t>
                </a:r>
                <a:r>
                  <a:rPr lang="it-IT" sz="240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it-IT" sz="240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211.5 </a:t>
                </a:r>
                <a:r>
                  <a:rPr lang="it-IT" sz="2400" i="1" dirty="0" err="1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MeV</a:t>
                </a:r>
                <a:endParaRPr lang="it-IT" sz="24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defTabSz="457200">
                  <a:defRPr/>
                </a:pPr>
                <a:endParaRPr lang="it-IT" sz="24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defTabSz="457200">
                  <a:defRPr/>
                </a:pPr>
                <a:r>
                  <a:rPr lang="it-IT" sz="2400" b="1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Fusione nucleare</a:t>
                </a:r>
                <a:endParaRPr lang="it-IT" sz="2400" b="1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  <a:p>
                <a:pPr defTabSz="457200">
                  <a:defRPr/>
                </a:pPr>
                <a:endParaRPr lang="it-IT" sz="2400" dirty="0">
                  <a:solidFill>
                    <a:prstClr val="black"/>
                  </a:solidFill>
                  <a:latin typeface="Bahnschrift Condensed" panose="020B0502040204020203" pitchFamily="34" charset="0"/>
                </a:endParaRPr>
              </a:p>
              <a:p>
                <a:pPr marL="342900" indent="-342900" defTabSz="457200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it-IT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  <m:e>
                        <m: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</m:oMath>
                </a14:m>
                <a:r>
                  <a:rPr lang="it-IT" sz="2400" dirty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   +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i="1" baseline="300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sz="240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/>
                    </m:sSup>
                  </m:oMath>
                </a14:m>
                <a:r>
                  <a:rPr lang="it-IT" sz="2400" dirty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 =   </a:t>
                </a:r>
                <a14:m>
                  <m:oMath xmlns:m="http://schemas.openxmlformats.org/officeDocument/2006/math">
                    <m:r>
                      <a:rPr lang="it-IT" sz="2400" i="1" baseline="300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sz="240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𝐻𝑒</m:t>
                    </m:r>
                  </m:oMath>
                </a14:m>
                <a:r>
                  <a:rPr lang="it-IT" sz="2400" dirty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  +</a:t>
                </a:r>
                <a:r>
                  <a:rPr lang="it-IT" sz="2400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 </a:t>
                </a:r>
                <a:r>
                  <a:rPr lang="it-IT" sz="2400" dirty="0" smtClean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+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/>
                    </m:sSub>
                  </m:oMath>
                </a14:m>
                <a:r>
                  <a:rPr lang="it-IT" sz="2400" dirty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		</a:t>
                </a:r>
                <a:r>
                  <a:rPr lang="it-IT" sz="2400" dirty="0" smtClean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              </a:t>
                </a:r>
                <a:r>
                  <a:rPr lang="it-IT" sz="240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Q </a:t>
                </a:r>
                <a:r>
                  <a:rPr lang="it-IT" sz="240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it-IT" sz="240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17.6 </a:t>
                </a:r>
                <a:r>
                  <a:rPr lang="it-IT" sz="240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MeV</a:t>
                </a:r>
              </a:p>
              <a:p>
                <a:pPr marL="342900" indent="-342900" defTabSz="457200">
                  <a:buFont typeface="Arial" panose="020B0604020202020204" pitchFamily="34" charset="0"/>
                  <a:buChar char="•"/>
                  <a:defRPr/>
                </a:pPr>
                <a:endParaRPr lang="it-IT" sz="2400" i="1" dirty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</p:txBody>
          </p:sp>
        </mc:Choice>
        <mc:Fallback xmlns="">
          <p:sp>
            <p:nvSpPr>
              <p:cNvPr id="5" name="CasellaDiTesto 4">
                <a:extLst>
                  <a:ext uri="{FF2B5EF4-FFF2-40B4-BE49-F238E27FC236}">
                    <a16:creationId xmlns:a16="http://schemas.microsoft.com/office/drawing/2014/main" id="{E328E99C-0E6F-4019-94E5-03F842E6A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86" y="775055"/>
                <a:ext cx="7632329" cy="5778505"/>
              </a:xfrm>
              <a:prstGeom prst="rect">
                <a:avLst/>
              </a:prstGeom>
              <a:blipFill>
                <a:blip r:embed="rId2"/>
                <a:stretch>
                  <a:fillRect l="-1198" t="-7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6" name="Freccia in giù 5"/>
          <p:cNvSpPr/>
          <p:nvPr/>
        </p:nvSpPr>
        <p:spPr>
          <a:xfrm rot="4499883" flipH="1">
            <a:off x="7202935" y="4025433"/>
            <a:ext cx="576064" cy="1855493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9768079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3851920" y="19844"/>
            <a:ext cx="5050904" cy="1143000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fusione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56</a:t>
            </a:fld>
            <a:endParaRPr lang="it-IT"/>
          </a:p>
        </p:txBody>
      </p:sp>
      <p:pic>
        <p:nvPicPr>
          <p:cNvPr id="5" name="Google Shape;186;p21"/>
          <p:cNvPicPr preferRelativeResize="0"/>
          <p:nvPr/>
        </p:nvPicPr>
        <p:blipFill rotWithShape="1">
          <a:blip r:embed="rId2"/>
          <a:srcRect l="101" t="-15641" r="196" b="-15546"/>
          <a:stretch/>
        </p:blipFill>
        <p:spPr>
          <a:xfrm>
            <a:off x="3389040" y="1392883"/>
            <a:ext cx="5513784" cy="4963467"/>
          </a:xfrm>
          <a:prstGeom prst="ellipse">
            <a:avLst/>
          </a:prstGeom>
          <a:noFill/>
          <a:ln>
            <a:solidFill>
              <a:srgbClr val="000000"/>
            </a:solidFill>
          </a:ln>
        </p:spPr>
      </p:pic>
      <p:pic>
        <p:nvPicPr>
          <p:cNvPr id="6" name="Picture 2" descr="https://upload.wikimedia.org/wikipedia/commons/thumb/3/3b/Deuterium-tritium_fusion.svg/200px-Deuterium-tritium_fusion.svg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700"/>
            <a:ext cx="2906922" cy="34883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93136260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457200" y="19646"/>
            <a:ext cx="8435280" cy="6336704"/>
          </a:xfrm>
        </p:spPr>
        <p:txBody>
          <a:bodyPr>
            <a:normAutofit fontScale="25000" lnSpcReduction="20000"/>
          </a:bodyPr>
          <a:lstStyle/>
          <a:p>
            <a:r>
              <a:rPr lang="en-US" dirty="0"/>
              <a:t/>
            </a:r>
            <a:br>
              <a:rPr lang="en-US" dirty="0"/>
            </a:br>
            <a:endParaRPr lang="en-US" dirty="0" smtClean="0"/>
          </a:p>
          <a:p>
            <a:pPr marL="0" indent="0">
              <a:buNone/>
            </a:pPr>
            <a:r>
              <a:rPr lang="en-US" sz="9600" b="1" dirty="0" smtClean="0"/>
              <a:t>1</a:t>
            </a:r>
            <a:r>
              <a:rPr lang="en-US" sz="9600" b="1" dirty="0"/>
              <a:t>)</a:t>
            </a:r>
            <a:r>
              <a:rPr lang="en-US" sz="8000" b="1" dirty="0"/>
              <a:t> </a:t>
            </a:r>
            <a:r>
              <a:rPr lang="en-US" sz="9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ottenere</a:t>
            </a:r>
            <a:r>
              <a:rPr lang="en-US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il</a:t>
            </a:r>
            <a:r>
              <a:rPr lang="en-US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plasma </a:t>
            </a:r>
            <a:r>
              <a:rPr lang="en-US" sz="9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deuterio-trizio</a:t>
            </a:r>
            <a:r>
              <a:rPr lang="en-US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plasma </a:t>
            </a:r>
            <a:r>
              <a:rPr lang="en-US" sz="9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che</a:t>
            </a:r>
            <a:r>
              <a:rPr lang="en-US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si</a:t>
            </a:r>
            <a:r>
              <a:rPr lang="en-US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</a:p>
          <a:p>
            <a:pPr marL="0" indent="0">
              <a:buNone/>
            </a:pPr>
            <a:r>
              <a:rPr lang="en-US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 </a:t>
            </a:r>
            <a:r>
              <a:rPr lang="en-US" sz="9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autosostiene</a:t>
            </a:r>
            <a:r>
              <a:rPr lang="en-US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con la </a:t>
            </a:r>
            <a:r>
              <a:rPr lang="en-US" sz="9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sua</a:t>
            </a:r>
            <a:r>
              <a:rPr lang="en-US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energia</a:t>
            </a:r>
            <a:r>
              <a:rPr lang="en-US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interna</a:t>
            </a:r>
            <a:r>
              <a:rPr lang="en-US" sz="9600" dirty="0"/>
              <a:t/>
            </a:r>
            <a:br>
              <a:rPr lang="en-US" sz="9600" dirty="0"/>
            </a:br>
            <a:r>
              <a:rPr lang="en-US" sz="9600" dirty="0" smtClean="0"/>
              <a:t>   </a:t>
            </a:r>
          </a:p>
          <a:p>
            <a:pPr marL="0" indent="0">
              <a:buNone/>
            </a:pPr>
            <a:r>
              <a:rPr lang="en-US" sz="9600" dirty="0" smtClean="0"/>
              <a:t> </a:t>
            </a:r>
          </a:p>
          <a:p>
            <a:pPr marL="0" indent="0">
              <a:buNone/>
            </a:pPr>
            <a:r>
              <a:rPr lang="en-US" sz="9600" b="1" dirty="0" smtClean="0"/>
              <a:t>2</a:t>
            </a:r>
            <a:r>
              <a:rPr lang="en-US" sz="9600" b="1" dirty="0"/>
              <a:t>) </a:t>
            </a:r>
            <a:r>
              <a:rPr lang="en-US" sz="9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Generare</a:t>
            </a:r>
            <a:r>
              <a:rPr lang="en-US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500 MW </a:t>
            </a:r>
            <a:r>
              <a:rPr lang="en-US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di Potenza da fusion (Q=10)</a:t>
            </a:r>
            <a:r>
              <a:rPr lang="en-US" sz="9600" dirty="0"/>
              <a:t/>
            </a:r>
            <a:br>
              <a:rPr lang="en-US" sz="9600" dirty="0"/>
            </a:br>
            <a:r>
              <a:rPr lang="en-US" sz="9600" dirty="0" smtClean="0"/>
              <a:t> </a:t>
            </a:r>
          </a:p>
          <a:p>
            <a:pPr marL="0" indent="0">
              <a:buNone/>
            </a:pPr>
            <a:r>
              <a:rPr lang="en-US" sz="9600" dirty="0"/>
              <a:t/>
            </a:r>
            <a:br>
              <a:rPr lang="en-US" sz="9600" dirty="0"/>
            </a:br>
            <a:r>
              <a:rPr lang="en-US" sz="9600" b="1" dirty="0"/>
              <a:t>3) </a:t>
            </a:r>
            <a:r>
              <a:rPr lang="en-US" sz="9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dimostrare</a:t>
            </a:r>
            <a:r>
              <a:rPr lang="en-US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che</a:t>
            </a:r>
            <a:r>
              <a:rPr lang="en-US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la </a:t>
            </a:r>
            <a:r>
              <a:rPr lang="en-US" sz="9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tecnologia</a:t>
            </a:r>
            <a:r>
              <a:rPr lang="en-US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è in </a:t>
            </a:r>
            <a:r>
              <a:rPr lang="en-US" sz="9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grado</a:t>
            </a:r>
            <a:r>
              <a:rPr lang="en-US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di   </a:t>
            </a:r>
          </a:p>
          <a:p>
            <a:pPr marL="0" indent="0">
              <a:buNone/>
            </a:pPr>
            <a:r>
              <a:rPr lang="en-US" sz="9600" b="1" dirty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controllare</a:t>
            </a:r>
            <a:r>
              <a:rPr lang="en-US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la </a:t>
            </a:r>
            <a:r>
              <a:rPr lang="en-US" sz="9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fusione</a:t>
            </a:r>
            <a:r>
              <a:rPr lang="en-US" sz="9600" dirty="0" smtClean="0"/>
              <a:t>  </a:t>
            </a:r>
          </a:p>
          <a:p>
            <a:pPr marL="0" indent="0">
              <a:buNone/>
            </a:pPr>
            <a:r>
              <a:rPr lang="en-US" sz="9600" dirty="0"/>
              <a:t/>
            </a:r>
            <a:br>
              <a:rPr lang="en-US" sz="9600" dirty="0"/>
            </a:br>
            <a:r>
              <a:rPr lang="en-US" sz="9600" dirty="0"/>
              <a:t/>
            </a:r>
            <a:br>
              <a:rPr lang="en-US" sz="9600" dirty="0"/>
            </a:br>
            <a:r>
              <a:rPr lang="en-US" sz="9600" b="1" dirty="0"/>
              <a:t>4) </a:t>
            </a:r>
            <a:r>
              <a:rPr lang="en-US" sz="9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mantenere</a:t>
            </a:r>
            <a:r>
              <a:rPr lang="en-US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la </a:t>
            </a:r>
            <a:r>
              <a:rPr lang="en-US" sz="9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produzione</a:t>
            </a:r>
            <a:r>
              <a:rPr lang="en-US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di </a:t>
            </a:r>
            <a:r>
              <a:rPr lang="en-US" sz="9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trizio</a:t>
            </a:r>
            <a:r>
              <a:rPr lang="en-US" sz="9600" dirty="0"/>
              <a:t/>
            </a:r>
            <a:br>
              <a:rPr lang="en-US" sz="9600" dirty="0"/>
            </a:br>
            <a:r>
              <a:rPr lang="en-US" sz="9600" dirty="0" smtClean="0"/>
              <a:t> </a:t>
            </a:r>
            <a:r>
              <a:rPr lang="en-US" sz="9600" dirty="0"/>
              <a:t/>
            </a:r>
            <a:br>
              <a:rPr lang="en-US" sz="9600" dirty="0"/>
            </a:br>
            <a:r>
              <a:rPr lang="en-US" sz="9600" dirty="0"/>
              <a:t/>
            </a:r>
            <a:br>
              <a:rPr lang="en-US" sz="9600" dirty="0"/>
            </a:br>
            <a:r>
              <a:rPr lang="en-US" sz="9600" b="1" dirty="0"/>
              <a:t>5) </a:t>
            </a:r>
            <a:r>
              <a:rPr lang="en-US" sz="9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dimostrare</a:t>
            </a:r>
            <a:r>
              <a:rPr lang="en-US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la </a:t>
            </a:r>
            <a:r>
              <a:rPr lang="en-US" sz="9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sicurezza</a:t>
            </a:r>
            <a:r>
              <a:rPr lang="en-US" sz="96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 </a:t>
            </a:r>
            <a:r>
              <a:rPr lang="en-US" sz="9600" b="1" dirty="0" err="1" smtClean="0">
                <a:solidFill>
                  <a:srgbClr val="FF0000"/>
                </a:solidFill>
                <a:latin typeface="Comic Sans MS" panose="030F0702030302020204" pitchFamily="66" charset="0"/>
              </a:rPr>
              <a:t>dell’impianto</a:t>
            </a:r>
            <a:r>
              <a:rPr lang="en-US" sz="9600" b="1" dirty="0"/>
              <a:t/>
            </a:r>
            <a:br>
              <a:rPr lang="en-US" sz="9600" b="1" dirty="0"/>
            </a:br>
            <a:r>
              <a:rPr lang="en-US" sz="9600" dirty="0" smtClean="0"/>
              <a:t>  </a:t>
            </a:r>
            <a:r>
              <a:rPr lang="en-US" sz="9600" dirty="0"/>
              <a:t/>
            </a:r>
            <a:br>
              <a:rPr lang="en-US" sz="9600" dirty="0"/>
            </a:br>
            <a:endParaRPr lang="it-IT" sz="9600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57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71135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58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4123093" cy="1780307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802552"/>
            <a:ext cx="9172966" cy="5100169"/>
          </a:xfrm>
          <a:prstGeom prst="rect">
            <a:avLst/>
          </a:prstGeom>
        </p:spPr>
      </p:pic>
      <p:sp>
        <p:nvSpPr>
          <p:cNvPr id="8" name="Titolo 1"/>
          <p:cNvSpPr>
            <a:spLocks noGrp="1"/>
          </p:cNvSpPr>
          <p:nvPr>
            <p:ph type="title"/>
          </p:nvPr>
        </p:nvSpPr>
        <p:spPr>
          <a:xfrm>
            <a:off x="4359025" y="245828"/>
            <a:ext cx="4388349" cy="1288650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the ITER  </a:t>
            </a:r>
            <a:b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project</a:t>
            </a:r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3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(31 </a:t>
            </a:r>
            <a:r>
              <a:rPr lang="it-IT" sz="31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nations</a:t>
            </a:r>
            <a:r>
              <a:rPr lang="it-IT" sz="31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!)</a:t>
            </a:r>
            <a:endParaRPr lang="it-IT" sz="31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252532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496" y="1052736"/>
            <a:ext cx="9110091" cy="48245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59365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>
            <a:extLst>
              <a:ext uri="{FF2B5EF4-FFF2-40B4-BE49-F238E27FC236}">
                <a16:creationId xmlns:a16="http://schemas.microsoft.com/office/drawing/2014/main" id="{B38A72E3-AE3D-44F7-B220-763CD8706A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7C01EBBE-4C5C-4D62-980C-0E6F0F8892FA}" type="slidenum">
              <a:rPr kumimoji="0" lang="en-GB" sz="1800" b="0" i="0" u="none" strike="noStrike" kern="1200" cap="none" spc="0" normalizeH="0" baseline="0" noProof="0" smtClean="0">
                <a:ln>
                  <a:noFill/>
                </a:ln>
                <a:solidFill>
                  <a:prstClr val="white"/>
                </a:solidFill>
                <a:effectLst/>
                <a:uLnTx/>
                <a:uFillTx/>
                <a:latin typeface="Bahnschrift SemiBold Condensed" panose="020B0502040204020203" pitchFamily="34" charset="0"/>
                <a:ea typeface="+mn-ea"/>
                <a:cs typeface="+mn-cs"/>
              </a:rPr>
              <a:pPr marL="0" marR="0" lvl="0" indent="0" algn="r" defTabSz="4572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</a:t>
            </a:fld>
            <a:endParaRPr kumimoji="0" lang="en-GB" sz="1800" b="0" i="0" u="none" strike="noStrike" kern="1200" cap="none" spc="0" normalizeH="0" baseline="0" noProof="0" dirty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Bahnschrift SemiBold Condensed" panose="020B0502040204020203" pitchFamily="34" charset="0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E328E99C-0E6F-4019-94E5-03F842E6AFB3}"/>
                  </a:ext>
                </a:extLst>
              </p:cNvPr>
              <p:cNvSpPr txBox="1"/>
              <p:nvPr/>
            </p:nvSpPr>
            <p:spPr>
              <a:xfrm>
                <a:off x="269786" y="775055"/>
                <a:ext cx="7632329" cy="5778505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sz="2400" noProof="0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Reazioni chimiche</a:t>
                </a:r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							</a:t>
                </a: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r>
                      <a:rPr kumimoji="0" lang="it-IT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𝐶</m:t>
                    </m:r>
                  </m:oMath>
                </a14:m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 +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𝑂</m:t>
                        </m:r>
                      </m:e>
                      <m:sub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  =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𝐶𝑂</m:t>
                        </m:r>
                      </m:e>
                      <m:sub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 +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p/>
                    </m:sSup>
                    <m:r>
                      <a:rPr kumimoji="0" lang="it-IT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    </m:t>
                    </m:r>
                  </m:oMath>
                </a14:m>
                <a:r>
                  <a:rPr kumimoji="0" lang="it-IT" sz="24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Q </a:t>
                </a:r>
                <a:r>
                  <a:rPr kumimoji="0" lang="it-IT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= </a:t>
                </a:r>
                <a:r>
                  <a:rPr kumimoji="0" lang="it-IT" sz="24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3.6 </a:t>
                </a:r>
                <a:r>
                  <a:rPr kumimoji="0" lang="it-IT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eV</a:t>
                </a:r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/>
                </a:r>
                <a:b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</a:br>
                <a:endPara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  <a:p>
                <a:pPr marR="0" lvl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tabLst/>
                  <a:defRPr/>
                </a:pPr>
                <a:r>
                  <a:rPr kumimoji="0" lang="it-IT" sz="24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srgbClr val="FF0000"/>
                    </a:solidFill>
                    <a:effectLst/>
                    <a:uLnTx/>
                    <a:uFillTx/>
                    <a:latin typeface="Comic Sans MS" panose="030F0702030302020204" pitchFamily="66" charset="0"/>
                  </a:rPr>
                  <a:t>Metano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𝐶𝐻</m:t>
                        </m:r>
                      </m:e>
                      <m:sub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4</m:t>
                        </m:r>
                      </m:sub>
                    </m:sSub>
                  </m:oMath>
                </a14:m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 +   </a:t>
                </a:r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2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𝑂</m:t>
                        </m:r>
                      </m:e>
                      <m:sub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  =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𝐶𝑂</m:t>
                        </m:r>
                      </m:e>
                      <m:sub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 +  </a:t>
                </a:r>
                <a14:m>
                  <m:oMath xmlns:m="http://schemas.openxmlformats.org/officeDocument/2006/math">
                    <m:r>
                      <a:rPr kumimoji="0" lang="it-IT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2</m:t>
                    </m:r>
                    <m:sSub>
                      <m:sSubPr>
                        <m:ctrlP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𝐻</m:t>
                        </m:r>
                      </m:e>
                      <m:sub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  <m:r>
                      <a:rPr kumimoji="0" lang="it-IT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𝑂</m:t>
                    </m:r>
                    <m:r>
                      <a:rPr kumimoji="0" lang="it-IT" sz="2400" b="0" i="1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+mn-ea"/>
                        <a:cs typeface="+mn-cs"/>
                      </a:rPr>
                      <m:t>  </m:t>
                    </m:r>
                  </m:oMath>
                </a14:m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+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it-IT" sz="2400" b="0" i="1" u="none" strike="noStrike" kern="1200" cap="none" spc="0" normalizeH="0" baseline="0" noProof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p/>
                    </m:sSup>
                  </m:oMath>
                </a14:m>
                <a:r>
                  <a:rPr kumimoji="0" lang="it-IT" sz="24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Q </a:t>
                </a:r>
                <a:r>
                  <a:rPr kumimoji="0" lang="it-IT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= </a:t>
                </a:r>
                <a:r>
                  <a:rPr kumimoji="0" lang="it-IT" sz="24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9.2 </a:t>
                </a:r>
                <a:r>
                  <a:rPr kumimoji="0" lang="it-IT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eV</a:t>
                </a:r>
                <a:endPara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r>
                  <a:rPr lang="it-IT" sz="2400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Fissione Nucleare</a:t>
                </a:r>
                <a:endPara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srgbClr val="FF0000"/>
                  </a:solidFill>
                  <a:effectLst/>
                  <a:uLnTx/>
                  <a:uFillTx/>
                  <a:latin typeface="Comic Sans MS" panose="030F0702030302020204" pitchFamily="66" charset="0"/>
                </a:endParaRPr>
              </a:p>
              <a:p>
                <a:pPr marL="0" marR="0" lvl="0" indent="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it-IT" sz="24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Bahnschrift Condensed" panose="020B0502040204020203" pitchFamily="34" charset="0"/>
                  <a:ea typeface="+mn-ea"/>
                  <a:cs typeface="+mn-cs"/>
                </a:endParaRP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14:m>
                  <m:oMath xmlns:m="http://schemas.openxmlformats.org/officeDocument/2006/math">
                    <m:sPre>
                      <m:sPrePr>
                        <m:ctrlP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PrePr>
                      <m:sub/>
                      <m:sup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235</m:t>
                        </m:r>
                      </m:sup>
                      <m:e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𝑈</m:t>
                        </m:r>
                      </m:e>
                    </m:sPre>
                  </m:oMath>
                </a14:m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  +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pPr>
                      <m:e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e>
                      <m:sup/>
                    </m:sSup>
                  </m:oMath>
                </a14:m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=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𝐹</m:t>
                        </m:r>
                      </m:e>
                      <m:sub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1</m:t>
                        </m:r>
                      </m:sub>
                    </m:sSub>
                  </m:oMath>
                </a14:m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 + 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𝐹</m:t>
                        </m:r>
                      </m:e>
                      <m:sub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2</m:t>
                        </m:r>
                      </m:sub>
                    </m:sSub>
                  </m:oMath>
                </a14:m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  +</a:t>
                </a:r>
                <a14:m>
                  <m:oMath xmlns:m="http://schemas.openxmlformats.org/officeDocument/2006/math">
                    <m:r>
                      <a:rPr kumimoji="0" lang="it-IT" sz="2400" b="0" i="0" u="none" strike="noStrike" kern="1200" cap="none" spc="0" normalizeH="0" baseline="0" noProof="0" smtClean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  </m:t>
                    </m:r>
                    <m:r>
                      <a:rPr kumimoji="0" lang="it-IT" sz="2400" b="0" i="1" u="none" strike="noStrike" kern="1200" cap="none" spc="0" normalizeH="0" baseline="0" noProof="0">
                        <a:ln>
                          <a:noFill/>
                        </a:ln>
                        <a:solidFill>
                          <a:prstClr val="black"/>
                        </a:solidFill>
                        <a:effectLst/>
                        <a:uLnTx/>
                        <a:uFillTx/>
                        <a:latin typeface="Cambria Math" panose="02040503050406030204" pitchFamily="18" charset="0"/>
                        <a:ea typeface="Cambria Math" panose="02040503050406030204" pitchFamily="18" charset="0"/>
                        <a:cs typeface="+mn-cs"/>
                      </a:rPr>
                      <m:t>𝜈</m:t>
                    </m:r>
                    <m:sSub>
                      <m:sSubPr>
                        <m:ctrlP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𝑛</m:t>
                        </m:r>
                      </m:e>
                      <m:sub/>
                    </m:sSub>
                  </m:oMath>
                </a14:m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+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</m:ctrlPr>
                      </m:sSubPr>
                      <m:e>
                        <m:r>
                          <a:rPr kumimoji="0" lang="it-IT" sz="2400" b="0" i="1" u="none" strike="noStrike" kern="1200" cap="none" spc="0" normalizeH="0" baseline="0" noProof="0" smtClean="0">
                            <a:ln>
                              <a:noFill/>
                            </a:ln>
                            <a:solidFill>
                              <a:prstClr val="black"/>
                            </a:solidFill>
                            <a:effectLst/>
                            <a:uLnTx/>
                            <a:uFillTx/>
                            <a:latin typeface="Cambria Math" panose="02040503050406030204" pitchFamily="18" charset="0"/>
                            <a:ea typeface="+mn-ea"/>
                            <a:cs typeface="+mn-cs"/>
                          </a:rPr>
                          <m:t>𝑄</m:t>
                        </m:r>
                      </m:e>
                      <m:sub/>
                    </m:sSub>
                  </m:oMath>
                </a14:m>
                <a:r>
                  <a:rPr kumimoji="0" lang="it-IT" sz="2400" b="0" i="0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Bahnschrift Condensed" panose="020B0502040204020203" pitchFamily="34" charset="0"/>
                    <a:ea typeface="+mn-ea"/>
                    <a:cs typeface="+mn-cs"/>
                  </a:rPr>
                  <a:t>	</a:t>
                </a:r>
                <a:r>
                  <a:rPr kumimoji="0" lang="it-IT" sz="24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Q </a:t>
                </a:r>
                <a:r>
                  <a:rPr kumimoji="0" lang="it-IT" sz="2400" b="0" i="1" u="none" strike="noStrike" kern="1200" cap="none" spc="0" normalizeH="0" baseline="0" noProof="0" dirty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= </a:t>
                </a:r>
                <a:r>
                  <a:rPr kumimoji="0" lang="it-IT" sz="2400" b="0" i="1" u="none" strike="noStrike" kern="1200" cap="none" spc="0" normalizeH="0" baseline="0" noProof="0" dirty="0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211.5 </a:t>
                </a:r>
                <a:r>
                  <a:rPr kumimoji="0" lang="it-IT" sz="2400" b="0" i="1" u="none" strike="noStrike" kern="1200" cap="none" spc="0" normalizeH="0" baseline="0" noProof="0" dirty="0" err="1" smtClean="0">
                    <a:ln>
                      <a:noFill/>
                    </a:ln>
                    <a:solidFill>
                      <a:prstClr val="black"/>
                    </a:solidFill>
                    <a:effectLst/>
                    <a:uLnTx/>
                    <a:uFillTx/>
                    <a:latin typeface="Cambria Math" panose="02040503050406030204" pitchFamily="18" charset="0"/>
                    <a:ea typeface="Cambria Math" panose="02040503050406030204" pitchFamily="18" charset="0"/>
                    <a:cs typeface="+mn-cs"/>
                  </a:rPr>
                  <a:t>MeV</a:t>
                </a:r>
                <a:endParaRPr kumimoji="0" lang="it-IT" sz="2400" b="0" i="1" u="none" strike="noStrike" kern="1200" cap="none" spc="0" normalizeH="0" baseline="0" noProof="0" dirty="0" smtClean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  <a:p>
                <a:pPr lvl="0" defTabSz="457200">
                  <a:defRPr/>
                </a:pPr>
                <a:endParaRPr lang="it-IT" sz="2400" i="1" dirty="0" smtClean="0">
                  <a:solidFill>
                    <a:prstClr val="black"/>
                  </a:solidFill>
                  <a:latin typeface="Cambria Math" panose="02040503050406030204" pitchFamily="18" charset="0"/>
                  <a:ea typeface="Cambria Math" panose="02040503050406030204" pitchFamily="18" charset="0"/>
                </a:endParaRPr>
              </a:p>
              <a:p>
                <a:pPr lvl="0" defTabSz="457200">
                  <a:defRPr/>
                </a:pPr>
                <a:r>
                  <a:rPr lang="it-IT" sz="2400" dirty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 </a:t>
                </a:r>
                <a:r>
                  <a:rPr lang="it-IT" sz="2400" dirty="0" smtClean="0">
                    <a:solidFill>
                      <a:srgbClr val="FF0000"/>
                    </a:solidFill>
                    <a:latin typeface="Comic Sans MS" panose="030F0702030302020204" pitchFamily="66" charset="0"/>
                  </a:rPr>
                  <a:t>Fusione nucleare</a:t>
                </a:r>
                <a:endParaRPr lang="it-IT" sz="2400" dirty="0">
                  <a:solidFill>
                    <a:srgbClr val="FF0000"/>
                  </a:solidFill>
                  <a:latin typeface="Comic Sans MS" panose="030F0702030302020204" pitchFamily="66" charset="0"/>
                </a:endParaRPr>
              </a:p>
              <a:p>
                <a:pPr lvl="0" defTabSz="457200">
                  <a:defRPr/>
                </a:pPr>
                <a:endParaRPr lang="it-IT" sz="2400" dirty="0">
                  <a:solidFill>
                    <a:prstClr val="black"/>
                  </a:solidFill>
                  <a:latin typeface="Bahnschrift Condensed" panose="020B0502040204020203" pitchFamily="34" charset="0"/>
                </a:endParaRPr>
              </a:p>
              <a:p>
                <a:pPr marL="342900" lvl="0" indent="-342900" defTabSz="457200">
                  <a:buFont typeface="Arial" panose="020B0604020202020204" pitchFamily="34" charset="0"/>
                  <a:buChar char="•"/>
                  <a:defRPr/>
                </a:pPr>
                <a14:m>
                  <m:oMath xmlns:m="http://schemas.openxmlformats.org/officeDocument/2006/math">
                    <m:sPre>
                      <m:sPrePr>
                        <m:ctrlPr>
                          <a:rPr lang="it-IT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PrePr>
                      <m:sub/>
                      <m:sup>
                        <m:r>
                          <a:rPr lang="it-IT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2</m:t>
                        </m:r>
                      </m:sup>
                      <m:e>
                        <m:r>
                          <a:rPr lang="it-IT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</m:sPre>
                  </m:oMath>
                </a14:m>
                <a:r>
                  <a:rPr lang="it-IT" sz="2400" dirty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   +   </a:t>
                </a:r>
                <a14:m>
                  <m:oMath xmlns:m="http://schemas.openxmlformats.org/officeDocument/2006/math">
                    <m:sSup>
                      <m:sSupPr>
                        <m:ctrlPr>
                          <a:rPr lang="it-IT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pPr>
                      <m:e>
                        <m:r>
                          <a:rPr lang="it-IT" sz="2400" b="0" i="1" baseline="30000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3</m:t>
                        </m:r>
                        <m:r>
                          <a:rPr lang="it-IT" sz="2400" b="0" i="1" smtClean="0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𝐻</m:t>
                        </m:r>
                      </m:e>
                      <m:sup/>
                    </m:sSup>
                  </m:oMath>
                </a14:m>
                <a:r>
                  <a:rPr lang="it-IT" sz="2400" dirty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 =   </a:t>
                </a:r>
                <a14:m>
                  <m:oMath xmlns:m="http://schemas.openxmlformats.org/officeDocument/2006/math">
                    <m:r>
                      <a:rPr lang="it-IT" sz="2400" b="0" i="1" baseline="30000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4</m:t>
                    </m:r>
                    <m:r>
                      <a:rPr lang="it-IT" sz="2400" b="0" i="1" smtClean="0">
                        <a:solidFill>
                          <a:prstClr val="black"/>
                        </a:solidFill>
                        <a:latin typeface="Cambria Math" panose="02040503050406030204" pitchFamily="18" charset="0"/>
                      </a:rPr>
                      <m:t>𝐻𝑒</m:t>
                    </m:r>
                  </m:oMath>
                </a14:m>
                <a:r>
                  <a:rPr lang="it-IT" sz="2400" dirty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  +</a:t>
                </a:r>
                <a:r>
                  <a:rPr lang="it-IT" sz="2400" i="1" dirty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 </a:t>
                </a:r>
                <a:r>
                  <a:rPr lang="it-IT" sz="2400" i="1" dirty="0" smtClean="0">
                    <a:solidFill>
                      <a:prstClr val="black"/>
                    </a:solidFill>
                    <a:latin typeface="Times New Roman" panose="02020603050405020304" pitchFamily="18" charset="0"/>
                    <a:ea typeface="Cambria Math" panose="02040503050406030204" pitchFamily="18" charset="0"/>
                    <a:cs typeface="Times New Roman" panose="02020603050405020304" pitchFamily="18" charset="0"/>
                  </a:rPr>
                  <a:t>n </a:t>
                </a:r>
                <a:r>
                  <a:rPr lang="it-IT" sz="2400" dirty="0" smtClean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+ 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it-IT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</m:ctrlPr>
                      </m:sSubPr>
                      <m:e>
                        <m:r>
                          <a:rPr lang="it-IT" sz="2400" i="1">
                            <a:solidFill>
                              <a:prstClr val="black"/>
                            </a:solidFill>
                            <a:latin typeface="Cambria Math" panose="02040503050406030204" pitchFamily="18" charset="0"/>
                          </a:rPr>
                          <m:t>𝑄</m:t>
                        </m:r>
                      </m:e>
                      <m:sub/>
                    </m:sSub>
                  </m:oMath>
                </a14:m>
                <a:r>
                  <a:rPr lang="it-IT" sz="2400" dirty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		</a:t>
                </a:r>
                <a:r>
                  <a:rPr lang="it-IT" sz="2400" dirty="0" smtClean="0">
                    <a:solidFill>
                      <a:prstClr val="black"/>
                    </a:solidFill>
                    <a:latin typeface="Bahnschrift Condensed" panose="020B0502040204020203" pitchFamily="34" charset="0"/>
                  </a:rPr>
                  <a:t>              </a:t>
                </a:r>
                <a:r>
                  <a:rPr lang="it-IT" sz="240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Q </a:t>
                </a:r>
                <a:r>
                  <a:rPr lang="it-IT" sz="240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= </a:t>
                </a:r>
                <a:r>
                  <a:rPr lang="it-IT" sz="2400" i="1" dirty="0" smtClean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17.6 </a:t>
                </a:r>
                <a:r>
                  <a:rPr lang="it-IT" sz="2400" i="1" dirty="0">
                    <a:solidFill>
                      <a:prstClr val="black"/>
                    </a:solidFill>
                    <a:latin typeface="Cambria Math" panose="02040503050406030204" pitchFamily="18" charset="0"/>
                    <a:ea typeface="Cambria Math" panose="02040503050406030204" pitchFamily="18" charset="0"/>
                  </a:rPr>
                  <a:t>MeV</a:t>
                </a:r>
              </a:p>
              <a:p>
                <a:pPr marL="342900" marR="0" lvl="0" indent="-342900" algn="l" defTabSz="4572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 typeface="Arial" panose="020B0604020202020204" pitchFamily="34" charset="0"/>
                  <a:buChar char="•"/>
                  <a:tabLst/>
                  <a:defRPr/>
                </a:pPr>
                <a:endParaRPr kumimoji="0" lang="it-IT" sz="2400" b="0" i="1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mbria Math" panose="02040503050406030204" pitchFamily="18" charset="0"/>
                  <a:ea typeface="Cambria Math" panose="02040503050406030204" pitchFamily="18" charset="0"/>
                  <a:cs typeface="+mn-cs"/>
                </a:endParaRPr>
              </a:p>
            </p:txBody>
          </p:sp>
        </mc:Choice>
        <mc:Fallback xmlns="">
          <p:sp>
            <p:nvSpPr>
              <p:cNvPr id="6" name="CasellaDiTesto 5">
                <a:extLst>
                  <a:ext uri="{FF2B5EF4-FFF2-40B4-BE49-F238E27FC236}">
                    <a16:creationId xmlns:a16="http://schemas.microsoft.com/office/drawing/2014/main" id="{E328E99C-0E6F-4019-94E5-03F842E6AFB3}"/>
                  </a:ext>
                </a:extLst>
              </p:cNvPr>
              <p:cNvSpPr txBox="1"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69786" y="775055"/>
                <a:ext cx="7632329" cy="5778505"/>
              </a:xfrm>
              <a:prstGeom prst="rect">
                <a:avLst/>
              </a:prstGeom>
              <a:blipFill>
                <a:blip r:embed="rId3"/>
                <a:stretch>
                  <a:fillRect l="-1198" t="-738"/>
                </a:stretch>
              </a:blipFill>
            </p:spPr>
            <p:txBody>
              <a:bodyPr/>
              <a:lstStyle/>
              <a:p>
                <a:r>
                  <a:rPr lang="it-IT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2" name="Freccia in giù 1">
            <a:extLst>
              <a:ext uri="{FF2B5EF4-FFF2-40B4-BE49-F238E27FC236}">
                <a16:creationId xmlns:a16="http://schemas.microsoft.com/office/drawing/2014/main" id="{9F9F2083-B8B5-4599-87C2-144EAA483A04}"/>
              </a:ext>
            </a:extLst>
          </p:cNvPr>
          <p:cNvSpPr/>
          <p:nvPr/>
        </p:nvSpPr>
        <p:spPr>
          <a:xfrm>
            <a:off x="6804248" y="5095575"/>
            <a:ext cx="401681" cy="436481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366CF72C-32AA-4ABD-9074-E9B5C52EFFB4}"/>
              </a:ext>
            </a:extLst>
          </p:cNvPr>
          <p:cNvSpPr txBox="1"/>
          <p:nvPr/>
        </p:nvSpPr>
        <p:spPr>
          <a:xfrm>
            <a:off x="3203848" y="3341277"/>
            <a:ext cx="29180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3200" b="1" i="1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</a:rPr>
              <a:t>x 23’000’000</a:t>
            </a:r>
          </a:p>
        </p:txBody>
      </p:sp>
      <p:sp>
        <p:nvSpPr>
          <p:cNvPr id="11" name="Freccia in giù 10">
            <a:extLst>
              <a:ext uri="{FF2B5EF4-FFF2-40B4-BE49-F238E27FC236}">
                <a16:creationId xmlns:a16="http://schemas.microsoft.com/office/drawing/2014/main" id="{9F9F2083-B8B5-4599-87C2-144EAA483A04}"/>
              </a:ext>
            </a:extLst>
          </p:cNvPr>
          <p:cNvSpPr/>
          <p:nvPr/>
        </p:nvSpPr>
        <p:spPr>
          <a:xfrm>
            <a:off x="6314875" y="3431375"/>
            <a:ext cx="484632" cy="720080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4572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3" name="Immagin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57950" y="28938"/>
            <a:ext cx="2651990" cy="3298222"/>
          </a:xfrm>
          <a:prstGeom prst="rect">
            <a:avLst/>
          </a:prstGeom>
          <a:solidFill>
            <a:srgbClr val="FFFF00"/>
          </a:solidFill>
        </p:spPr>
      </p:pic>
    </p:spTree>
    <p:extLst>
      <p:ext uri="{BB962C8B-B14F-4D97-AF65-F5344CB8AC3E}">
        <p14:creationId xmlns:p14="http://schemas.microsoft.com/office/powerpoint/2010/main" val="41055899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53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" grpId="0"/>
      <p:bldP spid="11" grpId="0" animBg="1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2" name="s18sh4"/>
          <p:cNvGraphicFramePr>
            <a:graphicFrameLocks/>
          </p:cNvGraphicFramePr>
          <p:nvPr>
            <p:extLst/>
          </p:nvPr>
        </p:nvGraphicFramePr>
        <p:xfrm>
          <a:off x="685800" y="2149476"/>
          <a:ext cx="3931920" cy="316547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6" name="TextBox 1"/>
          <p:cNvSpPr txBox="1"/>
          <p:nvPr/>
        </p:nvSpPr>
        <p:spPr>
          <a:xfrm>
            <a:off x="3406926" y="2149475"/>
            <a:ext cx="1109121" cy="2673150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D73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petroleum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D73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and other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BD732A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liquids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D9732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renewables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BD732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96D7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6D7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natural gas</a:t>
            </a: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BD732A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coal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A333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A33340"/>
              </a:solidFill>
              <a:effectLst/>
              <a:uLnTx/>
              <a:uFillTx/>
              <a:latin typeface="Arial" panose="020B0604020202020204" pitchFamily="34" charset="0"/>
              <a:ea typeface="+mn-ea"/>
              <a:cs typeface="Arial" panose="020B0604020202020204" pitchFamily="34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33340"/>
                </a:solidFill>
                <a:effectLst/>
                <a:uLnTx/>
                <a:uFillTx/>
                <a:latin typeface="Arial" panose="020B0604020202020204" pitchFamily="34" charset="0"/>
                <a:ea typeface="+mn-ea"/>
                <a:cs typeface="Arial" panose="020B0604020202020204" pitchFamily="34" charset="0"/>
              </a:rPr>
              <a:t>nuclear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050" b="1" i="0" u="none" strike="noStrike" kern="1200" cap="none" spc="0" normalizeH="0" baseline="0" noProof="0" dirty="0">
              <a:ln>
                <a:noFill/>
              </a:ln>
              <a:solidFill>
                <a:srgbClr val="C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3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000" b="0" i="1" u="none" strike="noStrike" kern="120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IEO2021 Release, CSIS                                                 October 6, 2021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16"/>
          </p:nvPr>
        </p:nvSpPr>
        <p:spPr>
          <a:xfrm>
            <a:off x="617220" y="5595736"/>
            <a:ext cx="8001000" cy="205740"/>
          </a:xfrm>
        </p:spPr>
        <p:txBody>
          <a:bodyPr/>
          <a:lstStyle/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baseline="30000" dirty="0" smtClean="0"/>
              <a:t>1</a:t>
            </a:r>
            <a:r>
              <a:rPr lang="en-US" dirty="0" smtClean="0"/>
              <a:t> Includes biofuels </a:t>
            </a:r>
          </a:p>
          <a:p>
            <a:pPr>
              <a:lnSpc>
                <a:spcPct val="90000"/>
              </a:lnSpc>
              <a:spcBef>
                <a:spcPts val="0"/>
              </a:spcBef>
            </a:pPr>
            <a:r>
              <a:rPr lang="en-US" baseline="30000" dirty="0" smtClean="0"/>
              <a:t>2</a:t>
            </a:r>
            <a:r>
              <a:rPr lang="en-US" dirty="0" smtClean="0"/>
              <a:t> Electricity </a:t>
            </a:r>
            <a:r>
              <a:rPr lang="en-US" dirty="0"/>
              <a:t>generation from renewable sources </a:t>
            </a:r>
            <a:r>
              <a:rPr lang="en-US" dirty="0" smtClean="0"/>
              <a:t>is </a:t>
            </a:r>
            <a:r>
              <a:rPr lang="en-US" dirty="0"/>
              <a:t>converted to Btu at a rate </a:t>
            </a:r>
            <a:r>
              <a:rPr lang="en-US" dirty="0" smtClean="0"/>
              <a:t>of 8,124 Btu/kWh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84948DD1-5963-4816-BE5A-05BCCCAC15E0}" type="slidenum">
              <a:rPr kumimoji="0" lang="en-US" sz="1000" b="0" i="0" u="none" strike="noStrike" kern="120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Times New Roman"/>
                <a:ea typeface="+mn-ea"/>
                <a:cs typeface="+mn-cs"/>
              </a:rPr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60</a:t>
            </a:fld>
            <a:endParaRPr kumimoji="0" lang="en-US" sz="1000" b="0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Times New Roman"/>
              <a:ea typeface="+mn-ea"/>
              <a:cs typeface="+mn-cs"/>
            </a:endParaRPr>
          </a:p>
        </p:txBody>
      </p:sp>
      <p:sp>
        <p:nvSpPr>
          <p:cNvPr id="13" name="Text Placeholder 3"/>
          <p:cNvSpPr>
            <a:spLocks noGrp="1"/>
          </p:cNvSpPr>
          <p:nvPr>
            <p:ph type="body" sz="quarter" idx="4294967295"/>
          </p:nvPr>
        </p:nvSpPr>
        <p:spPr>
          <a:xfrm>
            <a:off x="584127" y="1193334"/>
            <a:ext cx="3931920" cy="715178"/>
          </a:xfrm>
          <a:prstGeom prst="rect">
            <a:avLst/>
          </a:prstGeom>
        </p:spPr>
        <p:txBody>
          <a:bodyPr lIns="0" tIns="0" rIns="0" bIns="0" anchor="b" anchorCtr="0"/>
          <a:lstStyle/>
          <a:p>
            <a:pPr>
              <a:buFontTx/>
              <a:buNone/>
            </a:pPr>
            <a:r>
              <a:rPr lang="en-US" sz="2000" b="1" dirty="0" smtClean="0"/>
              <a:t>Total energy (QBTU)</a:t>
            </a:r>
            <a:endParaRPr lang="en-US" sz="2000" dirty="0"/>
          </a:p>
        </p:txBody>
      </p:sp>
      <p:sp>
        <p:nvSpPr>
          <p:cNvPr id="15" name="TextBox 1"/>
          <p:cNvSpPr txBox="1"/>
          <p:nvPr/>
        </p:nvSpPr>
        <p:spPr>
          <a:xfrm>
            <a:off x="1103106" y="2196761"/>
            <a:ext cx="1662915" cy="298078"/>
          </a:xfrm>
          <a:prstGeom prst="rect">
            <a:avLst/>
          </a:prstGeom>
        </p:spPr>
        <p:txBody>
          <a:bodyPr wrap="none" rtlCol="0"/>
          <a:lstStyle>
            <a:lvl1pPr marL="0" indent="0">
              <a:defRPr sz="1100">
                <a:latin typeface="+mn-lt"/>
                <a:ea typeface="+mn-ea"/>
                <a:cs typeface="+mn-cs"/>
              </a:defRPr>
            </a:lvl1pPr>
            <a:lvl2pPr marL="457200" indent="0">
              <a:defRPr sz="1100">
                <a:latin typeface="+mn-lt"/>
                <a:ea typeface="+mn-ea"/>
                <a:cs typeface="+mn-cs"/>
              </a:defRPr>
            </a:lvl2pPr>
            <a:lvl3pPr marL="914400" indent="0">
              <a:defRPr sz="1100">
                <a:latin typeface="+mn-lt"/>
                <a:ea typeface="+mn-ea"/>
                <a:cs typeface="+mn-cs"/>
              </a:defRPr>
            </a:lvl3pPr>
            <a:lvl4pPr marL="1371600" indent="0">
              <a:defRPr sz="1100">
                <a:latin typeface="+mn-lt"/>
                <a:ea typeface="+mn-ea"/>
                <a:cs typeface="+mn-cs"/>
              </a:defRPr>
            </a:lvl4pPr>
            <a:lvl5pPr marL="1828800" indent="0">
              <a:defRPr sz="1100">
                <a:latin typeface="+mn-lt"/>
                <a:ea typeface="+mn-ea"/>
                <a:cs typeface="+mn-cs"/>
              </a:defRPr>
            </a:lvl5pPr>
            <a:lvl6pPr marL="2286000" indent="0">
              <a:defRPr sz="1100">
                <a:latin typeface="+mn-lt"/>
                <a:ea typeface="+mn-ea"/>
                <a:cs typeface="+mn-cs"/>
              </a:defRPr>
            </a:lvl6pPr>
            <a:lvl7pPr marL="2743200" indent="0">
              <a:defRPr sz="1100">
                <a:latin typeface="+mn-lt"/>
                <a:ea typeface="+mn-ea"/>
                <a:cs typeface="+mn-cs"/>
              </a:defRPr>
            </a:lvl7pPr>
            <a:lvl8pPr marL="3200400" indent="0">
              <a:defRPr sz="1100">
                <a:latin typeface="+mn-lt"/>
                <a:ea typeface="+mn-ea"/>
                <a:cs typeface="+mn-cs"/>
              </a:defRPr>
            </a:lvl8pPr>
            <a:lvl9pPr marL="3657600" indent="0">
              <a:defRPr sz="1100">
                <a:latin typeface="+mn-lt"/>
                <a:ea typeface="+mn-ea"/>
                <a:cs typeface="+mn-cs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history  projections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3885726" y="2518393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BD732A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1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4230216" y="2687852"/>
            <a:ext cx="242374" cy="21544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30000" noProof="0" dirty="0">
                <a:ln>
                  <a:noFill/>
                </a:ln>
                <a:solidFill>
                  <a:srgbClr val="5D9732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2</a:t>
            </a:r>
          </a:p>
        </p:txBody>
      </p:sp>
      <p:graphicFrame>
        <p:nvGraphicFramePr>
          <p:cNvPr id="20" name="World net electricity generation by fuel (line)"/>
          <p:cNvGraphicFramePr>
            <a:graphicFrameLocks/>
          </p:cNvGraphicFramePr>
          <p:nvPr>
            <p:extLst/>
          </p:nvPr>
        </p:nvGraphicFramePr>
        <p:xfrm>
          <a:off x="5352715" y="2254739"/>
          <a:ext cx="3395749" cy="304646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21" name="Text Placeholder 12"/>
          <p:cNvSpPr>
            <a:spLocks noGrp="1"/>
          </p:cNvSpPr>
          <p:nvPr>
            <p:ph type="body" sz="quarter" idx="4294967295"/>
          </p:nvPr>
        </p:nvSpPr>
        <p:spPr>
          <a:xfrm>
            <a:off x="5454833" y="1606343"/>
            <a:ext cx="3350747" cy="464996"/>
          </a:xfrm>
          <a:prstGeom prst="rect">
            <a:avLst/>
          </a:prstGeom>
        </p:spPr>
        <p:txBody>
          <a:bodyPr lIns="0"/>
          <a:lstStyle/>
          <a:p>
            <a:pPr marL="0" indent="0">
              <a:buNone/>
            </a:pPr>
            <a:r>
              <a:rPr lang="en-US" sz="2000" b="1" dirty="0" smtClean="0"/>
              <a:t>Electric </a:t>
            </a:r>
            <a:r>
              <a:rPr lang="en-US" sz="2000" b="1" dirty="0" err="1" smtClean="0"/>
              <a:t>energyTWh</a:t>
            </a:r>
            <a:endParaRPr lang="en-US" sz="2000" b="1" dirty="0" smtClean="0"/>
          </a:p>
        </p:txBody>
      </p:sp>
      <p:sp>
        <p:nvSpPr>
          <p:cNvPr id="22" name="TextBox 14"/>
          <p:cNvSpPr txBox="1"/>
          <p:nvPr/>
        </p:nvSpPr>
        <p:spPr>
          <a:xfrm>
            <a:off x="5597032" y="2271993"/>
            <a:ext cx="213418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0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   history    projections</a:t>
            </a:r>
          </a:p>
        </p:txBody>
      </p:sp>
      <p:sp>
        <p:nvSpPr>
          <p:cNvPr id="23" name="TextBox 15"/>
          <p:cNvSpPr txBox="1"/>
          <p:nvPr/>
        </p:nvSpPr>
        <p:spPr>
          <a:xfrm>
            <a:off x="8309981" y="2313192"/>
            <a:ext cx="83402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C702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solar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1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coal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6D7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natural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96D7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gas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5D9732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wind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003953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hydro-electric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2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A33340"/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nuclear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endParaRPr kumimoji="0" lang="en-US" sz="16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 charset="0"/>
              <a:ea typeface="+mn-ea"/>
              <a:cs typeface="Arial" charset="0"/>
            </a:endParaRP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200" b="1" i="0" u="none" strike="noStrike" kern="1200" cap="none" spc="0" normalizeH="0" baseline="0" noProof="0" dirty="0">
                <a:ln>
                  <a:noFill/>
                </a:ln>
                <a:solidFill>
                  <a:srgbClr val="FFFFFF">
                    <a:lumMod val="65000"/>
                  </a:srgbClr>
                </a:solidFill>
                <a:effectLst/>
                <a:uLnTx/>
                <a:uFillTx/>
                <a:latin typeface="Arial" charset="0"/>
                <a:ea typeface="+mn-ea"/>
                <a:cs typeface="Arial" charset="0"/>
              </a:rPr>
              <a:t>other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9469" y="2832610"/>
            <a:ext cx="646331" cy="212365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32%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24%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16%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800" b="1" i="0" u="none" strike="noStrike" kern="1200" cap="none" spc="0" normalizeH="0" baseline="0" noProof="0" dirty="0" smtClean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4%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24" name="CasellaDiTesto 23"/>
          <p:cNvSpPr txBox="1"/>
          <p:nvPr/>
        </p:nvSpPr>
        <p:spPr>
          <a:xfrm>
            <a:off x="4645749" y="2924944"/>
            <a:ext cx="646331" cy="216982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32%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24%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16%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12%</a:t>
            </a:r>
          </a:p>
          <a:p>
            <a:pPr marL="0" marR="0" lvl="0" indent="0" algn="l" defTabSz="914400" rtl="0" eaLnBrk="1" fontAlgn="auto" latinLnBrk="0" hangingPunct="1">
              <a:lnSpc>
                <a:spcPct val="15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1" i="0" u="none" strike="noStrike" kern="1200" cap="none" spc="0" normalizeH="0" baseline="0" noProof="0" dirty="0" smtClean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ea typeface="+mn-ea"/>
                <a:cs typeface="+mn-cs"/>
              </a:rPr>
              <a:t>16%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11" name="Parentesi graffa aperta 10"/>
          <p:cNvSpPr/>
          <p:nvPr/>
        </p:nvSpPr>
        <p:spPr>
          <a:xfrm>
            <a:off x="5215525" y="4598344"/>
            <a:ext cx="239308" cy="448561"/>
          </a:xfrm>
          <a:prstGeom prst="leftBrace">
            <a:avLst/>
          </a:prstGeom>
          <a:noFill/>
          <a:ln w="381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ea typeface="+mn-ea"/>
              <a:cs typeface="+mn-cs"/>
            </a:endParaRPr>
          </a:p>
        </p:txBody>
      </p:sp>
      <p:sp>
        <p:nvSpPr>
          <p:cNvPr id="8" name="Titolo 7"/>
          <p:cNvSpPr>
            <a:spLocks noGrp="1"/>
          </p:cNvSpPr>
          <p:nvPr>
            <p:ph type="title"/>
          </p:nvPr>
        </p:nvSpPr>
        <p:spPr>
          <a:xfrm>
            <a:off x="666750" y="455466"/>
            <a:ext cx="8001000" cy="771249"/>
          </a:xfrm>
        </p:spPr>
        <p:txBody>
          <a:bodyPr/>
          <a:lstStyle/>
          <a:p>
            <a:r>
              <a:rPr lang="it-IT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Consumo di energia totale nel mondo</a:t>
            </a:r>
            <a:r>
              <a:rPr lang="it-IT" dirty="0" smtClean="0"/>
              <a:t/>
            </a:r>
            <a:br>
              <a:rPr lang="it-IT" dirty="0" smtClean="0"/>
            </a:b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654570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61</a:t>
            </a:fld>
            <a:endParaRPr lang="it-IT"/>
          </a:p>
        </p:txBody>
      </p:sp>
      <p:pic>
        <p:nvPicPr>
          <p:cNvPr id="5" name="Immagin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2677" y="2919940"/>
            <a:ext cx="7998645" cy="1018120"/>
          </a:xfrm>
          <a:prstGeom prst="rect">
            <a:avLst/>
          </a:prstGeom>
        </p:spPr>
      </p:pic>
      <p:pic>
        <p:nvPicPr>
          <p:cNvPr id="6" name="Immagin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84871" y="1215230"/>
            <a:ext cx="8401929" cy="4859550"/>
          </a:xfrm>
          <a:prstGeom prst="rect">
            <a:avLst/>
          </a:prstGeom>
        </p:spPr>
      </p:pic>
      <p:sp>
        <p:nvSpPr>
          <p:cNvPr id="7" name="Titolo 7"/>
          <p:cNvSpPr txBox="1">
            <a:spLocks/>
          </p:cNvSpPr>
          <p:nvPr/>
        </p:nvSpPr>
        <p:spPr>
          <a:xfrm>
            <a:off x="666750" y="455466"/>
            <a:ext cx="8001000" cy="771249"/>
          </a:xfrm>
          <a:prstGeom prst="rect">
            <a:avLst/>
          </a:prstGeom>
        </p:spPr>
        <p:txBody>
          <a:bodyPr lIns="0" tIns="0" rIns="0" bIns="0" anchor="b" anchorCtr="0"/>
          <a:lstStyle>
            <a:lvl1pPr algn="l" rtl="0" eaLnBrk="1" fontAlgn="base" hangingPunct="1">
              <a:spcBef>
                <a:spcPct val="0"/>
              </a:spcBef>
              <a:spcAft>
                <a:spcPct val="0"/>
              </a:spcAft>
              <a:defRPr sz="2600" kern="1200" baseline="0">
                <a:solidFill>
                  <a:schemeClr val="accent1"/>
                </a:solidFill>
                <a:latin typeface="+mj-lt"/>
                <a:ea typeface="+mj-ea"/>
                <a:cs typeface="+mj-cs"/>
              </a:defRPr>
            </a:lvl1pPr>
            <a:lvl2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Times New Roman" pitchFamily="18" charset="0"/>
              </a:defRPr>
            </a:lvl2pPr>
            <a:lvl3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Times New Roman" pitchFamily="18" charset="0"/>
              </a:defRPr>
            </a:lvl3pPr>
            <a:lvl4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Times New Roman" pitchFamily="18" charset="0"/>
              </a:defRPr>
            </a:lvl4pPr>
            <a:lvl5pPr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Times New Roman" pitchFamily="18" charset="0"/>
              </a:defRPr>
            </a:lvl5pPr>
            <a:lvl6pPr marL="4572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Times New Roman" pitchFamily="18" charset="0"/>
              </a:defRPr>
            </a:lvl6pPr>
            <a:lvl7pPr marL="9144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Times New Roman" pitchFamily="18" charset="0"/>
              </a:defRPr>
            </a:lvl7pPr>
            <a:lvl8pPr marL="13716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Times New Roman" pitchFamily="18" charset="0"/>
              </a:defRPr>
            </a:lvl8pPr>
            <a:lvl9pPr marL="1828800" algn="l" rtl="0" eaLnBrk="1" fontAlgn="base" hangingPunct="1">
              <a:spcBef>
                <a:spcPct val="0"/>
              </a:spcBef>
              <a:spcAft>
                <a:spcPct val="0"/>
              </a:spcAft>
              <a:defRPr sz="4400">
                <a:solidFill>
                  <a:schemeClr val="accent1"/>
                </a:solidFill>
                <a:latin typeface="Times New Roman" pitchFamily="18" charset="0"/>
              </a:defRPr>
            </a:lvl9pPr>
          </a:lstStyle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6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 </a:t>
            </a:r>
            <a:r>
              <a:rPr kumimoji="0" lang="it-IT" sz="32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omic Sans MS" panose="030F0702030302020204" pitchFamily="66" charset="0"/>
                <a:ea typeface="+mj-ea"/>
                <a:cs typeface="+mj-cs"/>
              </a:rPr>
              <a:t>consumo di energia elettrica nel mondo</a:t>
            </a:r>
            <a:r>
              <a:rPr kumimoji="0" 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6D7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  <a:t/>
            </a:r>
            <a:br>
              <a:rPr kumimoji="0" lang="it-IT" sz="2600" b="0" i="0" u="none" strike="noStrike" kern="1200" cap="none" spc="0" normalizeH="0" baseline="0" noProof="0" dirty="0" smtClean="0">
                <a:ln>
                  <a:noFill/>
                </a:ln>
                <a:solidFill>
                  <a:srgbClr val="0096D7"/>
                </a:solidFill>
                <a:effectLst/>
                <a:uLnTx/>
                <a:uFillTx/>
                <a:latin typeface="Times New Roman"/>
                <a:ea typeface="+mj-ea"/>
                <a:cs typeface="+mj-cs"/>
              </a:rPr>
            </a:br>
            <a:endParaRPr kumimoji="0" lang="it-IT" sz="2600" b="0" i="0" u="none" strike="noStrike" kern="1200" cap="none" spc="0" normalizeH="0" baseline="0" noProof="0" dirty="0">
              <a:ln>
                <a:noFill/>
              </a:ln>
              <a:solidFill>
                <a:srgbClr val="0096D7"/>
              </a:solidFill>
              <a:effectLst/>
              <a:uLnTx/>
              <a:uFillTx/>
              <a:latin typeface="Times New Roman"/>
              <a:ea typeface="+mj-ea"/>
              <a:cs typeface="+mj-cs"/>
            </a:endParaRPr>
          </a:p>
        </p:txBody>
      </p:sp>
    </p:spTree>
    <p:extLst>
      <p:ext uri="{BB962C8B-B14F-4D97-AF65-F5344CB8AC3E}">
        <p14:creationId xmlns:p14="http://schemas.microsoft.com/office/powerpoint/2010/main" val="20639069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62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26658" name="Picture 2" descr="http://www.greenews.info/wp-content/uploads/2010/11/World-energy-related-CO2-emission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159" y="1700808"/>
            <a:ext cx="9020317" cy="460851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6659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16" y="0"/>
            <a:ext cx="2344607" cy="14127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ttangolo 4"/>
          <p:cNvSpPr/>
          <p:nvPr/>
        </p:nvSpPr>
        <p:spPr>
          <a:xfrm>
            <a:off x="2347423" y="44624"/>
            <a:ext cx="6761081" cy="1477328"/>
          </a:xfrm>
          <a:prstGeom prst="rect">
            <a:avLst/>
          </a:prstGeom>
          <a:solidFill>
            <a:srgbClr val="FFFFCC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 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450 Scenario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: A scenario presented in the </a:t>
            </a:r>
            <a:r>
              <a:rPr kumimoji="0" lang="en-US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World Energy Outlook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that sets out an energy pathway consistent with the goal of limiting the global increase in temperature to 2°C by limiting concentration of greenhouse gases in the atmosphere to around 450 parts per million of CO</a:t>
            </a:r>
            <a:r>
              <a:rPr kumimoji="0" lang="en-US" sz="1800" b="0" i="0" u="none" strike="noStrike" kern="1200" cap="none" spc="0" normalizeH="0" baseline="-2500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</a:t>
            </a:r>
            <a:r>
              <a:rPr kumimoji="0" lang="en-US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499463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179512" y="44624"/>
            <a:ext cx="8856984" cy="1143000"/>
          </a:xfrm>
        </p:spPr>
        <p:txBody>
          <a:bodyPr>
            <a:noAutofit/>
          </a:bodyPr>
          <a:lstStyle/>
          <a:p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fonte energetica più importante: </a:t>
            </a:r>
            <a:b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</a:br>
            <a:r>
              <a:rPr lang="it-IT" sz="32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 </a:t>
            </a:r>
            <a:r>
              <a:rPr lang="it-IT" sz="3200" b="1" dirty="0" smtClean="0">
                <a:solidFill>
                  <a:srgbClr val="CC66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itchFamily="66" charset="0"/>
              </a:rPr>
              <a:t>la efficienza energetica</a:t>
            </a:r>
            <a:endParaRPr lang="en-US" sz="3200" b="1" dirty="0">
              <a:solidFill>
                <a:srgbClr val="CC66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itchFamily="66" charset="0"/>
            </a:endParaRPr>
          </a:p>
        </p:txBody>
      </p:sp>
      <p:sp>
        <p:nvSpPr>
          <p:cNvPr id="6" name="Segnaposto numero diapositiva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63</a:t>
            </a:fld>
            <a:endParaRPr kumimoji="0" lang="it-IT" sz="1200" b="0" i="0" u="none" strike="noStrike" kern="1200" cap="none" spc="0" normalizeH="0" baseline="0" noProof="0" dirty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7" name="Picture 3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5593" y="2420889"/>
            <a:ext cx="2888343" cy="24550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1400" y="2095759"/>
            <a:ext cx="858308" cy="11458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Immagin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143956" y="3326250"/>
            <a:ext cx="5869288" cy="1062369"/>
          </a:xfrm>
          <a:prstGeom prst="rect">
            <a:avLst/>
          </a:prstGeom>
        </p:spPr>
      </p:pic>
      <p:pic>
        <p:nvPicPr>
          <p:cNvPr id="9" name="Picture 2" descr="https://luce-gas.it/sites/default/files/images/pompe-di-calore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491880" y="4728465"/>
            <a:ext cx="3471644" cy="20162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CasellaDiTesto 3"/>
          <p:cNvSpPr txBox="1"/>
          <p:nvPr/>
        </p:nvSpPr>
        <p:spPr>
          <a:xfrm>
            <a:off x="1650138" y="2646600"/>
            <a:ext cx="1034707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Inverter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4651702" y="5327996"/>
            <a:ext cx="1368516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Heat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pump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6804248" y="2505495"/>
            <a:ext cx="65434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LED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7164288" y="5517232"/>
            <a:ext cx="80663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30%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4350662" y="2407051"/>
            <a:ext cx="80663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14%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4" name="CasellaDiTesto 13"/>
          <p:cNvSpPr txBox="1"/>
          <p:nvPr/>
        </p:nvSpPr>
        <p:spPr>
          <a:xfrm>
            <a:off x="715230" y="4868319"/>
            <a:ext cx="806631" cy="523220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1</a:t>
            </a:r>
            <a:r>
              <a:rPr kumimoji="0" lang="it-IT" sz="2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0%</a:t>
            </a:r>
            <a:endParaRPr kumimoji="0" lang="it-IT" sz="2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1141137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5683" y="-173606"/>
            <a:ext cx="8435280" cy="836712"/>
          </a:xfrm>
        </p:spPr>
        <p:txBody>
          <a:bodyPr>
            <a:normAutofit/>
          </a:bodyPr>
          <a:lstStyle/>
          <a:p>
            <a:r>
              <a:rPr lang="it-IT" sz="36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Un possibile ruolo per il nucleare</a:t>
            </a:r>
            <a:endParaRPr lang="it-IT" sz="36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>
          <a:xfrm>
            <a:off x="358523" y="521653"/>
            <a:ext cx="8229600" cy="6199821"/>
          </a:xfrm>
        </p:spPr>
        <p:txBody>
          <a:bodyPr>
            <a:noAutofit/>
          </a:bodyPr>
          <a:lstStyle/>
          <a:p>
            <a:r>
              <a:rPr lang="it-IT" sz="2000" dirty="0" smtClean="0">
                <a:latin typeface="Comic Sans MS" panose="030F0702030302020204" pitchFamily="66" charset="0"/>
              </a:rPr>
              <a:t>nel 2050 l’Italia dovrà produrre almeno 600 </a:t>
            </a:r>
            <a:r>
              <a:rPr lang="it-IT" sz="2000" dirty="0" err="1" smtClean="0">
                <a:latin typeface="Comic Sans MS" panose="030F0702030302020204" pitchFamily="66" charset="0"/>
              </a:rPr>
              <a:t>TWh</a:t>
            </a:r>
            <a:r>
              <a:rPr lang="it-IT" sz="2000" dirty="0" smtClean="0">
                <a:latin typeface="Comic Sans MS" panose="030F0702030302020204" pitchFamily="66" charset="0"/>
              </a:rPr>
              <a:t>/anno di elettricità con meno di 60 gCO2/kWh</a:t>
            </a:r>
          </a:p>
          <a:p>
            <a:pPr marL="0" indent="0">
              <a:buNone/>
            </a:pPr>
            <a:endParaRPr lang="it-IT" sz="800" dirty="0" smtClean="0">
              <a:latin typeface="Comic Sans MS" panose="030F0702030302020204" pitchFamily="66" charset="0"/>
            </a:endParaRPr>
          </a:p>
          <a:p>
            <a:r>
              <a:rPr lang="it-IT" sz="2000" dirty="0" smtClean="0">
                <a:latin typeface="Comic Sans MS" panose="030F0702030302020204" pitchFamily="66" charset="0"/>
              </a:rPr>
              <a:t>Questo corrisponde a una potenza effettiva di 70 GW, cioè 450 GW /5000 km</a:t>
            </a:r>
            <a:r>
              <a:rPr lang="it-IT" sz="2000" baseline="30000" dirty="0" smtClean="0">
                <a:latin typeface="Comic Sans MS" panose="030F0702030302020204" pitchFamily="66" charset="0"/>
              </a:rPr>
              <a:t>2</a:t>
            </a:r>
            <a:r>
              <a:rPr lang="it-IT" sz="2000" dirty="0" smtClean="0">
                <a:latin typeface="Comic Sans MS" panose="030F0702030302020204" pitchFamily="66" charset="0"/>
              </a:rPr>
              <a:t> di celle solari  o  280 GW/80.000 turbine eoliche  di 3 MW</a:t>
            </a:r>
          </a:p>
          <a:p>
            <a:pPr marL="0" indent="0">
              <a:buNone/>
            </a:pPr>
            <a:endParaRPr lang="it-IT" sz="800" dirty="0" smtClean="0">
              <a:latin typeface="Comic Sans MS" panose="030F0702030302020204" pitchFamily="66" charset="0"/>
            </a:endParaRPr>
          </a:p>
          <a:p>
            <a:r>
              <a:rPr lang="it-IT" sz="2000" dirty="0" smtClean="0">
                <a:latin typeface="Comic Sans MS" panose="030F0702030302020204" pitchFamily="66" charset="0"/>
              </a:rPr>
              <a:t>Ora abbiamo 22 GW di celle solari (240 km</a:t>
            </a:r>
            <a:r>
              <a:rPr lang="it-IT" sz="2000" baseline="30000" dirty="0" smtClean="0">
                <a:latin typeface="Comic Sans MS" panose="030F0702030302020204" pitchFamily="66" charset="0"/>
              </a:rPr>
              <a:t>2</a:t>
            </a:r>
            <a:r>
              <a:rPr lang="it-IT" sz="2000" dirty="0" smtClean="0">
                <a:latin typeface="Comic Sans MS" panose="030F0702030302020204" pitchFamily="66" charset="0"/>
              </a:rPr>
              <a:t>) e 11 GW di turbine eoliche  (7000 pale)  e l’aumento è di circa 1GW/anno per entrambe.  </a:t>
            </a:r>
            <a:r>
              <a:rPr lang="it-IT" sz="2000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Per stare al passo col programma EU dovemmo aumentare la nostra capacità di realizzare rinnovabili di 10  volte</a:t>
            </a:r>
          </a:p>
          <a:p>
            <a:pPr marL="0" indent="0">
              <a:buNone/>
            </a:pPr>
            <a:endParaRPr lang="it-IT" sz="800" b="1" dirty="0" smtClean="0">
              <a:latin typeface="Comic Sans MS" panose="030F0702030302020204" pitchFamily="66" charset="0"/>
            </a:endParaRPr>
          </a:p>
          <a:p>
            <a:r>
              <a:rPr lang="it-IT" sz="2000" dirty="0" smtClean="0">
                <a:latin typeface="Comic Sans MS" panose="030F0702030302020204" pitchFamily="66" charset="0"/>
              </a:rPr>
              <a:t>Inoltre, ci vogliono almeno 40 GW di impianti di stoccaggio di energia (ora abbiamo 7  GW  non utilizzati)</a:t>
            </a:r>
          </a:p>
          <a:p>
            <a:pPr marL="0" indent="0">
              <a:buNone/>
            </a:pPr>
            <a:endParaRPr lang="it-IT" sz="800" dirty="0" smtClean="0">
              <a:latin typeface="Comic Sans MS" panose="030F0702030302020204" pitchFamily="66" charset="0"/>
            </a:endParaRPr>
          </a:p>
          <a:p>
            <a:r>
              <a:rPr lang="it-IT" sz="2000" dirty="0" smtClean="0">
                <a:latin typeface="Comic Sans MS" panose="030F0702030302020204" pitchFamily="66" charset="0"/>
              </a:rPr>
              <a:t>Un programma di 40 GW di energia nucleare (25-30 reattori in 4 o 5 siti) permetterebbe di tagliare del 60% le energie rinnovabili necessarie senza ricorrere a impianti di stoccaggio</a:t>
            </a:r>
          </a:p>
          <a:p>
            <a:endParaRPr lang="it-IT" sz="900" dirty="0" smtClean="0">
              <a:latin typeface="Comic Sans MS" panose="030F0702030302020204" pitchFamily="66" charset="0"/>
            </a:endParaRPr>
          </a:p>
          <a:p>
            <a:r>
              <a:rPr lang="it-IT" sz="2000" dirty="0" smtClean="0">
                <a:latin typeface="Comic Sans MS" panose="030F0702030302020204" pitchFamily="66" charset="0"/>
              </a:rPr>
              <a:t>Per questo occorre un nuovo Piano Energetico Nazionale (PNIEC)</a:t>
            </a:r>
          </a:p>
          <a:p>
            <a:pPr marL="0" indent="0">
              <a:buNone/>
            </a:pPr>
            <a:r>
              <a:rPr lang="it-IT" sz="2000" dirty="0">
                <a:latin typeface="Comic Sans MS" panose="030F0702030302020204" pitchFamily="66" charset="0"/>
              </a:rPr>
              <a:t> </a:t>
            </a:r>
            <a:r>
              <a:rPr lang="it-IT" sz="2000" dirty="0" smtClean="0">
                <a:latin typeface="Comic Sans MS" panose="030F0702030302020204" pitchFamily="66" charset="0"/>
              </a:rPr>
              <a:t>   di durata 30ennale approvato in modo bipartisan</a:t>
            </a:r>
            <a:endParaRPr lang="it-IT" sz="2000" dirty="0">
              <a:latin typeface="Comic Sans MS" panose="030F0702030302020204" pitchFamily="66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64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0962107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457200" y="27856"/>
            <a:ext cx="8229600" cy="592832"/>
          </a:xfrm>
        </p:spPr>
        <p:txBody>
          <a:bodyPr>
            <a:normAutofit fontScale="90000"/>
          </a:bodyPr>
          <a:lstStyle/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Conclusioni I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65</a:t>
            </a:fld>
            <a:endParaRPr lang="it-IT"/>
          </a:p>
        </p:txBody>
      </p:sp>
      <p:sp>
        <p:nvSpPr>
          <p:cNvPr id="5" name="Segnaposto contenuto 4"/>
          <p:cNvSpPr txBox="1">
            <a:spLocks noGrp="1"/>
          </p:cNvSpPr>
          <p:nvPr>
            <p:ph idx="1"/>
          </p:nvPr>
        </p:nvSpPr>
        <p:spPr>
          <a:xfrm>
            <a:off x="247" y="650533"/>
            <a:ext cx="9036249" cy="449969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indent="0">
              <a:buNone/>
            </a:pPr>
            <a:r>
              <a:rPr lang="it-IT" sz="2800" dirty="0" smtClean="0">
                <a:latin typeface="Comic Sans MS" pitchFamily="66" charset="0"/>
              </a:rPr>
              <a:t>Limiti dei reattori attuali: </a:t>
            </a:r>
          </a:p>
          <a:p>
            <a:r>
              <a:rPr lang="it-IT" sz="2800" dirty="0" smtClean="0">
                <a:latin typeface="Comic Sans MS" pitchFamily="66" charset="0"/>
              </a:rPr>
              <a:t>       </a:t>
            </a:r>
            <a:r>
              <a:rPr lang="it-IT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- alta produzione di scorie  </a:t>
            </a:r>
          </a:p>
          <a:p>
            <a:r>
              <a:rPr lang="it-IT" sz="2800" b="1" dirty="0" smtClean="0">
                <a:solidFill>
                  <a:schemeClr val="accent6">
                    <a:lumMod val="50000"/>
                  </a:schemeClr>
                </a:solidFill>
                <a:latin typeface="Comic Sans MS" pitchFamily="66" charset="0"/>
              </a:rPr>
              <a:t>     - uso inefficiente dell’uranio</a:t>
            </a:r>
          </a:p>
          <a:p>
            <a:endParaRPr lang="it-IT" sz="800" dirty="0" smtClean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it-IT" sz="2800" dirty="0" smtClean="0">
                <a:latin typeface="Comic Sans MS" pitchFamily="66" charset="0"/>
              </a:rPr>
              <a:t> la IV generazione prevede reattori a ciclo chiuso</a:t>
            </a:r>
          </a:p>
          <a:p>
            <a:pPr marL="0" indent="0">
              <a:buNone/>
            </a:pPr>
            <a:r>
              <a:rPr lang="it-IT" sz="2800" dirty="0" smtClean="0">
                <a:latin typeface="Comic Sans MS" pitchFamily="66" charset="0"/>
              </a:rPr>
              <a:t>     che  </a:t>
            </a:r>
            <a:r>
              <a:rPr lang="it-IT" sz="2800" b="1" dirty="0" smtClean="0">
                <a:solidFill>
                  <a:srgbClr val="FF0000"/>
                </a:solidFill>
                <a:latin typeface="Comic Sans MS" pitchFamily="66" charset="0"/>
              </a:rPr>
              <a:t>ottimizzano l’uso del combustibile</a:t>
            </a:r>
          </a:p>
          <a:p>
            <a:endParaRPr lang="it-IT" sz="800" dirty="0" smtClean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it-IT" sz="2800" dirty="0" smtClean="0">
                <a:latin typeface="Comic Sans MS" pitchFamily="66" charset="0"/>
              </a:rPr>
              <a:t> i reattori di IV generazione possono bruciare   anche una gran parte delle scorie attuali</a:t>
            </a:r>
            <a:endParaRPr lang="it-IT" sz="2800" dirty="0" smtClean="0">
              <a:solidFill>
                <a:srgbClr val="FF0000"/>
              </a:solidFill>
              <a:latin typeface="Comic Sans MS" pitchFamily="66" charset="0"/>
            </a:endParaRPr>
          </a:p>
          <a:p>
            <a:endParaRPr lang="it-IT" sz="800" dirty="0" smtClean="0">
              <a:latin typeface="Comic Sans MS" pitchFamily="66" charset="0"/>
            </a:endParaRPr>
          </a:p>
          <a:p>
            <a:pPr>
              <a:buFont typeface="Arial" pitchFamily="34" charset="0"/>
              <a:buChar char="•"/>
            </a:pPr>
            <a:r>
              <a:rPr lang="it-IT" sz="2800" dirty="0" smtClean="0">
                <a:latin typeface="Comic Sans MS" pitchFamily="66" charset="0"/>
              </a:rPr>
              <a:t> molti nuovi tipi di reattori sono allo studio</a:t>
            </a:r>
          </a:p>
        </p:txBody>
      </p:sp>
    </p:spTree>
    <p:extLst>
      <p:ext uri="{BB962C8B-B14F-4D97-AF65-F5344CB8AC3E}">
        <p14:creationId xmlns:p14="http://schemas.microsoft.com/office/powerpoint/2010/main" val="27797438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66</a:t>
            </a:fld>
            <a:endParaRPr lang="it-IT"/>
          </a:p>
        </p:txBody>
      </p:sp>
      <p:sp>
        <p:nvSpPr>
          <p:cNvPr id="5" name="Titolo 1"/>
          <p:cNvSpPr>
            <a:spLocks noGrp="1"/>
          </p:cNvSpPr>
          <p:nvPr>
            <p:ph type="title"/>
          </p:nvPr>
        </p:nvSpPr>
        <p:spPr>
          <a:xfrm>
            <a:off x="444981" y="429"/>
            <a:ext cx="8229600" cy="764704"/>
          </a:xfrm>
        </p:spPr>
        <p:txBody>
          <a:bodyPr>
            <a:normAutofit/>
          </a:bodyPr>
          <a:lstStyle/>
          <a:p>
            <a:r>
              <a:rPr lang="it-IT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Conclusioni II</a:t>
            </a:r>
            <a:endParaRPr lang="it-IT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0" y="1729471"/>
            <a:ext cx="9144000" cy="40318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Comic Sans MS" panose="030F0702030302020204" pitchFamily="66" charset="0"/>
              </a:rPr>
              <a:t>Presenta pro e contro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8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chemeClr val="tx2">
                    <a:lumMod val="75000"/>
                  </a:schemeClr>
                </a:solidFill>
                <a:latin typeface="Comic Sans MS" panose="030F0702030302020204" pitchFamily="66" charset="0"/>
              </a:rPr>
              <a:t>Dipende dalle condizioni geo-politiche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8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Comic Sans MS" panose="030F0702030302020204" pitchFamily="66" charset="0"/>
              </a:rPr>
              <a:t>Durante la transizione verde condividerà il mercato col gas (con CCS?) come alternativa alle tecnologie carbon free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it-IT" sz="8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La complessità, tecnica, i costi e la paura della radioattività</a:t>
            </a:r>
          </a:p>
          <a:p>
            <a:r>
              <a:rPr lang="it-IT" sz="2400" dirty="0">
                <a:solidFill>
                  <a:srgbClr val="002060"/>
                </a:solidFill>
                <a:latin typeface="Comic Sans MS" panose="030F0702030302020204" pitchFamily="66" charset="0"/>
              </a:rPr>
              <a:t> </a:t>
            </a:r>
            <a:r>
              <a:rPr lang="it-IT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   allungano i tempi e ne ostacolano la diffusione</a:t>
            </a:r>
          </a:p>
          <a:p>
            <a:endParaRPr lang="it-IT" sz="800" dirty="0" smtClean="0">
              <a:latin typeface="Comic Sans MS" panose="030F0702030302020204" pitchFamily="66" charset="0"/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it-IT" sz="2400" dirty="0" smtClean="0">
                <a:latin typeface="Comic Sans MS" panose="030F0702030302020204" pitchFamily="66" charset="0"/>
              </a:rPr>
              <a:t>L’energia nucleare sarà importante ma non sarà sufficiente da sola per soddisfare la domanda di energia elettrica</a:t>
            </a:r>
          </a:p>
          <a:p>
            <a:endParaRPr lang="it-IT" sz="800" dirty="0" smtClean="0">
              <a:latin typeface="Comic Sans MS" panose="030F0702030302020204" pitchFamily="66" charset="0"/>
            </a:endParaRPr>
          </a:p>
          <a:p>
            <a:pPr marL="342900" indent="-342900">
              <a:buFont typeface="Arial" panose="020B0604020202020204" pitchFamily="34" charset="0"/>
              <a:buChar char="•"/>
            </a:pPr>
            <a:r>
              <a:rPr lang="it-IT" sz="2400" dirty="0" smtClean="0">
                <a:solidFill>
                  <a:srgbClr val="002060"/>
                </a:solidFill>
                <a:latin typeface="Comic Sans MS" panose="030F0702030302020204" pitchFamily="66" charset="0"/>
              </a:rPr>
              <a:t>L’energia da fusione è ancora molto lontana</a:t>
            </a:r>
            <a:endParaRPr lang="it-IT" sz="2400" dirty="0">
              <a:solidFill>
                <a:srgbClr val="002060"/>
              </a:solidFill>
              <a:latin typeface="Comic Sans MS" panose="030F0702030302020204" pitchFamily="66" charset="0"/>
            </a:endParaRPr>
          </a:p>
        </p:txBody>
      </p:sp>
      <p:sp>
        <p:nvSpPr>
          <p:cNvPr id="7" name="CasellaDiTesto 6"/>
          <p:cNvSpPr txBox="1"/>
          <p:nvPr/>
        </p:nvSpPr>
        <p:spPr>
          <a:xfrm>
            <a:off x="2411760" y="959601"/>
            <a:ext cx="4642618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it-IT" sz="4000" b="1" dirty="0" smtClean="0">
                <a:solidFill>
                  <a:srgbClr val="FF0000"/>
                </a:solidFill>
                <a:latin typeface="Comic Sans MS" panose="030F0702030302020204" pitchFamily="66" charset="0"/>
              </a:rPr>
              <a:t>L’energia nucleare</a:t>
            </a:r>
            <a:endParaRPr lang="it-IT" sz="40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322244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>
          <a:xfrm>
            <a:off x="251520" y="2420888"/>
            <a:ext cx="8229600" cy="1143000"/>
          </a:xfrm>
        </p:spPr>
        <p:txBody>
          <a:bodyPr>
            <a:normAutofit/>
          </a:bodyPr>
          <a:lstStyle/>
          <a:p>
            <a:r>
              <a:rPr lang="it-IT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Thank</a:t>
            </a:r>
            <a:r>
              <a:rPr lang="it-IT" sz="60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 </a:t>
            </a:r>
            <a:r>
              <a:rPr lang="it-IT" sz="6000" b="1" dirty="0" err="1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omic Sans MS" panose="030F0702030302020204" pitchFamily="66" charset="0"/>
              </a:rPr>
              <a:t>you</a:t>
            </a:r>
            <a:endParaRPr lang="it-IT" sz="6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omic Sans MS" panose="030F0702030302020204" pitchFamily="66" charset="0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67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2693425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68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8747032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69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66008679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7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794" name="Picture 2" descr="CO 2 Emissions from Electricity by Fuel (kg/MWh) 2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12364" y="353108"/>
            <a:ext cx="6612206" cy="534421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Rettangolo 4"/>
          <p:cNvSpPr/>
          <p:nvPr/>
        </p:nvSpPr>
        <p:spPr>
          <a:xfrm>
            <a:off x="150315" y="5685590"/>
            <a:ext cx="89644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Fonts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Frank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Matthew &amp;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Goodward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Jenna &amp;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Ladislaw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Sarah &amp;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Zyla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, Kate. (2022). </a:t>
            </a:r>
            <a:r>
              <a:rPr kumimoji="0" lang="it-IT" sz="1800" b="0" i="0" u="none" strike="noStrike" kern="1200" cap="none" spc="0" normalizeH="0" baseline="0" noProof="0" dirty="0" err="1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Crossing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the Natural Gas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Bridge.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L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Maugeri  </a:t>
            </a:r>
            <a:r>
              <a:rPr kumimoji="0" lang="it-IT" sz="1800" b="0" i="1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Con tutta l’energia possibile    </a:t>
            </a:r>
            <a:r>
              <a:rPr kumimoji="0" lang="it-IT" sz="18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Sperling Kupfer </a:t>
            </a: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2008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6" name="CasellaDiTesto 5"/>
          <p:cNvSpPr txBox="1"/>
          <p:nvPr/>
        </p:nvSpPr>
        <p:spPr>
          <a:xfrm>
            <a:off x="4360969" y="1484784"/>
            <a:ext cx="872355" cy="338554"/>
          </a:xfrm>
          <a:prstGeom prst="rect">
            <a:avLst/>
          </a:prstGeom>
          <a:solidFill>
            <a:schemeClr val="bg1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6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350-550</a:t>
            </a:r>
            <a:endParaRPr kumimoji="0" lang="it-IT" sz="16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7" name="Rettangolo 6"/>
          <p:cNvSpPr/>
          <p:nvPr/>
        </p:nvSpPr>
        <p:spPr>
          <a:xfrm flipH="1">
            <a:off x="5364088" y="1758961"/>
            <a:ext cx="432048" cy="16550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white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8" name="CasellaDiTesto 7"/>
          <p:cNvSpPr txBox="1"/>
          <p:nvPr/>
        </p:nvSpPr>
        <p:spPr>
          <a:xfrm>
            <a:off x="247696" y="1023119"/>
            <a:ext cx="11810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FOSSILS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0" name="CasellaDiTesto 9"/>
          <p:cNvSpPr txBox="1"/>
          <p:nvPr/>
        </p:nvSpPr>
        <p:spPr>
          <a:xfrm>
            <a:off x="395536" y="2095894"/>
            <a:ext cx="160204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Renewable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-89779" y="3343361"/>
            <a:ext cx="173130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Carbon Free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9" name="Parentesi graffa aperta 8"/>
          <p:cNvSpPr/>
          <p:nvPr/>
        </p:nvSpPr>
        <p:spPr>
          <a:xfrm>
            <a:off x="1364668" y="547646"/>
            <a:ext cx="279338" cy="1534440"/>
          </a:xfrm>
          <a:prstGeom prst="leftBrac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Parentesi graffa aperta 12"/>
          <p:cNvSpPr/>
          <p:nvPr/>
        </p:nvSpPr>
        <p:spPr>
          <a:xfrm>
            <a:off x="1727746" y="2822287"/>
            <a:ext cx="322957" cy="1965477"/>
          </a:xfrm>
          <a:prstGeom prst="leftBrace">
            <a:avLst/>
          </a:prstGeom>
          <a:ln w="28575">
            <a:solidFill>
              <a:srgbClr val="CC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it-IT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530222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3" name="Segnaposto contenut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70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492745237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ttangolo 13"/>
          <p:cNvSpPr/>
          <p:nvPr/>
        </p:nvSpPr>
        <p:spPr>
          <a:xfrm>
            <a:off x="-36512" y="5169552"/>
            <a:ext cx="9152869" cy="830997"/>
          </a:xfrm>
          <a:prstGeom prst="rect">
            <a:avLst/>
          </a:prstGeom>
          <a:solidFill>
            <a:schemeClr val="bg1"/>
          </a:solidFill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10 </a:t>
            </a:r>
            <a:r>
              <a:rPr kumimoji="0" lang="it-IT" sz="2400" b="1" i="0" u="none" strike="noStrike" kern="1200" cap="none" spc="0" normalizeH="0" baseline="0" noProof="0" dirty="0" err="1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Gtons</a:t>
            </a:r>
            <a:r>
              <a:rPr kumimoji="0" lang="it-IT" sz="2400" b="1" i="0" u="none" strike="noStrike" kern="1200" cap="none" spc="0" normalizeH="0" baseline="0" noProof="0" dirty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= 100  </a:t>
            </a:r>
            <a:r>
              <a:rPr lang="it-IT" sz="2400" b="1" dirty="0" smtClean="0"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laghi di Garda l’anno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nella atmosfera; se questo volume fosse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spalmanto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sull’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Italua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, avrebbe</a:t>
            </a:r>
            <a:r>
              <a:rPr kumimoji="0" lang="it-IT" sz="2400" b="1" i="0" u="none" strike="noStrike" kern="1200" cap="none" spc="0" normalizeH="0" noProof="0" dirty="0" smtClean="0">
                <a:ln>
                  <a:noFill/>
                </a:ln>
                <a:solidFill>
                  <a:srgbClr val="1F497D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un spessore di 16 m</a:t>
            </a:r>
            <a:endParaRPr kumimoji="0" lang="it-IT" sz="2400" b="1" i="0" u="none" strike="noStrike" kern="1200" cap="none" spc="0" normalizeH="0" baseline="0" noProof="0" dirty="0" smtClean="0">
              <a:ln>
                <a:noFill/>
              </a:ln>
              <a:solidFill>
                <a:srgbClr val="1F497D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B007B441-5312-499D-93C3-6E37886527FA}" type="slidenum">
              <a:rPr kumimoji="0" lang="it-IT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8</a:t>
            </a:fld>
            <a:endParaRPr kumimoji="0" lang="it-IT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pic>
        <p:nvPicPr>
          <p:cNvPr id="33075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049" y="0"/>
            <a:ext cx="6790168" cy="5187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6" name="Connettore 1 5"/>
          <p:cNvCxnSpPr/>
          <p:nvPr/>
        </p:nvCxnSpPr>
        <p:spPr>
          <a:xfrm flipV="1">
            <a:off x="233839" y="2686826"/>
            <a:ext cx="6930449" cy="259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CasellaDiTesto 6"/>
          <p:cNvSpPr txBox="1"/>
          <p:nvPr/>
        </p:nvSpPr>
        <p:spPr>
          <a:xfrm>
            <a:off x="1331640" y="2780928"/>
            <a:ext cx="1539524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14 </a:t>
            </a:r>
            <a:r>
              <a:rPr kumimoji="0" lang="it-IT" sz="20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GTon</a:t>
            </a:r>
            <a:r>
              <a:rPr kumimoji="0" lang="it-IT" sz="20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CO2</a:t>
            </a:r>
            <a:endParaRPr kumimoji="0" lang="it-IT" sz="20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1" name="CasellaDiTesto 10"/>
          <p:cNvSpPr txBox="1"/>
          <p:nvPr/>
        </p:nvSpPr>
        <p:spPr>
          <a:xfrm>
            <a:off x="4716016" y="836712"/>
            <a:ext cx="1142749" cy="369332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From man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2" name="CasellaDiTesto 11"/>
          <p:cNvSpPr txBox="1"/>
          <p:nvPr/>
        </p:nvSpPr>
        <p:spPr>
          <a:xfrm>
            <a:off x="5965848" y="1725394"/>
            <a:ext cx="1053815" cy="646331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observed</a:t>
            </a:r>
            <a:endParaRPr kumimoji="0" lang="it-IT" sz="1800" b="0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1800" b="0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 </a:t>
            </a:r>
            <a:r>
              <a:rPr kumimoji="0" lang="it-IT" sz="1800" b="0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increase</a:t>
            </a:r>
            <a:endParaRPr kumimoji="0" lang="it-IT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2" name="Rettangolo 1"/>
          <p:cNvSpPr/>
          <p:nvPr/>
        </p:nvSpPr>
        <p:spPr>
          <a:xfrm>
            <a:off x="-21638" y="5987018"/>
            <a:ext cx="915287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w. Knorr,  GEOPHYSICAL 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RESEARCH LETTERS, </a:t>
            </a:r>
            <a:endParaRPr kumimoji="0" lang="en-US" sz="1800" b="1" i="0" u="none" strike="noStrike" kern="1200" cap="none" spc="0" normalizeH="0" baseline="0" noProof="0" dirty="0" smtClean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VOL</a:t>
            </a:r>
            <a:r>
              <a:rPr kumimoji="0" lang="en-US" sz="18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36, L21710, doi:10.1029/2009GL040613, </a:t>
            </a:r>
            <a:r>
              <a:rPr kumimoji="0" lang="en-US" sz="18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2009</a:t>
            </a:r>
            <a:endParaRPr kumimoji="0" lang="it-IT" sz="1800" b="1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13" name="CasellaDiTesto 12"/>
          <p:cNvSpPr txBox="1"/>
          <p:nvPr/>
        </p:nvSpPr>
        <p:spPr>
          <a:xfrm>
            <a:off x="7164288" y="297931"/>
            <a:ext cx="1979712" cy="4154984"/>
          </a:xfrm>
          <a:prstGeom prst="rect">
            <a:avLst/>
          </a:prstGeom>
          <a:solidFill>
            <a:srgbClr val="FFFF00"/>
          </a:solidFill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Total CO2 in atmosfera: 2000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Gton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/>
                <a:ea typeface="+mn-ea"/>
                <a:cs typeface="+mn-cs"/>
              </a:rPr>
              <a:t>. </a:t>
            </a:r>
            <a:r>
              <a:rPr kumimoji="0" lang="it-IT" sz="2400" i="0" u="none" strike="noStrike" kern="1200" cap="none" spc="0" normalizeH="0" baseline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Emissioni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annuali</a:t>
            </a:r>
            <a:endParaRPr lang="it-IT" sz="2400" noProof="0" dirty="0" smtClean="0">
              <a:solidFill>
                <a:srgbClr val="0070C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/>
            </a:endParaRP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antropiche</a:t>
            </a:r>
            <a:r>
              <a:rPr kumimoji="0" lang="it-IT" sz="2400" i="0" u="none" strike="noStrike" kern="1200" cap="none" spc="0" normalizeH="0" baseline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</a:rPr>
              <a:t>: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noProof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37 </a:t>
            </a:r>
            <a:r>
              <a:rPr lang="it-IT" sz="2400" noProof="0" dirty="0" err="1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Gton</a:t>
            </a:r>
            <a:r>
              <a:rPr lang="it-IT" sz="2400" noProof="0" dirty="0" smtClean="0">
                <a:solidFill>
                  <a:srgbClr val="0070C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  CO2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noProof="0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Incremento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annuale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it-IT" sz="2400" b="1" dirty="0" smtClean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/>
              </a:rPr>
              <a:t>osservato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: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17 </a:t>
            </a:r>
            <a:r>
              <a:rPr kumimoji="0" lang="it-IT" sz="24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Gton</a:t>
            </a:r>
            <a:r>
              <a:rPr kumimoji="0" lang="it-IT" sz="2400" b="1" i="0" u="none" strike="noStrike" kern="1200" cap="none" spc="0" normalizeH="0" baseline="0" noProof="0" dirty="0" smtClean="0">
                <a:ln>
                  <a:noFill/>
                </a:ln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uLnTx/>
                <a:uFillTx/>
                <a:latin typeface="Calibri"/>
                <a:ea typeface="+mn-ea"/>
                <a:cs typeface="+mn-cs"/>
              </a:rPr>
              <a:t> CO2</a:t>
            </a:r>
            <a:endParaRPr kumimoji="0" lang="it-IT" sz="24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uLnTx/>
              <a:uFillTx/>
              <a:latin typeface="Calibri"/>
              <a:ea typeface="+mn-ea"/>
              <a:cs typeface="+mn-cs"/>
            </a:endParaRPr>
          </a:p>
        </p:txBody>
      </p:sp>
      <p:sp>
        <p:nvSpPr>
          <p:cNvPr id="3" name="CasellaDiTesto 2"/>
          <p:cNvSpPr txBox="1"/>
          <p:nvPr/>
        </p:nvSpPr>
        <p:spPr>
          <a:xfrm>
            <a:off x="-21638" y="51710"/>
            <a:ext cx="627494" cy="4555093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r>
              <a:rPr lang="it-IT" sz="1400" dirty="0" err="1" smtClean="0"/>
              <a:t>GTons</a:t>
            </a:r>
            <a:endParaRPr lang="it-IT" sz="1400" dirty="0" smtClean="0"/>
          </a:p>
          <a:p>
            <a:r>
              <a:rPr lang="it-IT" dirty="0" smtClean="0"/>
              <a:t>37</a:t>
            </a:r>
          </a:p>
          <a:p>
            <a:endParaRPr lang="it-IT" dirty="0" smtClean="0"/>
          </a:p>
          <a:p>
            <a:endParaRPr lang="it-IT" dirty="0"/>
          </a:p>
          <a:p>
            <a:r>
              <a:rPr lang="it-IT" dirty="0" smtClean="0"/>
              <a:t>30</a:t>
            </a:r>
          </a:p>
          <a:p>
            <a:endParaRPr lang="it-IT" dirty="0" smtClean="0"/>
          </a:p>
          <a:p>
            <a:endParaRPr lang="it-IT" sz="800" dirty="0"/>
          </a:p>
          <a:p>
            <a:r>
              <a:rPr lang="it-IT" dirty="0" smtClean="0"/>
              <a:t>22</a:t>
            </a:r>
          </a:p>
          <a:p>
            <a:endParaRPr lang="it-IT" dirty="0" smtClean="0"/>
          </a:p>
          <a:p>
            <a:endParaRPr lang="it-IT" dirty="0"/>
          </a:p>
          <a:p>
            <a:r>
              <a:rPr lang="it-IT" dirty="0" smtClean="0"/>
              <a:t>15</a:t>
            </a:r>
          </a:p>
          <a:p>
            <a:endParaRPr lang="it-IT" dirty="0" smtClean="0"/>
          </a:p>
          <a:p>
            <a:endParaRPr lang="it-IT" sz="800" dirty="0" smtClean="0"/>
          </a:p>
          <a:p>
            <a:r>
              <a:rPr lang="it-IT" dirty="0" smtClean="0"/>
              <a:t> 7</a:t>
            </a:r>
          </a:p>
          <a:p>
            <a:endParaRPr lang="it-IT" dirty="0" smtClean="0"/>
          </a:p>
          <a:p>
            <a:endParaRPr lang="it-IT" sz="800" dirty="0"/>
          </a:p>
          <a:p>
            <a:r>
              <a:rPr lang="it-IT" sz="800" dirty="0" smtClean="0"/>
              <a:t> </a:t>
            </a:r>
          </a:p>
          <a:p>
            <a:r>
              <a:rPr lang="it-IT" dirty="0"/>
              <a:t> </a:t>
            </a:r>
            <a:r>
              <a:rPr lang="it-IT" dirty="0" smtClean="0"/>
              <a:t> 0</a:t>
            </a:r>
          </a:p>
        </p:txBody>
      </p:sp>
    </p:spTree>
    <p:extLst>
      <p:ext uri="{BB962C8B-B14F-4D97-AF65-F5344CB8AC3E}">
        <p14:creationId xmlns:p14="http://schemas.microsoft.com/office/powerpoint/2010/main" val="338669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egnaposto numero diapositiva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007B441-5312-499D-93C3-6E37886527FA}" type="slidenum">
              <a:rPr lang="it-IT" smtClean="0"/>
              <a:pPr/>
              <a:t>9</a:t>
            </a:fld>
            <a:endParaRPr lang="it-IT"/>
          </a:p>
        </p:txBody>
      </p:sp>
      <p:pic>
        <p:nvPicPr>
          <p:cNvPr id="11266" name="Picture 2" descr="CO₂ emissions per kwh of electricity and heat from 1991 to 2021 for selected countries and regions (source: IEA Emissions Factors database)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2731" y="476672"/>
            <a:ext cx="8329114" cy="468052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asellaDiTesto 4"/>
          <p:cNvSpPr txBox="1"/>
          <p:nvPr/>
        </p:nvSpPr>
        <p:spPr>
          <a:xfrm>
            <a:off x="683568" y="5157192"/>
            <a:ext cx="7485767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>
                <a:latin typeface="Open Sans"/>
              </a:rPr>
              <a:t>IEA releases ‘Emissions Factors’ and </a:t>
            </a:r>
            <a:endParaRPr lang="en-US" dirty="0" smtClean="0">
              <a:latin typeface="Open Sans"/>
            </a:endParaRPr>
          </a:p>
          <a:p>
            <a:r>
              <a:rPr lang="en-US" dirty="0" smtClean="0">
                <a:latin typeface="Open Sans"/>
              </a:rPr>
              <a:t>‘</a:t>
            </a:r>
            <a:r>
              <a:rPr lang="en-US" dirty="0">
                <a:latin typeface="Open Sans"/>
              </a:rPr>
              <a:t>Greenhouse Gas Emissions from Energy’ </a:t>
            </a:r>
            <a:r>
              <a:rPr lang="en-US" dirty="0" smtClean="0">
                <a:latin typeface="Open Sans"/>
              </a:rPr>
              <a:t>databases (</a:t>
            </a:r>
            <a:r>
              <a:rPr lang="en-US" dirty="0" err="1" smtClean="0">
                <a:latin typeface="Open Sans"/>
              </a:rPr>
              <a:t>september</a:t>
            </a:r>
            <a:r>
              <a:rPr lang="en-US" dirty="0" smtClean="0">
                <a:latin typeface="Open Sans"/>
              </a:rPr>
              <a:t> 2022)</a:t>
            </a:r>
            <a:endParaRPr lang="it-IT" dirty="0"/>
          </a:p>
        </p:txBody>
      </p:sp>
    </p:spTree>
    <p:extLst>
      <p:ext uri="{BB962C8B-B14F-4D97-AF65-F5344CB8AC3E}">
        <p14:creationId xmlns:p14="http://schemas.microsoft.com/office/powerpoint/2010/main" val="35992602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8.7"/>
</p:tagLst>
</file>

<file path=ppt/theme/theme1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1_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7_Tema di Office">
  <a:themeElements>
    <a:clrScheme name="Tema di 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Tema di 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Tema di 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5.xml><?xml version="1.0" encoding="utf-8"?>
<a:theme xmlns:a="http://schemas.openxmlformats.org/drawingml/2006/main" name="1_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Viola template">
  <a:themeElements>
    <a:clrScheme name="Custom 347">
      <a:dk1>
        <a:srgbClr val="000000"/>
      </a:dk1>
      <a:lt1>
        <a:srgbClr val="FFFFFF"/>
      </a:lt1>
      <a:dk2>
        <a:srgbClr val="8A8682"/>
      </a:dk2>
      <a:lt2>
        <a:srgbClr val="F0EEE9"/>
      </a:lt2>
      <a:accent1>
        <a:srgbClr val="FFCD00"/>
      </a:accent1>
      <a:accent2>
        <a:srgbClr val="F6921D"/>
      </a:accent2>
      <a:accent3>
        <a:srgbClr val="A7693A"/>
      </a:accent3>
      <a:accent4>
        <a:srgbClr val="D8D6D2"/>
      </a:accent4>
      <a:accent5>
        <a:srgbClr val="979593"/>
      </a:accent5>
      <a:accent6>
        <a:srgbClr val="6F6868"/>
      </a:accent6>
      <a:hlink>
        <a:srgbClr val="000000"/>
      </a:hlink>
      <a:folHlink>
        <a:srgbClr val="6611CC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3_eia_template_16x9">
  <a:themeElements>
    <a:clrScheme name="EIA">
      <a:dk1>
        <a:srgbClr val="000000"/>
      </a:dk1>
      <a:lt1>
        <a:srgbClr val="FFFFFF"/>
      </a:lt1>
      <a:dk2>
        <a:srgbClr val="003953"/>
      </a:dk2>
      <a:lt2>
        <a:srgbClr val="333333"/>
      </a:lt2>
      <a:accent1>
        <a:srgbClr val="0096D7"/>
      </a:accent1>
      <a:accent2>
        <a:srgbClr val="BD732A"/>
      </a:accent2>
      <a:accent3>
        <a:srgbClr val="5D9732"/>
      </a:accent3>
      <a:accent4>
        <a:srgbClr val="FFC702"/>
      </a:accent4>
      <a:accent5>
        <a:srgbClr val="A33340"/>
      </a:accent5>
      <a:accent6>
        <a:srgbClr val="675005"/>
      </a:accent6>
      <a:hlink>
        <a:srgbClr val="0096D7"/>
      </a:hlink>
      <a:folHlink>
        <a:srgbClr val="5D9732"/>
      </a:folHlink>
    </a:clrScheme>
    <a:fontScheme name="EIA 1">
      <a:majorFont>
        <a:latin typeface="Times New Roman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EIA.potx" id="{29447570-E686-4A5C-B0E9-1075197C0273}" vid="{0F2230B6-DAD3-44F8-9B30-CFD495AC8147}"/>
    </a:ext>
  </a:extLst>
</a:theme>
</file>

<file path=ppt/theme/theme8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Office">
    <a:dk1>
      <a:sysClr val="windowText" lastClr="000000"/>
    </a:dk1>
    <a:lt1>
      <a:sysClr val="window" lastClr="FFFFFF"/>
    </a:lt1>
    <a:dk2>
      <a:srgbClr val="44546A"/>
    </a:dk2>
    <a:lt2>
      <a:srgbClr val="E7E6E6"/>
    </a:lt2>
    <a:accent1>
      <a:srgbClr val="5B9BD5"/>
    </a:accent1>
    <a:accent2>
      <a:srgbClr val="ED7D31"/>
    </a:accent2>
    <a:accent3>
      <a:srgbClr val="A5A5A5"/>
    </a:accent3>
    <a:accent4>
      <a:srgbClr val="FFC000"/>
    </a:accent4>
    <a:accent5>
      <a:srgbClr val="4472C4"/>
    </a:accent5>
    <a:accent6>
      <a:srgbClr val="70AD47"/>
    </a:accent6>
    <a:hlink>
      <a:srgbClr val="0563C1"/>
    </a:hlink>
    <a:folHlink>
      <a:srgbClr val="954F72"/>
    </a:folHlink>
  </a:clrScheme>
  <a:fontScheme name="Office">
    <a:majorFont>
      <a:latin typeface="Calibri Light" panose="020F03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Tahoma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 panose="020F0502020204030204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Tahoma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Office">
    <a:fillStyleLst>
      <a:solidFill>
        <a:schemeClr val="phClr"/>
      </a:solidFill>
      <a:gradFill rotWithShape="1">
        <a:gsLst>
          <a:gs pos="0">
            <a:schemeClr val="phClr">
              <a:lumMod val="110000"/>
              <a:satMod val="105000"/>
              <a:tint val="67000"/>
            </a:schemeClr>
          </a:gs>
          <a:gs pos="50000">
            <a:schemeClr val="phClr">
              <a:lumMod val="105000"/>
              <a:satMod val="103000"/>
              <a:tint val="73000"/>
            </a:schemeClr>
          </a:gs>
          <a:gs pos="100000">
            <a:schemeClr val="phClr">
              <a:lumMod val="105000"/>
              <a:satMod val="109000"/>
              <a:tint val="81000"/>
            </a:schemeClr>
          </a:gs>
        </a:gsLst>
        <a:lin ang="5400000" scaled="0"/>
      </a:gradFill>
      <a:gradFill rotWithShape="1">
        <a:gsLst>
          <a:gs pos="0">
            <a:schemeClr val="phClr">
              <a:satMod val="103000"/>
              <a:lumMod val="102000"/>
              <a:tint val="94000"/>
            </a:schemeClr>
          </a:gs>
          <a:gs pos="50000">
            <a:schemeClr val="phClr">
              <a:satMod val="110000"/>
              <a:lumMod val="100000"/>
              <a:shade val="100000"/>
            </a:schemeClr>
          </a:gs>
          <a:gs pos="100000">
            <a:schemeClr val="phClr">
              <a:lumMod val="99000"/>
              <a:satMod val="120000"/>
              <a:shade val="78000"/>
            </a:schemeClr>
          </a:gs>
        </a:gsLst>
        <a:lin ang="5400000" scaled="0"/>
      </a:gradFill>
    </a:fillStyleLst>
    <a:lnStyleLst>
      <a:ln w="6350" cap="flat" cmpd="sng" algn="ctr">
        <a:solidFill>
          <a:schemeClr val="phClr"/>
        </a:solidFill>
        <a:prstDash val="solid"/>
        <a:miter lim="800000"/>
      </a:ln>
      <a:ln w="12700" cap="flat" cmpd="sng" algn="ctr">
        <a:solidFill>
          <a:schemeClr val="phClr"/>
        </a:solidFill>
        <a:prstDash val="solid"/>
        <a:miter lim="800000"/>
      </a:ln>
      <a:ln w="19050" cap="flat" cmpd="sng" algn="ctr">
        <a:solidFill>
          <a:schemeClr val="phClr"/>
        </a:solidFill>
        <a:prstDash val="solid"/>
        <a:miter lim="800000"/>
      </a:ln>
    </a:lnStyleLst>
    <a:effectStyleLst>
      <a:effectStyle>
        <a:effectLst/>
      </a:effectStyle>
      <a:effectStyle>
        <a:effectLst/>
      </a:effectStyle>
      <a:effectStyle>
        <a:effectLst>
          <a:outerShdw blurRad="57150" dist="19050" dir="5400000" algn="ctr" rotWithShape="0">
            <a:srgbClr val="000000">
              <a:alpha val="63000"/>
            </a:srgbClr>
          </a:outerShdw>
        </a:effectLst>
      </a:effectStyle>
    </a:effectStyleLst>
    <a:bgFillStyleLst>
      <a:solidFill>
        <a:schemeClr val="phClr"/>
      </a:solidFill>
      <a:solidFill>
        <a:schemeClr val="phClr">
          <a:tint val="95000"/>
          <a:satMod val="170000"/>
        </a:schemeClr>
      </a:solidFill>
      <a:gradFill rotWithShape="1">
        <a:gsLst>
          <a:gs pos="0">
            <a:schemeClr val="phClr">
              <a:tint val="93000"/>
              <a:satMod val="150000"/>
              <a:shade val="98000"/>
              <a:lumMod val="102000"/>
            </a:schemeClr>
          </a:gs>
          <a:gs pos="50000">
            <a:schemeClr val="phClr">
              <a:tint val="98000"/>
              <a:satMod val="130000"/>
              <a:shade val="90000"/>
              <a:lumMod val="103000"/>
            </a:schemeClr>
          </a:gs>
          <a:gs pos="100000">
            <a:schemeClr val="phClr">
              <a:shade val="63000"/>
              <a:satMod val="120000"/>
            </a:schemeClr>
          </a:gs>
        </a:gsLst>
        <a:lin ang="5400000" scaled="0"/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0</TotalTime>
  <Words>2212</Words>
  <Application>Microsoft Office PowerPoint</Application>
  <PresentationFormat>Presentazione su schermo (4:3)</PresentationFormat>
  <Paragraphs>582</Paragraphs>
  <Slides>70</Slides>
  <Notes>7</Notes>
  <HiddenSlides>0</HiddenSlides>
  <MMClips>2</MMClips>
  <ScaleCrop>false</ScaleCrop>
  <HeadingPairs>
    <vt:vector size="8" baseType="variant">
      <vt:variant>
        <vt:lpstr>Caratteri utilizzati</vt:lpstr>
      </vt:variant>
      <vt:variant>
        <vt:i4>15</vt:i4>
      </vt:variant>
      <vt:variant>
        <vt:lpstr>Tema</vt:lpstr>
      </vt:variant>
      <vt:variant>
        <vt:i4>7</vt:i4>
      </vt:variant>
      <vt:variant>
        <vt:lpstr>Server OLE incorporati</vt:lpstr>
      </vt:variant>
      <vt:variant>
        <vt:i4>1</vt:i4>
      </vt:variant>
      <vt:variant>
        <vt:lpstr>Titoli diapositive</vt:lpstr>
      </vt:variant>
      <vt:variant>
        <vt:i4>70</vt:i4>
      </vt:variant>
    </vt:vector>
  </HeadingPairs>
  <TitlesOfParts>
    <vt:vector size="93" baseType="lpstr">
      <vt:lpstr>Arial</vt:lpstr>
      <vt:lpstr>Bahnschrift Condensed</vt:lpstr>
      <vt:lpstr>Bahnschrift SemiBold Condensed</vt:lpstr>
      <vt:lpstr>Calibri</vt:lpstr>
      <vt:lpstr>Calibri Light</vt:lpstr>
      <vt:lpstr>Cambria Math</vt:lpstr>
      <vt:lpstr>canada-type-gibson</vt:lpstr>
      <vt:lpstr>Comic Sans MS</vt:lpstr>
      <vt:lpstr>inherit</vt:lpstr>
      <vt:lpstr>Lora</vt:lpstr>
      <vt:lpstr>Open Sans</vt:lpstr>
      <vt:lpstr>Quattrocento Sans</vt:lpstr>
      <vt:lpstr>Roboto</vt:lpstr>
      <vt:lpstr>Times New Roman</vt:lpstr>
      <vt:lpstr>trade-gothic-next-condensed</vt:lpstr>
      <vt:lpstr>Tema di Office</vt:lpstr>
      <vt:lpstr>1_Tema di Office</vt:lpstr>
      <vt:lpstr>7_Tema di Office</vt:lpstr>
      <vt:lpstr>Default Design</vt:lpstr>
      <vt:lpstr>1_Default Design</vt:lpstr>
      <vt:lpstr>Viola template</vt:lpstr>
      <vt:lpstr>3_eia_template_16x9</vt:lpstr>
      <vt:lpstr>Equation</vt:lpstr>
      <vt:lpstr>Energia nucleare: una  risorsa o un problema?   Alberto Rotondi Università di Pavia</vt:lpstr>
      <vt:lpstr>Presentazione standard di PowerPoint</vt:lpstr>
      <vt:lpstr>kW and kWh</vt:lpstr>
      <vt:lpstr> 1  kWh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arricchimento  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United Nations</vt:lpstr>
      <vt:lpstr>Presentazione standard di PowerPoint</vt:lpstr>
      <vt:lpstr>Presentazione standard di PowerPoint</vt:lpstr>
      <vt:lpstr>Presentazione standard di PowerPoint</vt:lpstr>
      <vt:lpstr>Storia dei reattori veloci</vt:lpstr>
      <vt:lpstr>Il reattore veloce  BN-800  </vt:lpstr>
      <vt:lpstr>Il reattore BN-800</vt:lpstr>
      <vt:lpstr>Il reattore  BN-800</vt:lpstr>
      <vt:lpstr>La IV generazione nel mondo</vt:lpstr>
      <vt:lpstr>Statistica IAEA </vt:lpstr>
      <vt:lpstr>Presentazione standard di PowerPoint</vt:lpstr>
      <vt:lpstr>Presentazione standard di PowerPoint</vt:lpstr>
      <vt:lpstr>                   ….fusione?</vt:lpstr>
      <vt:lpstr>fusione</vt:lpstr>
      <vt:lpstr>Presentazione standard di PowerPoint</vt:lpstr>
      <vt:lpstr>the ITER   project (31 nations!)</vt:lpstr>
      <vt:lpstr>Presentazione standard di PowerPoint</vt:lpstr>
      <vt:lpstr>Consumo di energia totale nel mondo </vt:lpstr>
      <vt:lpstr>Presentazione standard di PowerPoint</vt:lpstr>
      <vt:lpstr>Presentazione standard di PowerPoint</vt:lpstr>
      <vt:lpstr>La fonte energetica più importante:   la efficienza energetica</vt:lpstr>
      <vt:lpstr>Un possibile ruolo per il nucleare</vt:lpstr>
      <vt:lpstr>Conclusioni I</vt:lpstr>
      <vt:lpstr>Conclusioni II</vt:lpstr>
      <vt:lpstr>Thank you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Diapositiva 1</dc:title>
  <cp:lastModifiedBy>rotondi</cp:lastModifiedBy>
  <cp:revision>1360</cp:revision>
  <dcterms:modified xsi:type="dcterms:W3CDTF">2023-03-30T07:43:22Z</dcterms:modified>
</cp:coreProperties>
</file>