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1" r:id="rId1"/>
  </p:sldMasterIdLst>
  <p:notesMasterIdLst>
    <p:notesMasterId r:id="rId69"/>
  </p:notesMasterIdLst>
  <p:sldIdLst>
    <p:sldId id="258" r:id="rId2"/>
    <p:sldId id="525" r:id="rId3"/>
    <p:sldId id="498" r:id="rId4"/>
    <p:sldId id="393" r:id="rId5"/>
    <p:sldId id="492" r:id="rId6"/>
    <p:sldId id="523" r:id="rId7"/>
    <p:sldId id="524" r:id="rId8"/>
    <p:sldId id="496" r:id="rId9"/>
    <p:sldId id="495" r:id="rId10"/>
    <p:sldId id="494" r:id="rId11"/>
    <p:sldId id="493" r:id="rId12"/>
    <p:sldId id="497" r:id="rId13"/>
    <p:sldId id="505" r:id="rId14"/>
    <p:sldId id="506" r:id="rId15"/>
    <p:sldId id="508" r:id="rId16"/>
    <p:sldId id="507" r:id="rId17"/>
    <p:sldId id="509" r:id="rId18"/>
    <p:sldId id="510" r:id="rId19"/>
    <p:sldId id="517" r:id="rId20"/>
    <p:sldId id="513" r:id="rId21"/>
    <p:sldId id="518" r:id="rId22"/>
    <p:sldId id="519" r:id="rId23"/>
    <p:sldId id="511" r:id="rId24"/>
    <p:sldId id="543" r:id="rId25"/>
    <p:sldId id="520" r:id="rId26"/>
    <p:sldId id="527" r:id="rId27"/>
    <p:sldId id="522" r:id="rId28"/>
    <p:sldId id="514" r:id="rId29"/>
    <p:sldId id="526" r:id="rId30"/>
    <p:sldId id="528" r:id="rId31"/>
    <p:sldId id="538" r:id="rId32"/>
    <p:sldId id="531" r:id="rId33"/>
    <p:sldId id="539" r:id="rId34"/>
    <p:sldId id="521" r:id="rId35"/>
    <p:sldId id="516" r:id="rId36"/>
    <p:sldId id="512" r:id="rId37"/>
    <p:sldId id="535" r:id="rId38"/>
    <p:sldId id="542" r:id="rId39"/>
    <p:sldId id="544" r:id="rId40"/>
    <p:sldId id="547" r:id="rId41"/>
    <p:sldId id="533" r:id="rId42"/>
    <p:sldId id="532" r:id="rId43"/>
    <p:sldId id="546" r:id="rId44"/>
    <p:sldId id="548" r:id="rId45"/>
    <p:sldId id="540" r:id="rId46"/>
    <p:sldId id="545" r:id="rId47"/>
    <p:sldId id="549" r:id="rId48"/>
    <p:sldId id="541" r:id="rId49"/>
    <p:sldId id="530" r:id="rId50"/>
    <p:sldId id="529" r:id="rId51"/>
    <p:sldId id="534" r:id="rId52"/>
    <p:sldId id="537" r:id="rId53"/>
    <p:sldId id="515" r:id="rId54"/>
    <p:sldId id="536" r:id="rId55"/>
    <p:sldId id="550" r:id="rId56"/>
    <p:sldId id="551" r:id="rId57"/>
    <p:sldId id="501" r:id="rId58"/>
    <p:sldId id="552" r:id="rId59"/>
    <p:sldId id="553" r:id="rId60"/>
    <p:sldId id="500" r:id="rId61"/>
    <p:sldId id="554" r:id="rId62"/>
    <p:sldId id="504" r:id="rId63"/>
    <p:sldId id="502" r:id="rId64"/>
    <p:sldId id="503" r:id="rId65"/>
    <p:sldId id="499" r:id="rId66"/>
    <p:sldId id="456" r:id="rId67"/>
    <p:sldId id="353" r:id="rId6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565" autoAdjust="0"/>
  </p:normalViewPr>
  <p:slideViewPr>
    <p:cSldViewPr>
      <p:cViewPr varScale="1">
        <p:scale>
          <a:sx n="86" d="100"/>
          <a:sy n="86" d="100"/>
        </p:scale>
        <p:origin x="1392"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111A2D-C531-4574-B95A-69B9781D0692}" type="datetimeFigureOut">
              <a:rPr lang="it-IT" smtClean="0"/>
              <a:pPr/>
              <a:t>15/02/2023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C472E9-59D8-4585-92EC-9FD7E477D669}"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1</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10</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1801831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11</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3110426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12</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2549806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13</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4270554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14</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4024137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15</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508972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16</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1995204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17</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4225655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18</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1978215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19</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428677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2</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2810233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20</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2791276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21</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177114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22</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1897349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23</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140605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24</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1711243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25</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127636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26</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2026463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27</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685898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28</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2587057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29</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84547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3</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3535474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30</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1319002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31</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3068838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32</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202457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34</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290772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35</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3500982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36</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2913336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37</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21733238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38</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30967566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39</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40792094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40</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2691133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4</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41</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2024130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42</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21106562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43</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37946080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DDB711-8DFA-49C1-B575-ACBAB6BB8F5E}"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7481894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46</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3199532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47</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23938123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48</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35692264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49</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33752267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50</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38939522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51</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2847701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5</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7285034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52</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dirty="0"/>
          </a:p>
        </p:txBody>
      </p:sp>
    </p:spTree>
    <p:extLst>
      <p:ext uri="{BB962C8B-B14F-4D97-AF65-F5344CB8AC3E}">
        <p14:creationId xmlns:p14="http://schemas.microsoft.com/office/powerpoint/2010/main" val="25199074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53</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27621670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54</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34492977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55</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14467701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56</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12607840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57</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27593174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58</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1322632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59</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1646134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60</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33861787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61</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3517580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6</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35466369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62</a:t>
            </a:fld>
            <a:endParaRPr lang="en-GB" dirty="0"/>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dirty="0"/>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dirty="0"/>
          </a:p>
        </p:txBody>
      </p:sp>
    </p:spTree>
    <p:extLst>
      <p:ext uri="{BB962C8B-B14F-4D97-AF65-F5344CB8AC3E}">
        <p14:creationId xmlns:p14="http://schemas.microsoft.com/office/powerpoint/2010/main" val="18676230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63</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8480446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64</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dirty="0"/>
          </a:p>
        </p:txBody>
      </p:sp>
    </p:spTree>
    <p:extLst>
      <p:ext uri="{BB962C8B-B14F-4D97-AF65-F5344CB8AC3E}">
        <p14:creationId xmlns:p14="http://schemas.microsoft.com/office/powerpoint/2010/main" val="33712775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65</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26525447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66</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dirty="0"/>
          </a:p>
        </p:txBody>
      </p:sp>
    </p:spTree>
    <p:extLst>
      <p:ext uri="{BB962C8B-B14F-4D97-AF65-F5344CB8AC3E}">
        <p14:creationId xmlns:p14="http://schemas.microsoft.com/office/powerpoint/2010/main" val="319348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7</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1554641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8</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367136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6DDB711-8DFA-49C1-B575-ACBAB6BB8F5E}" type="slidenum">
              <a:rPr lang="en-GB"/>
              <a:pPr/>
              <a:t>9</a:t>
            </a:fld>
            <a:endParaRPr lang="en-GB"/>
          </a:p>
        </p:txBody>
      </p:sp>
      <p:sp>
        <p:nvSpPr>
          <p:cNvPr id="14336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143363" name="Rectangle 3"/>
          <p:cNvSpPr txBox="1">
            <a:spLocks noGrp="1" noChangeArrowheads="1"/>
          </p:cNvSpPr>
          <p:nvPr>
            <p:ph type="body"/>
          </p:nvPr>
        </p:nvSpPr>
        <p:spPr>
          <a:xfrm>
            <a:off x="685800" y="4343400"/>
            <a:ext cx="5486400" cy="4116388"/>
          </a:xfrm>
          <a:noFill/>
          <a:ln/>
        </p:spPr>
        <p:txBody>
          <a:bodyPr wrap="none" anchor="ctr"/>
          <a:lstStyle/>
          <a:p>
            <a:endParaRPr lang="it-IT"/>
          </a:p>
        </p:txBody>
      </p:sp>
    </p:spTree>
    <p:extLst>
      <p:ext uri="{BB962C8B-B14F-4D97-AF65-F5344CB8AC3E}">
        <p14:creationId xmlns:p14="http://schemas.microsoft.com/office/powerpoint/2010/main" val="3085242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67035183-809B-4EDE-BDB4-54F3909E0B7E}" type="slidenum">
              <a:rPr lang="en-GB"/>
              <a:pPr>
                <a:defRPr/>
              </a:pPr>
              <a:t>‹N›</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449EF46F-5212-4B5F-A93D-AE535613A5FE}" type="slidenum">
              <a:rPr lang="en-GB"/>
              <a:pPr>
                <a:defRPr/>
              </a:pPr>
              <a:t>‹N›</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28588"/>
            <a:ext cx="2055813" cy="599598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28588"/>
            <a:ext cx="6019800" cy="5995987"/>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54E1B242-F07D-48FD-AA59-484F34475045}" type="slidenum">
              <a:rPr lang="en-GB"/>
              <a:pPr>
                <a:defRPr/>
              </a:pPr>
              <a:t>‹N›</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7200" y="128588"/>
            <a:ext cx="8228013" cy="1433512"/>
          </a:xfrm>
        </p:spPr>
        <p:txBody>
          <a:bodyPr/>
          <a:lstStyle/>
          <a:p>
            <a:r>
              <a:rPr lang="it-IT"/>
              <a:t>Fare clic per modificare lo stile del titolo</a:t>
            </a:r>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GB"/>
          </a:p>
        </p:txBody>
      </p:sp>
      <p:sp>
        <p:nvSpPr>
          <p:cNvPr id="5" name="Rectangle 5"/>
          <p:cNvSpPr>
            <a:spLocks noGrp="1" noChangeArrowheads="1"/>
          </p:cNvSpPr>
          <p:nvPr>
            <p:ph type="sldNum" idx="12"/>
          </p:nvPr>
        </p:nvSpPr>
        <p:spPr>
          <a:ln/>
        </p:spPr>
        <p:txBody>
          <a:bodyPr/>
          <a:lstStyle>
            <a:lvl1pPr>
              <a:defRPr/>
            </a:lvl1pPr>
          </a:lstStyle>
          <a:p>
            <a:pPr>
              <a:defRPr/>
            </a:pPr>
            <a:fld id="{DE9CC48F-50EA-4957-B826-9CD77D15818F}" type="slidenum">
              <a:rPr lang="en-GB"/>
              <a:pPr>
                <a:defRPr/>
              </a:pPr>
              <a:t>‹N›</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9445EF55-44C4-467E-A0B3-159B43A5EC07}" type="slidenum">
              <a:rPr lang="en-GB"/>
              <a:pPr>
                <a:defRPr/>
              </a:pPr>
              <a:t>‹N›</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FD19A069-AFB6-4FC5-BC04-ABD47FFA2762}" type="slidenum">
              <a:rPr lang="en-GB"/>
              <a:pPr>
                <a:defRPr/>
              </a:pPr>
              <a:t>‹N›</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4462AA04-8025-44D1-922C-69CF22E6B7D4}" type="slidenum">
              <a:rPr lang="en-GB"/>
              <a:pPr>
                <a:defRPr/>
              </a:pPr>
              <a:t>‹N›</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3"/>
          <p:cNvSpPr>
            <a:spLocks noGrp="1" noChangeArrowheads="1"/>
          </p:cNvSpPr>
          <p:nvPr>
            <p:ph type="dt" idx="10"/>
          </p:nvPr>
        </p:nvSpPr>
        <p:spPr>
          <a:ln/>
        </p:spPr>
        <p:txBody>
          <a:bodyPr/>
          <a:lstStyle>
            <a:lvl1pPr>
              <a:defRPr/>
            </a:lvl1pPr>
          </a:lstStyle>
          <a:p>
            <a:pPr>
              <a:defRPr/>
            </a:pPr>
            <a:endParaRPr lang="en-GB"/>
          </a:p>
        </p:txBody>
      </p:sp>
      <p:sp>
        <p:nvSpPr>
          <p:cNvPr id="8" name="Rectangle 4"/>
          <p:cNvSpPr>
            <a:spLocks noGrp="1" noChangeArrowheads="1"/>
          </p:cNvSpPr>
          <p:nvPr>
            <p:ph type="ftr" idx="11"/>
          </p:nvPr>
        </p:nvSpPr>
        <p:spPr>
          <a:ln/>
        </p:spPr>
        <p:txBody>
          <a:bodyPr/>
          <a:lstStyle>
            <a:lvl1pPr>
              <a:defRPr/>
            </a:lvl1pPr>
          </a:lstStyle>
          <a:p>
            <a:pPr>
              <a:defRPr/>
            </a:pPr>
            <a:endParaRPr lang="en-GB"/>
          </a:p>
        </p:txBody>
      </p:sp>
      <p:sp>
        <p:nvSpPr>
          <p:cNvPr id="9" name="Rectangle 5"/>
          <p:cNvSpPr>
            <a:spLocks noGrp="1" noChangeArrowheads="1"/>
          </p:cNvSpPr>
          <p:nvPr>
            <p:ph type="sldNum" idx="12"/>
          </p:nvPr>
        </p:nvSpPr>
        <p:spPr>
          <a:ln/>
        </p:spPr>
        <p:txBody>
          <a:bodyPr/>
          <a:lstStyle>
            <a:lvl1pPr>
              <a:defRPr/>
            </a:lvl1pPr>
          </a:lstStyle>
          <a:p>
            <a:pPr>
              <a:defRPr/>
            </a:pPr>
            <a:fld id="{0EE30A61-9097-4123-8113-3058D55EC082}" type="slidenum">
              <a:rPr lang="en-GB"/>
              <a:pPr>
                <a:defRPr/>
              </a:pPr>
              <a:t>‹N›</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GB"/>
          </a:p>
        </p:txBody>
      </p:sp>
      <p:sp>
        <p:nvSpPr>
          <p:cNvPr id="5" name="Rectangle 5"/>
          <p:cNvSpPr>
            <a:spLocks noGrp="1" noChangeArrowheads="1"/>
          </p:cNvSpPr>
          <p:nvPr>
            <p:ph type="sldNum" idx="12"/>
          </p:nvPr>
        </p:nvSpPr>
        <p:spPr>
          <a:ln/>
        </p:spPr>
        <p:txBody>
          <a:bodyPr/>
          <a:lstStyle>
            <a:lvl1pPr>
              <a:defRPr/>
            </a:lvl1pPr>
          </a:lstStyle>
          <a:p>
            <a:pPr>
              <a:defRPr/>
            </a:pPr>
            <a:fld id="{7D0314A3-3820-46CD-B7E7-30CCDE525BC6}" type="slidenum">
              <a:rPr lang="en-GB"/>
              <a:pPr>
                <a:defRPr/>
              </a:pPr>
              <a:t>‹N›</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p>
        </p:txBody>
      </p:sp>
      <p:sp>
        <p:nvSpPr>
          <p:cNvPr id="3" name="Rectangle 4"/>
          <p:cNvSpPr>
            <a:spLocks noGrp="1" noChangeArrowheads="1"/>
          </p:cNvSpPr>
          <p:nvPr>
            <p:ph type="ftr" idx="11"/>
          </p:nvPr>
        </p:nvSpPr>
        <p:spPr>
          <a:ln/>
        </p:spPr>
        <p:txBody>
          <a:bodyPr/>
          <a:lstStyle>
            <a:lvl1pPr>
              <a:defRPr/>
            </a:lvl1pPr>
          </a:lstStyle>
          <a:p>
            <a:pPr>
              <a:defRPr/>
            </a:pPr>
            <a:endParaRPr lang="en-GB"/>
          </a:p>
        </p:txBody>
      </p:sp>
      <p:sp>
        <p:nvSpPr>
          <p:cNvPr id="4" name="Rectangle 5"/>
          <p:cNvSpPr>
            <a:spLocks noGrp="1" noChangeArrowheads="1"/>
          </p:cNvSpPr>
          <p:nvPr>
            <p:ph type="sldNum" idx="12"/>
          </p:nvPr>
        </p:nvSpPr>
        <p:spPr>
          <a:ln/>
        </p:spPr>
        <p:txBody>
          <a:bodyPr/>
          <a:lstStyle>
            <a:lvl1pPr>
              <a:defRPr/>
            </a:lvl1pPr>
          </a:lstStyle>
          <a:p>
            <a:pPr>
              <a:defRPr/>
            </a:pPr>
            <a:fld id="{1923F566-AE56-4135-A47C-02C00C71E098}" type="slidenum">
              <a:rPr lang="en-GB"/>
              <a:pPr>
                <a:defRPr/>
              </a:pPr>
              <a:t>‹N›</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B0F1F5F6-8080-41C0-974D-F7A11C66BC07}" type="slidenum">
              <a:rPr lang="en-GB"/>
              <a:pPr>
                <a:defRPr/>
              </a:pPr>
              <a:t>‹N›</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DE1A9D4B-FE18-4BED-B1CF-E28BB65EB5CB}" type="slidenum">
              <a:rPr lang="en-GB"/>
              <a:pPr>
                <a:defRPr/>
              </a:pPr>
              <a:t>‹N›</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128588"/>
            <a:ext cx="8228013" cy="1433512"/>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Cliccate per modificare il formato del testo del titolo</a:t>
            </a:r>
          </a:p>
        </p:txBody>
      </p:sp>
      <p:sp>
        <p:nvSpPr>
          <p:cNvPr id="1027" name="Rectangle 2"/>
          <p:cNvSpPr>
            <a:spLocks noGrp="1" noChangeArrowheads="1"/>
          </p:cNvSpPr>
          <p:nvPr>
            <p:ph type="body" idx="1"/>
          </p:nvPr>
        </p:nvSpPr>
        <p:spPr bwMode="auto">
          <a:xfrm>
            <a:off x="457200" y="1600200"/>
            <a:ext cx="8228013" cy="4524375"/>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a:t>Cliccate per modificare il formato del testo della struttura</a:t>
            </a:r>
          </a:p>
          <a:p>
            <a:pPr lvl="1"/>
            <a:r>
              <a:rPr lang="en-GB"/>
              <a:t>Secondo livello struttura</a:t>
            </a:r>
          </a:p>
          <a:p>
            <a:pPr lvl="2"/>
            <a:r>
              <a:rPr lang="en-GB"/>
              <a:t>Terzo livello struttura</a:t>
            </a:r>
          </a:p>
          <a:p>
            <a:pPr lvl="3"/>
            <a:r>
              <a:rPr lang="en-GB"/>
              <a:t>Quarto livello struttura</a:t>
            </a:r>
          </a:p>
          <a:p>
            <a:pPr lvl="4"/>
            <a:r>
              <a:rPr lang="en-GB"/>
              <a:t>Quinto livello struttura</a:t>
            </a:r>
          </a:p>
          <a:p>
            <a:pPr lvl="4"/>
            <a:r>
              <a:rPr lang="en-GB"/>
              <a:t>Sesto livello struttura</a:t>
            </a:r>
          </a:p>
          <a:p>
            <a:pPr lvl="4"/>
            <a:r>
              <a:rPr lang="en-GB"/>
              <a:t>Settimo livello struttura</a:t>
            </a:r>
          </a:p>
          <a:p>
            <a:pPr lvl="4"/>
            <a:r>
              <a:rPr lang="en-GB"/>
              <a:t>Ottavo livello struttura</a:t>
            </a:r>
          </a:p>
          <a:p>
            <a:pPr lvl="4"/>
            <a:r>
              <a:rPr lang="en-GB"/>
              <a:t>Nono livello struttura</a:t>
            </a:r>
          </a:p>
        </p:txBody>
      </p:sp>
      <p:sp>
        <p:nvSpPr>
          <p:cNvPr id="2" name="Rectangle 3"/>
          <p:cNvSpPr>
            <a:spLocks noGrp="1" noChangeArrowheads="1"/>
          </p:cNvSpPr>
          <p:nvPr>
            <p:ph type="dt"/>
          </p:nvPr>
        </p:nvSpPr>
        <p:spPr bwMode="auto">
          <a:xfrm>
            <a:off x="457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smtClean="0">
                <a:solidFill>
                  <a:srgbClr val="000000"/>
                </a:solidFill>
                <a:cs typeface="Arial" charset="0"/>
              </a:defRPr>
            </a:lvl1pPr>
          </a:lstStyle>
          <a:p>
            <a:pPr defTabSz="449263" fontAlgn="base">
              <a:spcBef>
                <a:spcPct val="0"/>
              </a:spcBef>
              <a:spcAft>
                <a:spcPct val="0"/>
              </a:spcAft>
              <a:buClr>
                <a:srgbClr val="000000"/>
              </a:buClr>
              <a:buSzPct val="100000"/>
              <a:buFont typeface="Arial" charset="0"/>
              <a:buNone/>
              <a:defRPr/>
            </a:pPr>
            <a:endParaRPr lang="en-GB"/>
          </a:p>
        </p:txBody>
      </p:sp>
      <p:sp>
        <p:nvSpPr>
          <p:cNvPr id="1028" name="Rectangle 4"/>
          <p:cNvSpPr>
            <a:spLocks noGrp="1" noChangeArrowheads="1"/>
          </p:cNvSpPr>
          <p:nvPr>
            <p:ph type="ftr"/>
          </p:nvPr>
        </p:nvSpPr>
        <p:spPr bwMode="auto">
          <a:xfrm>
            <a:off x="3124200" y="6245225"/>
            <a:ext cx="2894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smtClean="0">
                <a:solidFill>
                  <a:srgbClr val="000000"/>
                </a:solidFill>
                <a:cs typeface="Arial" charset="0"/>
              </a:defRPr>
            </a:lvl1pPr>
          </a:lstStyle>
          <a:p>
            <a:pPr defTabSz="449263" fontAlgn="base">
              <a:spcBef>
                <a:spcPct val="0"/>
              </a:spcBef>
              <a:spcAft>
                <a:spcPct val="0"/>
              </a:spcAft>
              <a:buClr>
                <a:srgbClr val="000000"/>
              </a:buClr>
              <a:buSzPct val="100000"/>
              <a:buFont typeface="Arial" charset="0"/>
              <a:buNone/>
              <a:defRPr/>
            </a:pPr>
            <a:endParaRPr lang="en-GB"/>
          </a:p>
        </p:txBody>
      </p:sp>
      <p:sp>
        <p:nvSpPr>
          <p:cNvPr id="1029"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smtClean="0">
                <a:solidFill>
                  <a:srgbClr val="000000"/>
                </a:solidFill>
                <a:cs typeface="Arial" charset="0"/>
              </a:defRPr>
            </a:lvl1pPr>
          </a:lstStyle>
          <a:p>
            <a:pPr defTabSz="449263" fontAlgn="base">
              <a:spcBef>
                <a:spcPct val="0"/>
              </a:spcBef>
              <a:spcAft>
                <a:spcPct val="0"/>
              </a:spcAft>
              <a:buClr>
                <a:srgbClr val="000000"/>
              </a:buClr>
              <a:buSzPct val="100000"/>
              <a:buFont typeface="Arial" charset="0"/>
              <a:buNone/>
              <a:defRPr/>
            </a:pPr>
            <a:fld id="{BB740336-7C53-42DA-B95C-317907AF12F6}" type="slidenum">
              <a:rPr lang="en-GB"/>
              <a:pPr defTabSz="449263" fontAlgn="base">
                <a:spcBef>
                  <a:spcPct val="0"/>
                </a:spcBef>
                <a:spcAft>
                  <a:spcPct val="0"/>
                </a:spcAft>
                <a:buClr>
                  <a:srgbClr val="000000"/>
                </a:buClr>
                <a:buSzPct val="100000"/>
                <a:buFont typeface="Arial" charset="0"/>
                <a:buNone/>
                <a:defRPr/>
              </a:pPr>
              <a:t>‹N›</a:t>
            </a:fld>
            <a:endParaRPr lang="en-GB"/>
          </a:p>
        </p:txBody>
      </p:sp>
      <p:pic>
        <p:nvPicPr>
          <p:cNvPr id="1031" name="Picture 6"/>
          <p:cNvPicPr>
            <a:picLocks noChangeAspect="1" noChangeArrowheads="1"/>
          </p:cNvPicPr>
          <p:nvPr/>
        </p:nvPicPr>
        <p:blipFill>
          <a:blip r:embed="rId14" cstate="print"/>
          <a:srcRect/>
          <a:stretch>
            <a:fillRect/>
          </a:stretch>
        </p:blipFill>
        <p:spPr bwMode="auto">
          <a:xfrm>
            <a:off x="152400" y="152400"/>
            <a:ext cx="655638" cy="622300"/>
          </a:xfrm>
          <a:prstGeom prst="rect">
            <a:avLst/>
          </a:prstGeom>
          <a:noFill/>
          <a:ln w="12600">
            <a:solidFill>
              <a:srgbClr val="000000"/>
            </a:solidFill>
            <a:miter lim="800000"/>
            <a:headEnd/>
            <a:tailEnd/>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Lucida Sans Unicode" pitchFamily="34" charset="0"/>
          <a:cs typeface="Lucida Sans Unicode" pitchFamily="34" charset="0"/>
        </a:defRPr>
      </a:lvl2pPr>
      <a:lvl3pPr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Lucida Sans Unicode" pitchFamily="34" charset="0"/>
          <a:cs typeface="Lucida Sans Unicode" pitchFamily="34" charset="0"/>
        </a:defRPr>
      </a:lvl3pPr>
      <a:lvl4pPr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Lucida Sans Unicode" pitchFamily="34" charset="0"/>
          <a:cs typeface="Lucida Sans Unicode" pitchFamily="34" charset="0"/>
        </a:defRPr>
      </a:lvl4pPr>
      <a:lvl5pPr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Lucida Sans Unicode" pitchFamily="34" charset="0"/>
          <a:cs typeface="Lucida Sans Unicode" pitchFamily="34" charset="0"/>
        </a:defRPr>
      </a:lvl5pPr>
      <a:lvl6pPr marL="457200" algn="ctr" defTabSz="449263" rtl="0" fontAlgn="base">
        <a:lnSpc>
          <a:spcPct val="93000"/>
        </a:lnSpc>
        <a:spcBef>
          <a:spcPct val="0"/>
        </a:spcBef>
        <a:spcAft>
          <a:spcPct val="0"/>
        </a:spcAft>
        <a:buClr>
          <a:srgbClr val="000000"/>
        </a:buClr>
        <a:buSzPct val="100000"/>
        <a:buFont typeface="Arial" charset="0"/>
        <a:defRPr sz="4400">
          <a:solidFill>
            <a:srgbClr val="000000"/>
          </a:solidFill>
          <a:latin typeface="Arial" charset="0"/>
          <a:ea typeface="Lucida Sans Unicode" pitchFamily="34" charset="0"/>
          <a:cs typeface="Lucida Sans Unicode" pitchFamily="34" charset="0"/>
        </a:defRPr>
      </a:lvl6pPr>
      <a:lvl7pPr marL="914400" algn="ctr" defTabSz="449263" rtl="0" fontAlgn="base">
        <a:lnSpc>
          <a:spcPct val="93000"/>
        </a:lnSpc>
        <a:spcBef>
          <a:spcPct val="0"/>
        </a:spcBef>
        <a:spcAft>
          <a:spcPct val="0"/>
        </a:spcAft>
        <a:buClr>
          <a:srgbClr val="000000"/>
        </a:buClr>
        <a:buSzPct val="100000"/>
        <a:buFont typeface="Arial" charset="0"/>
        <a:defRPr sz="4400">
          <a:solidFill>
            <a:srgbClr val="000000"/>
          </a:solidFill>
          <a:latin typeface="Arial" charset="0"/>
          <a:ea typeface="Lucida Sans Unicode" pitchFamily="34" charset="0"/>
          <a:cs typeface="Lucida Sans Unicode" pitchFamily="34" charset="0"/>
        </a:defRPr>
      </a:lvl7pPr>
      <a:lvl8pPr marL="1371600" algn="ctr" defTabSz="449263" rtl="0" fontAlgn="base">
        <a:lnSpc>
          <a:spcPct val="93000"/>
        </a:lnSpc>
        <a:spcBef>
          <a:spcPct val="0"/>
        </a:spcBef>
        <a:spcAft>
          <a:spcPct val="0"/>
        </a:spcAft>
        <a:buClr>
          <a:srgbClr val="000000"/>
        </a:buClr>
        <a:buSzPct val="100000"/>
        <a:buFont typeface="Arial" charset="0"/>
        <a:defRPr sz="4400">
          <a:solidFill>
            <a:srgbClr val="000000"/>
          </a:solidFill>
          <a:latin typeface="Arial" charset="0"/>
          <a:ea typeface="Lucida Sans Unicode" pitchFamily="34" charset="0"/>
          <a:cs typeface="Lucida Sans Unicode" pitchFamily="34" charset="0"/>
        </a:defRPr>
      </a:lvl8pPr>
      <a:lvl9pPr marL="1828800" algn="ctr" defTabSz="449263" rtl="0" fontAlgn="base">
        <a:lnSpc>
          <a:spcPct val="93000"/>
        </a:lnSpc>
        <a:spcBef>
          <a:spcPct val="0"/>
        </a:spcBef>
        <a:spcAft>
          <a:spcPct val="0"/>
        </a:spcAft>
        <a:buClr>
          <a:srgbClr val="000000"/>
        </a:buClr>
        <a:buSzPct val="100000"/>
        <a:buFont typeface="Arial" charset="0"/>
        <a:defRPr sz="4400">
          <a:solidFill>
            <a:srgbClr val="000000"/>
          </a:solidFill>
          <a:latin typeface="Arial" charset="0"/>
          <a:ea typeface="Lucida Sans Unicode" pitchFamily="34" charset="0"/>
          <a:cs typeface="Lucida Sans Unicode" pitchFamily="34" charset="0"/>
        </a:defRPr>
      </a:lvl9pPr>
    </p:titleStyle>
    <p:bodyStyle>
      <a:lvl1pPr marL="341313" indent="-341313" algn="l" defTabSz="449263" rtl="0" eaLnBrk="0" fontAlgn="base" hangingPunct="0">
        <a:lnSpc>
          <a:spcPct val="93000"/>
        </a:lnSpc>
        <a:spcBef>
          <a:spcPts val="800"/>
        </a:spcBef>
        <a:spcAft>
          <a:spcPct val="0"/>
        </a:spcAft>
        <a:buClr>
          <a:srgbClr val="000000"/>
        </a:buClr>
        <a:buSzPct val="100000"/>
        <a:buFont typeface="Arial" charset="0"/>
        <a:buChar char="•"/>
        <a:defRPr sz="3200">
          <a:solidFill>
            <a:srgbClr val="000000"/>
          </a:solidFill>
          <a:latin typeface="+mn-lt"/>
          <a:ea typeface="+mn-ea"/>
          <a:cs typeface="+mn-cs"/>
        </a:defRPr>
      </a:lvl1pPr>
      <a:lvl2pPr marL="741363" indent="-284163" algn="l" defTabSz="449263" rtl="0" eaLnBrk="0" fontAlgn="base" hangingPunct="0">
        <a:lnSpc>
          <a:spcPct val="93000"/>
        </a:lnSpc>
        <a:spcBef>
          <a:spcPts val="700"/>
        </a:spcBef>
        <a:spcAft>
          <a:spcPct val="0"/>
        </a:spcAft>
        <a:buClr>
          <a:srgbClr val="000000"/>
        </a:buClr>
        <a:buSzPct val="100000"/>
        <a:buFont typeface="Arial" charset="0"/>
        <a:buChar char="–"/>
        <a:defRPr sz="2800">
          <a:solidFill>
            <a:srgbClr val="000000"/>
          </a:solidFill>
          <a:latin typeface="+mn-lt"/>
          <a:ea typeface="+mn-ea"/>
          <a:cs typeface="+mn-cs"/>
        </a:defRPr>
      </a:lvl2pPr>
      <a:lvl3pPr marL="1143000" indent="-228600" algn="l" defTabSz="449263" rtl="0" eaLnBrk="0" fontAlgn="base" hangingPunct="0">
        <a:lnSpc>
          <a:spcPct val="93000"/>
        </a:lnSpc>
        <a:spcBef>
          <a:spcPts val="600"/>
        </a:spcBef>
        <a:spcAft>
          <a:spcPct val="0"/>
        </a:spcAft>
        <a:buClr>
          <a:srgbClr val="000000"/>
        </a:buClr>
        <a:buSzPct val="100000"/>
        <a:buFont typeface="Arial" charset="0"/>
        <a:buChar char="•"/>
        <a:defRPr sz="2400">
          <a:solidFill>
            <a:srgbClr val="000000"/>
          </a:solidFill>
          <a:latin typeface="+mn-lt"/>
          <a:ea typeface="+mn-ea"/>
          <a:cs typeface="+mn-cs"/>
        </a:defRPr>
      </a:lvl3pPr>
      <a:lvl4pPr marL="1600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cs typeface="+mn-cs"/>
        </a:defRPr>
      </a:lvl4pPr>
      <a:lvl5pPr marL="20574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cs typeface="+mn-cs"/>
        </a:defRPr>
      </a:lvl5pPr>
      <a:lvl6pPr marL="2514600" indent="-228600" algn="l" defTabSz="449263" rtl="0" fontAlgn="base">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cs typeface="+mn-cs"/>
        </a:defRPr>
      </a:lvl6pPr>
      <a:lvl7pPr marL="2971800" indent="-228600" algn="l" defTabSz="449263" rtl="0" fontAlgn="base">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cs typeface="+mn-cs"/>
        </a:defRPr>
      </a:lvl7pPr>
      <a:lvl8pPr marL="3429000" indent="-228600" algn="l" defTabSz="449263" rtl="0" fontAlgn="base">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cs typeface="+mn-cs"/>
        </a:defRPr>
      </a:lvl8pPr>
      <a:lvl9pPr marL="3886200" indent="-228600" algn="l" defTabSz="449263" rtl="0" fontAlgn="base">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hyperlink" Target="https://www.pannelli-solari24.it/impianto-solare-termico/" TargetMode="External"/><Relationship Id="rId4" Type="http://schemas.openxmlformats.org/officeDocument/2006/relationships/image" Target="../media/image19.jp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www.autorita.energia.it/it/docs/08/003-08een.htm"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fif"/><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1403648" y="4087726"/>
            <a:ext cx="6324600" cy="710067"/>
          </a:xfrm>
          <a:ln/>
        </p:spPr>
        <p:txBody>
          <a:bodyPr>
            <a:spAutoFit/>
          </a:bodyPr>
          <a:lstStyle/>
          <a:p>
            <a:pPr>
              <a:lnSpc>
                <a:spcPct val="100000"/>
              </a:lnSpc>
              <a:buClr>
                <a:srgbClr val="008000"/>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dirty="0">
                <a:solidFill>
                  <a:srgbClr val="FF0000"/>
                </a:solidFill>
                <a:latin typeface="Times New Roman" pitchFamily="18" charset="0"/>
              </a:rPr>
              <a:t>Paolo Ferloni</a:t>
            </a:r>
          </a:p>
        </p:txBody>
      </p:sp>
      <p:sp>
        <p:nvSpPr>
          <p:cNvPr id="142339" name="Rectangle 3"/>
          <p:cNvSpPr>
            <a:spLocks noGrp="1" noChangeArrowheads="1"/>
          </p:cNvSpPr>
          <p:nvPr>
            <p:ph type="subTitle" idx="4294967295"/>
          </p:nvPr>
        </p:nvSpPr>
        <p:spPr bwMode="auto">
          <a:xfrm>
            <a:off x="685672" y="2055961"/>
            <a:ext cx="7704856" cy="759311"/>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5400" dirty="0">
                <a:solidFill>
                  <a:srgbClr val="0000FF"/>
                </a:solidFill>
                <a:latin typeface="Times New Roman" pitchFamily="18" charset="0"/>
              </a:rPr>
              <a:t>E</a:t>
            </a:r>
            <a:r>
              <a:rPr lang="it-IT" sz="5400" kern="50" dirty="0" err="1">
                <a:solidFill>
                  <a:srgbClr val="0000FF"/>
                </a:solidFill>
                <a:effectLst/>
                <a:latin typeface="Times New Roman" panose="02020603050405020304" pitchFamily="18" charset="0"/>
                <a:ea typeface="SimSun" panose="02010600030101010101" pitchFamily="2" charset="-122"/>
                <a:cs typeface="Mangal" panose="020B0502040204020203" pitchFamily="18" charset="0"/>
              </a:rPr>
              <a:t>nergie</a:t>
            </a:r>
            <a:r>
              <a:rPr lang="it-IT" sz="5400" kern="50" dirty="0">
                <a:solidFill>
                  <a:srgbClr val="0000FF"/>
                </a:solidFill>
                <a:effectLst/>
                <a:latin typeface="Times New Roman" panose="02020603050405020304" pitchFamily="18" charset="0"/>
                <a:ea typeface="SimSun" panose="02010600030101010101" pitchFamily="2" charset="-122"/>
                <a:cs typeface="Mangal" panose="020B0502040204020203" pitchFamily="18" charset="0"/>
              </a:rPr>
              <a:t> alternative</a:t>
            </a:r>
            <a:endParaRPr lang="en-GB" sz="5400" dirty="0">
              <a:solidFill>
                <a:srgbClr val="0000FF"/>
              </a:solidFill>
              <a:latin typeface="Times New Roman" pitchFamily="18" charset="0"/>
            </a:endParaRPr>
          </a:p>
        </p:txBody>
      </p:sp>
      <p:sp>
        <p:nvSpPr>
          <p:cNvPr id="142340" name="Text Box 4"/>
          <p:cNvSpPr txBox="1">
            <a:spLocks noChangeArrowheads="1"/>
          </p:cNvSpPr>
          <p:nvPr/>
        </p:nvSpPr>
        <p:spPr bwMode="auto">
          <a:xfrm>
            <a:off x="228600" y="5157192"/>
            <a:ext cx="8915400" cy="1202510"/>
          </a:xfrm>
          <a:prstGeom prst="rect">
            <a:avLst/>
          </a:prstGeom>
          <a:noFill/>
          <a:ln w="9525">
            <a:noFill/>
            <a:round/>
            <a:headEnd/>
            <a:tailEnd/>
          </a:ln>
          <a:effectLst/>
        </p:spPr>
        <p:txBody>
          <a:bodyPr lIns="90000" tIns="46800" rIns="90000" bIns="46800">
            <a:spAutoFit/>
          </a:bodyPr>
          <a:lstStyle/>
          <a:p>
            <a:pPr algn="ctr">
              <a:buClr>
                <a:srgbClr val="0000C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i="1" dirty="0" err="1">
                <a:solidFill>
                  <a:srgbClr val="0000CC"/>
                </a:solidFill>
                <a:latin typeface="Times New Roman" pitchFamily="18" charset="0"/>
              </a:rPr>
              <a:t>Dipartimento</a:t>
            </a:r>
            <a:r>
              <a:rPr lang="en-GB" sz="2400" i="1" dirty="0">
                <a:solidFill>
                  <a:srgbClr val="0000CC"/>
                </a:solidFill>
                <a:latin typeface="Times New Roman" pitchFamily="18" charset="0"/>
              </a:rPr>
              <a:t> </a:t>
            </a:r>
            <a:r>
              <a:rPr lang="en-GB" sz="2400" i="1" dirty="0" err="1">
                <a:solidFill>
                  <a:srgbClr val="0000CC"/>
                </a:solidFill>
                <a:latin typeface="Times New Roman" pitchFamily="18" charset="0"/>
              </a:rPr>
              <a:t>di</a:t>
            </a:r>
            <a:r>
              <a:rPr lang="en-GB" sz="2400" i="1" dirty="0">
                <a:solidFill>
                  <a:srgbClr val="0000CC"/>
                </a:solidFill>
                <a:latin typeface="Times New Roman" pitchFamily="18" charset="0"/>
              </a:rPr>
              <a:t> </a:t>
            </a:r>
            <a:r>
              <a:rPr lang="en-GB" sz="2400" i="1" dirty="0" err="1">
                <a:solidFill>
                  <a:srgbClr val="0000CC"/>
                </a:solidFill>
                <a:latin typeface="Times New Roman" pitchFamily="18" charset="0"/>
              </a:rPr>
              <a:t>Chimica</a:t>
            </a:r>
            <a:r>
              <a:rPr lang="en-GB" sz="2400" i="1" dirty="0">
                <a:solidFill>
                  <a:srgbClr val="0000CC"/>
                </a:solidFill>
                <a:latin typeface="Times New Roman" pitchFamily="18" charset="0"/>
              </a:rPr>
              <a:t> - </a:t>
            </a:r>
            <a:r>
              <a:rPr lang="en-GB" sz="2400" i="1" dirty="0" err="1">
                <a:solidFill>
                  <a:srgbClr val="0000CC"/>
                </a:solidFill>
                <a:latin typeface="Times New Roman" pitchFamily="18" charset="0"/>
              </a:rPr>
              <a:t>Sez</a:t>
            </a:r>
            <a:r>
              <a:rPr lang="en-GB" sz="2400" i="1" dirty="0">
                <a:solidFill>
                  <a:srgbClr val="0000CC"/>
                </a:solidFill>
                <a:latin typeface="Times New Roman" pitchFamily="18" charset="0"/>
              </a:rPr>
              <a:t>. </a:t>
            </a:r>
            <a:r>
              <a:rPr lang="en-GB" sz="2400" i="1" dirty="0" err="1">
                <a:solidFill>
                  <a:srgbClr val="0000CC"/>
                </a:solidFill>
                <a:latin typeface="Times New Roman" pitchFamily="18" charset="0"/>
              </a:rPr>
              <a:t>Chimica</a:t>
            </a:r>
            <a:r>
              <a:rPr lang="en-GB" sz="2400" i="1" dirty="0">
                <a:solidFill>
                  <a:srgbClr val="0000CC"/>
                </a:solidFill>
                <a:latin typeface="Times New Roman" pitchFamily="18" charset="0"/>
              </a:rPr>
              <a:t> </a:t>
            </a:r>
            <a:r>
              <a:rPr lang="en-GB" sz="2400" i="1" dirty="0" err="1">
                <a:solidFill>
                  <a:srgbClr val="0000CC"/>
                </a:solidFill>
                <a:latin typeface="Times New Roman" pitchFamily="18" charset="0"/>
              </a:rPr>
              <a:t>Fisica</a:t>
            </a:r>
            <a:r>
              <a:rPr lang="en-GB" sz="2400" i="1" dirty="0">
                <a:solidFill>
                  <a:srgbClr val="0000CC"/>
                </a:solidFill>
                <a:latin typeface="Times New Roman" pitchFamily="18" charset="0"/>
              </a:rPr>
              <a:t>,  </a:t>
            </a:r>
            <a:r>
              <a:rPr lang="en-GB" sz="2400" i="1" dirty="0" err="1">
                <a:solidFill>
                  <a:srgbClr val="0000CC"/>
                </a:solidFill>
                <a:latin typeface="Times New Roman" pitchFamily="18" charset="0"/>
              </a:rPr>
              <a:t>Università</a:t>
            </a:r>
            <a:r>
              <a:rPr lang="en-GB" sz="2400" i="1" dirty="0">
                <a:solidFill>
                  <a:srgbClr val="0000CC"/>
                </a:solidFill>
                <a:latin typeface="Times New Roman" pitchFamily="18" charset="0"/>
              </a:rPr>
              <a:t> </a:t>
            </a:r>
            <a:r>
              <a:rPr lang="en-GB" sz="2400" i="1" dirty="0" err="1">
                <a:solidFill>
                  <a:srgbClr val="0000CC"/>
                </a:solidFill>
                <a:latin typeface="Times New Roman" pitchFamily="18" charset="0"/>
              </a:rPr>
              <a:t>di</a:t>
            </a:r>
            <a:r>
              <a:rPr lang="en-GB" sz="2400" i="1" dirty="0">
                <a:solidFill>
                  <a:srgbClr val="0000CC"/>
                </a:solidFill>
                <a:latin typeface="Times New Roman" pitchFamily="18" charset="0"/>
              </a:rPr>
              <a:t> Pavia</a:t>
            </a:r>
          </a:p>
          <a:p>
            <a:pPr algn="ctr">
              <a:lnSpc>
                <a:spcPct val="100000"/>
              </a:lnSpc>
              <a:buClr>
                <a:srgbClr val="0000CC"/>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i="1" dirty="0">
                <a:solidFill>
                  <a:srgbClr val="00B050"/>
                </a:solidFill>
                <a:latin typeface="Times New Roman" pitchFamily="18" charset="0"/>
              </a:rPr>
              <a:t>e  Italia Nostra, </a:t>
            </a:r>
            <a:r>
              <a:rPr lang="en-GB" sz="2400" i="1" dirty="0" err="1">
                <a:solidFill>
                  <a:srgbClr val="00B050"/>
                </a:solidFill>
                <a:latin typeface="Times New Roman" pitchFamily="18" charset="0"/>
              </a:rPr>
              <a:t>Sezione</a:t>
            </a:r>
            <a:r>
              <a:rPr lang="en-GB" sz="2400" i="1" dirty="0">
                <a:solidFill>
                  <a:srgbClr val="00B050"/>
                </a:solidFill>
                <a:latin typeface="Times New Roman" pitchFamily="18" charset="0"/>
              </a:rPr>
              <a:t> di Pavia </a:t>
            </a:r>
          </a:p>
          <a:p>
            <a:pPr algn="ctr">
              <a:lnSpc>
                <a:spcPct val="100000"/>
              </a:lnSpc>
              <a:buClr>
                <a:srgbClr val="008000"/>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i="1" dirty="0">
                <a:solidFill>
                  <a:srgbClr val="FF0000"/>
                </a:solidFill>
                <a:latin typeface="Times New Roman" pitchFamily="18" charset="0"/>
              </a:rPr>
              <a:t>e-mail:  ferloni@unipv.it</a:t>
            </a:r>
          </a:p>
        </p:txBody>
      </p:sp>
      <p:sp>
        <p:nvSpPr>
          <p:cNvPr id="142341" name="Text Box 5"/>
          <p:cNvSpPr txBox="1">
            <a:spLocks noChangeArrowheads="1"/>
          </p:cNvSpPr>
          <p:nvPr/>
        </p:nvSpPr>
        <p:spPr bwMode="auto">
          <a:xfrm>
            <a:off x="952558" y="28504"/>
            <a:ext cx="7171084" cy="1033233"/>
          </a:xfrm>
          <a:prstGeom prst="rect">
            <a:avLst/>
          </a:prstGeom>
          <a:noFill/>
          <a:ln w="9525">
            <a:noFill/>
            <a:round/>
            <a:headEnd/>
            <a:tailEnd/>
          </a:ln>
          <a:effectLst/>
        </p:spPr>
        <p:txBody>
          <a:bodyPr wrap="square" lIns="90000" tIns="46800" rIns="90000" bIns="46800">
            <a:spAutoFit/>
          </a:bodyPr>
          <a:lstStyle/>
          <a:p>
            <a:pPr algn="ctr">
              <a:lnSpc>
                <a:spcPct val="100000"/>
              </a:lnSpc>
              <a:spcBef>
                <a:spcPts val="1250"/>
              </a:spcBef>
              <a:buClr>
                <a:srgbClr val="FF0000"/>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i="1" dirty="0" err="1">
                <a:solidFill>
                  <a:srgbClr val="008000"/>
                </a:solidFill>
                <a:latin typeface="Times New Roman" pitchFamily="18" charset="0"/>
              </a:rPr>
              <a:t>Incontro</a:t>
            </a:r>
            <a:r>
              <a:rPr lang="en-GB" sz="3200" b="1" i="1" dirty="0">
                <a:solidFill>
                  <a:srgbClr val="008000"/>
                </a:solidFill>
                <a:latin typeface="Times New Roman" pitchFamily="18" charset="0"/>
              </a:rPr>
              <a:t> con </a:t>
            </a:r>
            <a:r>
              <a:rPr lang="en-GB" sz="3200" b="1" i="1" dirty="0" err="1">
                <a:solidFill>
                  <a:srgbClr val="008000"/>
                </a:solidFill>
                <a:latin typeface="Times New Roman" pitchFamily="18" charset="0"/>
              </a:rPr>
              <a:t>insegnanti</a:t>
            </a:r>
            <a:r>
              <a:rPr lang="en-GB" sz="3200" b="1" i="1" dirty="0">
                <a:solidFill>
                  <a:srgbClr val="008000"/>
                </a:solidFill>
                <a:latin typeface="Times New Roman" pitchFamily="18" charset="0"/>
              </a:rPr>
              <a:t> di </a:t>
            </a:r>
            <a:r>
              <a:rPr lang="en-GB" sz="3200" b="1" i="1" dirty="0" err="1">
                <a:solidFill>
                  <a:srgbClr val="008000"/>
                </a:solidFill>
                <a:latin typeface="Times New Roman" pitchFamily="18" charset="0"/>
              </a:rPr>
              <a:t>Fisica</a:t>
            </a:r>
            <a:r>
              <a:rPr lang="en-GB" sz="3200" b="1" i="1" dirty="0">
                <a:solidFill>
                  <a:srgbClr val="008000"/>
                </a:solidFill>
                <a:latin typeface="Times New Roman" pitchFamily="18" charset="0"/>
              </a:rPr>
              <a:t> -  Pavia</a:t>
            </a:r>
          </a:p>
          <a:p>
            <a:pPr algn="ctr">
              <a:lnSpc>
                <a:spcPct val="100000"/>
              </a:lnSpc>
              <a:spcBef>
                <a:spcPts val="600"/>
              </a:spcBef>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i="1" dirty="0">
                <a:solidFill>
                  <a:srgbClr val="FF0000"/>
                </a:solidFill>
                <a:latin typeface="Times New Roman" pitchFamily="18" charset="0"/>
              </a:rPr>
              <a:t> </a:t>
            </a:r>
            <a:r>
              <a:rPr lang="en-GB" sz="2400" i="1" dirty="0">
                <a:solidFill>
                  <a:srgbClr val="008000"/>
                </a:solidFill>
                <a:latin typeface="Times New Roman" pitchFamily="18" charset="0"/>
              </a:rPr>
              <a:t>Pavia,  15 </a:t>
            </a:r>
            <a:r>
              <a:rPr lang="en-GB" sz="2400" i="1" dirty="0" err="1">
                <a:solidFill>
                  <a:srgbClr val="008000"/>
                </a:solidFill>
                <a:latin typeface="Times New Roman" pitchFamily="18" charset="0"/>
              </a:rPr>
              <a:t>Febbraio</a:t>
            </a:r>
            <a:r>
              <a:rPr lang="en-GB" sz="2400" i="1" dirty="0">
                <a:solidFill>
                  <a:srgbClr val="008000"/>
                </a:solidFill>
                <a:latin typeface="Times New Roman" pitchFamily="18" charset="0"/>
              </a:rPr>
              <a:t> 2023</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755576" y="1268760"/>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pic>
        <p:nvPicPr>
          <p:cNvPr id="2" name="Immagine 1">
            <a:extLst>
              <a:ext uri="{FF2B5EF4-FFF2-40B4-BE49-F238E27FC236}">
                <a16:creationId xmlns:a16="http://schemas.microsoft.com/office/drawing/2014/main" id="{C59703BE-1A4E-C9B2-13BD-FC0DD35D85B1}"/>
              </a:ext>
            </a:extLst>
          </p:cNvPr>
          <p:cNvPicPr>
            <a:picLocks noChangeAspect="1"/>
          </p:cNvPicPr>
          <p:nvPr/>
        </p:nvPicPr>
        <p:blipFill rotWithShape="1">
          <a:blip r:embed="rId3"/>
          <a:srcRect l="28949" t="29602" r="40399" b="18255"/>
          <a:stretch/>
        </p:blipFill>
        <p:spPr bwMode="auto">
          <a:xfrm>
            <a:off x="1187624" y="112236"/>
            <a:ext cx="6840760" cy="6115348"/>
          </a:xfrm>
          <a:prstGeom prst="rect">
            <a:avLst/>
          </a:prstGeom>
          <a:ln>
            <a:noFill/>
          </a:ln>
          <a:extLst>
            <a:ext uri="{53640926-AAD7-44D8-BBD7-CCE9431645EC}">
              <a14:shadowObscured xmlns:a14="http://schemas.microsoft.com/office/drawing/2010/main"/>
            </a:ext>
          </a:extLst>
        </p:spPr>
      </p:pic>
      <p:sp>
        <p:nvSpPr>
          <p:cNvPr id="4" name="CasellaDiTesto 3">
            <a:extLst>
              <a:ext uri="{FF2B5EF4-FFF2-40B4-BE49-F238E27FC236}">
                <a16:creationId xmlns:a16="http://schemas.microsoft.com/office/drawing/2014/main" id="{CC7218DB-A3BD-59E3-F03E-6497D6B25478}"/>
              </a:ext>
            </a:extLst>
          </p:cNvPr>
          <p:cNvSpPr txBox="1"/>
          <p:nvPr/>
        </p:nvSpPr>
        <p:spPr>
          <a:xfrm>
            <a:off x="215008" y="6427348"/>
            <a:ext cx="8928992" cy="405367"/>
          </a:xfrm>
          <a:prstGeom prst="rect">
            <a:avLst/>
          </a:prstGeom>
          <a:noFill/>
        </p:spPr>
        <p:txBody>
          <a:bodyPr wrap="square">
            <a:spAutoFit/>
          </a:bodyPr>
          <a:lstStyle/>
          <a:p>
            <a:pPr>
              <a:lnSpc>
                <a:spcPct val="107000"/>
              </a:lnSpc>
              <a:spcAft>
                <a:spcPts val="800"/>
              </a:spcAft>
            </a:pPr>
            <a:r>
              <a:rPr lang="it-IT" sz="20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Da: Notizie della regione Piemonte, Numero speciale "Energia", pp. 68, Torino 1979</a:t>
            </a:r>
            <a:endParaRPr lang="it-IT" sz="200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51754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pic>
        <p:nvPicPr>
          <p:cNvPr id="3" name="Immagine 2" descr="Immagine che contiene testo&#10;&#10;Descrizione generata automaticamente">
            <a:extLst>
              <a:ext uri="{FF2B5EF4-FFF2-40B4-BE49-F238E27FC236}">
                <a16:creationId xmlns:a16="http://schemas.microsoft.com/office/drawing/2014/main" id="{40823CAF-F915-4CE0-D5C0-9DAFB4DDCAF7}"/>
              </a:ext>
            </a:extLst>
          </p:cNvPr>
          <p:cNvPicPr>
            <a:picLocks noChangeAspect="1"/>
          </p:cNvPicPr>
          <p:nvPr/>
        </p:nvPicPr>
        <p:blipFill rotWithShape="1">
          <a:blip r:embed="rId3"/>
          <a:srcRect l="58167" t="32344" r="12316" b="7449"/>
          <a:stretch/>
        </p:blipFill>
        <p:spPr bwMode="auto">
          <a:xfrm>
            <a:off x="2195736" y="42333"/>
            <a:ext cx="6948264" cy="6669360"/>
          </a:xfrm>
          <a:prstGeom prst="rect">
            <a:avLst/>
          </a:prstGeom>
          <a:ln>
            <a:noFill/>
          </a:ln>
          <a:extLst>
            <a:ext uri="{53640926-AAD7-44D8-BBD7-CCE9431645EC}">
              <a14:shadowObscured xmlns:a14="http://schemas.microsoft.com/office/drawing/2010/main"/>
            </a:ext>
          </a:extLst>
        </p:spPr>
      </p:pic>
      <p:sp>
        <p:nvSpPr>
          <p:cNvPr id="5" name="CasellaDiTesto 4">
            <a:extLst>
              <a:ext uri="{FF2B5EF4-FFF2-40B4-BE49-F238E27FC236}">
                <a16:creationId xmlns:a16="http://schemas.microsoft.com/office/drawing/2014/main" id="{55FFB045-C594-1EE0-87EC-DE98EBAF7850}"/>
              </a:ext>
            </a:extLst>
          </p:cNvPr>
          <p:cNvSpPr txBox="1"/>
          <p:nvPr/>
        </p:nvSpPr>
        <p:spPr>
          <a:xfrm>
            <a:off x="251520" y="2063981"/>
            <a:ext cx="2232248" cy="1885901"/>
          </a:xfrm>
          <a:prstGeom prst="rect">
            <a:avLst/>
          </a:prstGeom>
          <a:noFill/>
        </p:spPr>
        <p:txBody>
          <a:bodyPr wrap="square">
            <a:spAutoFit/>
          </a:bodyPr>
          <a:lstStyle/>
          <a:p>
            <a:pPr>
              <a:lnSpc>
                <a:spcPct val="107000"/>
              </a:lnSpc>
              <a:spcAft>
                <a:spcPts val="800"/>
              </a:spcAft>
            </a:pPr>
            <a:r>
              <a:rPr lang="it-IT" sz="22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Da: Notizie della regione Piemonte, Numero speciale "</a:t>
            </a:r>
            <a:r>
              <a:rPr lang="it-IT" sz="2200"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Energia</a:t>
            </a:r>
            <a:r>
              <a:rPr lang="it-IT" sz="22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pp. 68, Torino 1979</a:t>
            </a:r>
            <a:endParaRPr lang="it-IT" sz="2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76939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pic>
        <p:nvPicPr>
          <p:cNvPr id="3" name="Immagine 2" descr="Immagine che contiene testo&#10;&#10;Descrizione generata automaticamente">
            <a:extLst>
              <a:ext uri="{FF2B5EF4-FFF2-40B4-BE49-F238E27FC236}">
                <a16:creationId xmlns:a16="http://schemas.microsoft.com/office/drawing/2014/main" id="{4292C380-B091-25E9-C2F3-26EC8DAE8B04}"/>
              </a:ext>
            </a:extLst>
          </p:cNvPr>
          <p:cNvPicPr>
            <a:picLocks noChangeAspect="1"/>
          </p:cNvPicPr>
          <p:nvPr/>
        </p:nvPicPr>
        <p:blipFill rotWithShape="1">
          <a:blip r:embed="rId3"/>
          <a:srcRect l="30248" t="42376" r="39705" b="14730"/>
          <a:stretch/>
        </p:blipFill>
        <p:spPr bwMode="auto">
          <a:xfrm>
            <a:off x="899592" y="188640"/>
            <a:ext cx="8136904" cy="6192688"/>
          </a:xfrm>
          <a:prstGeom prst="rect">
            <a:avLst/>
          </a:prstGeom>
          <a:ln>
            <a:noFill/>
          </a:ln>
          <a:extLst>
            <a:ext uri="{53640926-AAD7-44D8-BBD7-CCE9431645EC}">
              <a14:shadowObscured xmlns:a14="http://schemas.microsoft.com/office/drawing/2010/main"/>
            </a:ext>
          </a:extLst>
        </p:spPr>
      </p:pic>
      <p:sp>
        <p:nvSpPr>
          <p:cNvPr id="5" name="CasellaDiTesto 4">
            <a:extLst>
              <a:ext uri="{FF2B5EF4-FFF2-40B4-BE49-F238E27FC236}">
                <a16:creationId xmlns:a16="http://schemas.microsoft.com/office/drawing/2014/main" id="{F5FC08ED-94AE-E7FA-5BF2-E5F83A4604BF}"/>
              </a:ext>
            </a:extLst>
          </p:cNvPr>
          <p:cNvSpPr txBox="1"/>
          <p:nvPr/>
        </p:nvSpPr>
        <p:spPr>
          <a:xfrm>
            <a:off x="215008" y="6381328"/>
            <a:ext cx="8928992" cy="405367"/>
          </a:xfrm>
          <a:prstGeom prst="rect">
            <a:avLst/>
          </a:prstGeom>
          <a:noFill/>
        </p:spPr>
        <p:txBody>
          <a:bodyPr wrap="square">
            <a:spAutoFit/>
          </a:bodyPr>
          <a:lstStyle/>
          <a:p>
            <a:pPr>
              <a:lnSpc>
                <a:spcPct val="107000"/>
              </a:lnSpc>
              <a:spcAft>
                <a:spcPts val="800"/>
              </a:spcAft>
            </a:pPr>
            <a:r>
              <a:rPr lang="it-IT" sz="2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Da: Notizie della regione Piemonte, Numero speciale "</a:t>
            </a:r>
            <a:r>
              <a:rPr lang="it-IT" sz="2000"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Energia</a:t>
            </a:r>
            <a:r>
              <a:rPr lang="it-IT" sz="2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pp. 68, Torino 1979</a:t>
            </a:r>
            <a:endParaRPr lang="it-IT"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27454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sp>
        <p:nvSpPr>
          <p:cNvPr id="3" name="CasellaDiTesto 2">
            <a:extLst>
              <a:ext uri="{FF2B5EF4-FFF2-40B4-BE49-F238E27FC236}">
                <a16:creationId xmlns:a16="http://schemas.microsoft.com/office/drawing/2014/main" id="{ACE47520-8F97-856E-4A1C-2479C5F237A7}"/>
              </a:ext>
            </a:extLst>
          </p:cNvPr>
          <p:cNvSpPr txBox="1"/>
          <p:nvPr/>
        </p:nvSpPr>
        <p:spPr>
          <a:xfrm>
            <a:off x="2051720" y="188640"/>
            <a:ext cx="4572000" cy="769441"/>
          </a:xfrm>
          <a:prstGeom prst="rect">
            <a:avLst/>
          </a:prstGeom>
          <a:noFill/>
        </p:spPr>
        <p:txBody>
          <a:bodyPr wrap="square">
            <a:spAutoFit/>
          </a:bodyPr>
          <a:lstStyle/>
          <a:p>
            <a:pPr algn="ctr"/>
            <a:r>
              <a:rPr lang="it-IT" sz="4400" dirty="0">
                <a:solidFill>
                  <a:srgbClr val="C00000"/>
                </a:solidFill>
                <a:effectLst/>
                <a:latin typeface="Times New Roman" panose="02020603050405020304" pitchFamily="18" charset="0"/>
                <a:ea typeface="Calibri" panose="020F0502020204030204" pitchFamily="34" charset="0"/>
              </a:rPr>
              <a:t>Energia solare </a:t>
            </a:r>
            <a:endParaRPr lang="it-IT" sz="4400" dirty="0">
              <a:solidFill>
                <a:srgbClr val="C00000"/>
              </a:solidFill>
            </a:endParaRPr>
          </a:p>
        </p:txBody>
      </p:sp>
      <p:sp>
        <p:nvSpPr>
          <p:cNvPr id="5" name="CasellaDiTesto 4">
            <a:extLst>
              <a:ext uri="{FF2B5EF4-FFF2-40B4-BE49-F238E27FC236}">
                <a16:creationId xmlns:a16="http://schemas.microsoft.com/office/drawing/2014/main" id="{62F210DE-4A1A-148F-4817-1604E603AF4B}"/>
              </a:ext>
            </a:extLst>
          </p:cNvPr>
          <p:cNvSpPr txBox="1"/>
          <p:nvPr/>
        </p:nvSpPr>
        <p:spPr>
          <a:xfrm>
            <a:off x="179512" y="1196752"/>
            <a:ext cx="8712968" cy="5632311"/>
          </a:xfrm>
          <a:prstGeom prst="rect">
            <a:avLst/>
          </a:prstGeom>
          <a:noFill/>
        </p:spPr>
        <p:txBody>
          <a:bodyPr wrap="square">
            <a:spAutoFit/>
          </a:bodyPr>
          <a:lstStyle/>
          <a:p>
            <a:pPr algn="just"/>
            <a:r>
              <a:rPr lang="it-IT" sz="2400" dirty="0">
                <a:effectLst/>
                <a:latin typeface="Times New Roman" panose="02020603050405020304" pitchFamily="18" charset="0"/>
                <a:ea typeface="Calibri" panose="020F0502020204030204" pitchFamily="34" charset="0"/>
                <a:cs typeface="Times New Roman" panose="02020603050405020304" pitchFamily="18" charset="0"/>
              </a:rPr>
              <a:t>L'energia associata alla </a:t>
            </a:r>
            <a:r>
              <a:rPr lang="it-IT" sz="2400" dirty="0">
                <a:latin typeface="Times New Roman" panose="02020603050405020304" pitchFamily="18" charset="0"/>
                <a:ea typeface="Calibri" panose="020F0502020204030204" pitchFamily="34" charset="0"/>
                <a:cs typeface="Times New Roman" panose="02020603050405020304" pitchFamily="18" charset="0"/>
              </a:rPr>
              <a:t>radiazione solare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rappresenta la principale fonte di energia per la vita sulla Terra.</a:t>
            </a:r>
          </a:p>
          <a:p>
            <a:pPr algn="just"/>
            <a:r>
              <a:rPr lang="it-IT" sz="2400" dirty="0">
                <a:effectLst/>
                <a:latin typeface="Times New Roman" panose="02020603050405020304" pitchFamily="18" charset="0"/>
                <a:ea typeface="Calibri" panose="020F0502020204030204" pitchFamily="34" charset="0"/>
                <a:cs typeface="Times New Roman" panose="02020603050405020304" pitchFamily="18" charset="0"/>
              </a:rPr>
              <a:t>È la forma di energia normalmente utilizzata dagli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orga-nismi</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autotrofi</a:t>
            </a:r>
            <a:r>
              <a:rPr lang="it-IT" sz="2400" dirty="0">
                <a:latin typeface="Times New Roman" panose="02020603050405020304" pitchFamily="18" charset="0"/>
                <a:ea typeface="Calibri" panose="020F0502020204030204" pitchFamily="34" charset="0"/>
                <a:cs typeface="Times New Roman" panose="02020603050405020304" pitchFamily="18" charset="0"/>
              </a:rPr>
              <a:t>,</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quelli che eseguono la </a:t>
            </a:r>
            <a:r>
              <a:rPr lang="it-IT" sz="2400" dirty="0">
                <a:latin typeface="Times New Roman" panose="02020603050405020304" pitchFamily="18" charset="0"/>
                <a:ea typeface="Calibri" panose="020F0502020204030204" pitchFamily="34" charset="0"/>
                <a:cs typeface="Times New Roman" panose="02020603050405020304" pitchFamily="18" charset="0"/>
              </a:rPr>
              <a:t>fotosintesi</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cioè i </a:t>
            </a:r>
            <a:r>
              <a:rPr lang="it-IT"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vegetali</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(da cui furono originati anche i </a:t>
            </a:r>
            <a:r>
              <a:rPr lang="it-IT" sz="2400" dirty="0">
                <a:latin typeface="Times New Roman" panose="02020603050405020304" pitchFamily="18" charset="0"/>
                <a:ea typeface="Calibri" panose="020F0502020204030204" pitchFamily="34" charset="0"/>
                <a:cs typeface="Times New Roman" panose="02020603050405020304" pitchFamily="18" charset="0"/>
              </a:rPr>
              <a:t>combustibili fossili</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gli altri </a:t>
            </a:r>
            <a:r>
              <a:rPr lang="it-IT" sz="2400" dirty="0">
                <a:latin typeface="Times New Roman" panose="02020603050405020304" pitchFamily="18" charset="0"/>
                <a:ea typeface="Calibri" panose="020F0502020204030204" pitchFamily="34" charset="0"/>
                <a:cs typeface="Times New Roman" panose="02020603050405020304" pitchFamily="18" charset="0"/>
              </a:rPr>
              <a:t>organismi viventi</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sfruttano, invece, l'</a:t>
            </a:r>
            <a:r>
              <a:rPr lang="it-IT" sz="2400" dirty="0">
                <a:latin typeface="Times New Roman" panose="02020603050405020304" pitchFamily="18" charset="0"/>
                <a:ea typeface="Calibri" panose="020F0502020204030204" pitchFamily="34" charset="0"/>
                <a:cs typeface="Times New Roman" panose="02020603050405020304" pitchFamily="18" charset="0"/>
              </a:rPr>
              <a:t>energia chimica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ricavata dai vegetali o da altri organismi che a loro volta si nutrono di vegetali</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r>
              <a:rPr lang="it-IT" sz="2400" dirty="0">
                <a:effectLst/>
                <a:latin typeface="Times New Roman" panose="02020603050405020304" pitchFamily="18" charset="0"/>
                <a:ea typeface="Calibri" panose="020F0502020204030204" pitchFamily="34" charset="0"/>
                <a:cs typeface="Times New Roman" panose="02020603050405020304" pitchFamily="18" charset="0"/>
              </a:rPr>
              <a:t>Da questa energia derivano più o meno direttamente quasi tutte le altre fonti energetiche disponibili all'uomo quali i </a:t>
            </a:r>
            <a:r>
              <a:rPr lang="it-IT" sz="2400" dirty="0">
                <a:latin typeface="Times New Roman" panose="02020603050405020304" pitchFamily="18" charset="0"/>
                <a:ea typeface="Calibri" panose="020F0502020204030204" pitchFamily="34" charset="0"/>
                <a:cs typeface="Times New Roman" panose="02020603050405020304" pitchFamily="18" charset="0"/>
              </a:rPr>
              <a:t>combustibili fossili</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l'</a:t>
            </a:r>
            <a:r>
              <a:rPr lang="it-IT" sz="2400" dirty="0">
                <a:latin typeface="Times New Roman" panose="02020603050405020304" pitchFamily="18" charset="0"/>
                <a:ea typeface="Calibri" panose="020F0502020204030204" pitchFamily="34" charset="0"/>
                <a:cs typeface="Times New Roman" panose="02020603050405020304" pitchFamily="18" charset="0"/>
              </a:rPr>
              <a:t>energia idroelettrica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l'</a:t>
            </a:r>
            <a:r>
              <a:rPr lang="it-IT" sz="2400" dirty="0">
                <a:latin typeface="Times New Roman" panose="02020603050405020304" pitchFamily="18" charset="0"/>
                <a:ea typeface="Calibri" panose="020F0502020204030204" pitchFamily="34" charset="0"/>
                <a:cs typeface="Times New Roman" panose="02020603050405020304" pitchFamily="18" charset="0"/>
              </a:rPr>
              <a:t>energia eolica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l'energia da biomasse. </a:t>
            </a:r>
          </a:p>
          <a:p>
            <a:pPr algn="just"/>
            <a:r>
              <a:rPr lang="it-IT" sz="2400" dirty="0">
                <a:effectLst/>
                <a:latin typeface="Times New Roman" panose="02020603050405020304" pitchFamily="18" charset="0"/>
                <a:ea typeface="Calibri" panose="020F0502020204030204" pitchFamily="34" charset="0"/>
                <a:cs typeface="Times New Roman" panose="02020603050405020304" pitchFamily="18" charset="0"/>
              </a:rPr>
              <a:t>Può essere utilizzata direttamente a scopi energetici per produrre </a:t>
            </a:r>
            <a:r>
              <a:rPr lang="it-IT"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calore</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o </a:t>
            </a:r>
            <a:r>
              <a:rPr lang="it-IT"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energia elettrica</a:t>
            </a:r>
            <a:r>
              <a:rPr lang="it-IT"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con vari tipi di impianti. </a:t>
            </a:r>
            <a:endParaRPr lang="it-IT" sz="2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it-IT" sz="2400" dirty="0">
                <a:effectLst/>
                <a:latin typeface="Times New Roman" panose="02020603050405020304" pitchFamily="18" charset="0"/>
                <a:ea typeface="Calibri" panose="020F0502020204030204" pitchFamily="34" charset="0"/>
                <a:cs typeface="Times New Roman" panose="02020603050405020304" pitchFamily="18" charset="0"/>
              </a:rPr>
              <a:t>Il valore di tale energia si può calcolare come il prodotto tra l</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a:t>
            </a:r>
            <a:r>
              <a:rPr lang="it-IT"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insolazione</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media, l’ </a:t>
            </a:r>
            <a:r>
              <a:rPr lang="it-IT"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eliofania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nell'intervallo di tempo considerato e la </a:t>
            </a:r>
            <a:r>
              <a:rPr lang="it-IT" sz="2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superficie incidente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interessata.</a:t>
            </a:r>
          </a:p>
        </p:txBody>
      </p:sp>
    </p:spTree>
    <p:extLst>
      <p:ext uri="{BB962C8B-B14F-4D97-AF65-F5344CB8AC3E}">
        <p14:creationId xmlns:p14="http://schemas.microsoft.com/office/powerpoint/2010/main" val="23945992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sp>
        <p:nvSpPr>
          <p:cNvPr id="3" name="CasellaDiTesto 2">
            <a:extLst>
              <a:ext uri="{FF2B5EF4-FFF2-40B4-BE49-F238E27FC236}">
                <a16:creationId xmlns:a16="http://schemas.microsoft.com/office/drawing/2014/main" id="{490FE026-97BF-DF06-C986-763952C751C0}"/>
              </a:ext>
            </a:extLst>
          </p:cNvPr>
          <p:cNvSpPr txBox="1"/>
          <p:nvPr/>
        </p:nvSpPr>
        <p:spPr>
          <a:xfrm>
            <a:off x="1835696" y="188640"/>
            <a:ext cx="5634372" cy="768031"/>
          </a:xfrm>
          <a:prstGeom prst="rect">
            <a:avLst/>
          </a:prstGeom>
          <a:noFill/>
        </p:spPr>
        <p:txBody>
          <a:bodyPr wrap="square">
            <a:spAutoFit/>
          </a:bodyPr>
          <a:lstStyle/>
          <a:p>
            <a:pPr algn="ctr">
              <a:lnSpc>
                <a:spcPct val="107000"/>
              </a:lnSpc>
              <a:spcAft>
                <a:spcPts val="800"/>
              </a:spcAft>
            </a:pPr>
            <a:r>
              <a:rPr lang="it-IT" sz="4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Insolazione ed eliofania</a:t>
            </a:r>
          </a:p>
        </p:txBody>
      </p:sp>
      <p:sp>
        <p:nvSpPr>
          <p:cNvPr id="5" name="CasellaDiTesto 4">
            <a:extLst>
              <a:ext uri="{FF2B5EF4-FFF2-40B4-BE49-F238E27FC236}">
                <a16:creationId xmlns:a16="http://schemas.microsoft.com/office/drawing/2014/main" id="{F2CC0CC4-212B-E6FF-0F12-AF3176F31C66}"/>
              </a:ext>
            </a:extLst>
          </p:cNvPr>
          <p:cNvSpPr txBox="1"/>
          <p:nvPr/>
        </p:nvSpPr>
        <p:spPr>
          <a:xfrm>
            <a:off x="296244" y="1775713"/>
            <a:ext cx="8424936" cy="4893647"/>
          </a:xfrm>
          <a:prstGeom prst="rect">
            <a:avLst/>
          </a:prstGeom>
          <a:noFill/>
        </p:spPr>
        <p:txBody>
          <a:bodyPr wrap="square">
            <a:spAutoFit/>
          </a:bodyPr>
          <a:lstStyle/>
          <a:p>
            <a:r>
              <a:rPr lang="it-IT" sz="2400" dirty="0">
                <a:effectLst/>
                <a:latin typeface="Times New Roman" panose="02020603050405020304" pitchFamily="18" charset="0"/>
                <a:ea typeface="Calibri" panose="020F0502020204030204" pitchFamily="34" charset="0"/>
              </a:rPr>
              <a:t>L</a:t>
            </a:r>
            <a:r>
              <a:rPr lang="it-IT" sz="2400" dirty="0">
                <a:solidFill>
                  <a:srgbClr val="C00000"/>
                </a:solidFill>
                <a:effectLst/>
                <a:latin typeface="Times New Roman" panose="02020603050405020304" pitchFamily="18" charset="0"/>
                <a:ea typeface="Calibri" panose="020F0502020204030204" pitchFamily="34" charset="0"/>
              </a:rPr>
              <a:t>'insolazione</a:t>
            </a:r>
            <a:r>
              <a:rPr lang="it-IT" sz="2400" dirty="0">
                <a:effectLst/>
                <a:latin typeface="Times New Roman" panose="02020603050405020304" pitchFamily="18" charset="0"/>
                <a:ea typeface="Calibri" panose="020F0502020204030204" pitchFamily="34" charset="0"/>
              </a:rPr>
              <a:t> è la misura della quantità di </a:t>
            </a:r>
            <a:r>
              <a:rPr lang="it-IT" sz="2400" dirty="0">
                <a:latin typeface="Times New Roman" panose="02020603050405020304" pitchFamily="18" charset="0"/>
                <a:ea typeface="Calibri" panose="020F0502020204030204" pitchFamily="34" charset="0"/>
              </a:rPr>
              <a:t>radiazione</a:t>
            </a:r>
            <a:r>
              <a:rPr lang="it-IT" sz="2400" dirty="0">
                <a:effectLst/>
                <a:latin typeface="Times New Roman" panose="02020603050405020304" pitchFamily="18" charset="0"/>
                <a:ea typeface="Calibri" panose="020F0502020204030204" pitchFamily="34" charset="0"/>
              </a:rPr>
              <a:t> emessa dal </a:t>
            </a:r>
            <a:r>
              <a:rPr lang="it-IT" sz="2400" dirty="0">
                <a:latin typeface="Times New Roman" panose="02020603050405020304" pitchFamily="18" charset="0"/>
                <a:ea typeface="Calibri" panose="020F0502020204030204" pitchFamily="34" charset="0"/>
              </a:rPr>
              <a:t>Sole</a:t>
            </a:r>
            <a:r>
              <a:rPr lang="it-IT" sz="2400" dirty="0">
                <a:effectLst/>
                <a:latin typeface="Times New Roman" panose="02020603050405020304" pitchFamily="18" charset="0"/>
                <a:ea typeface="Calibri" panose="020F0502020204030204" pitchFamily="34" charset="0"/>
              </a:rPr>
              <a:t> che raggiunge una data superficie per </a:t>
            </a:r>
            <a:r>
              <a:rPr lang="it-IT" sz="2400" dirty="0">
                <a:latin typeface="Times New Roman" panose="02020603050405020304" pitchFamily="18" charset="0"/>
                <a:ea typeface="Calibri" panose="020F0502020204030204" pitchFamily="34" charset="0"/>
              </a:rPr>
              <a:t>unità di tempo</a:t>
            </a:r>
            <a:r>
              <a:rPr lang="it-IT" sz="2400" dirty="0">
                <a:effectLst/>
                <a:latin typeface="Times New Roman" panose="02020603050405020304" pitchFamily="18" charset="0"/>
                <a:ea typeface="Calibri" panose="020F0502020204030204" pitchFamily="34" charset="0"/>
              </a:rPr>
              <a:t>. È espressa, come l'</a:t>
            </a:r>
            <a:r>
              <a:rPr lang="it-IT" sz="2400" dirty="0">
                <a:latin typeface="Times New Roman" panose="02020603050405020304" pitchFamily="18" charset="0"/>
                <a:ea typeface="Calibri" panose="020F0502020204030204" pitchFamily="34" charset="0"/>
              </a:rPr>
              <a:t>irradianza</a:t>
            </a:r>
            <a:r>
              <a:rPr lang="it-IT" sz="2400" dirty="0">
                <a:effectLst/>
                <a:latin typeface="Times New Roman" panose="02020603050405020304" pitchFamily="18" charset="0"/>
                <a:ea typeface="Calibri" panose="020F0502020204030204" pitchFamily="34" charset="0"/>
              </a:rPr>
              <a:t> media, in </a:t>
            </a:r>
            <a:r>
              <a:rPr lang="it-IT" sz="2400" dirty="0">
                <a:latin typeface="Times New Roman" panose="02020603050405020304" pitchFamily="18" charset="0"/>
                <a:ea typeface="Calibri" panose="020F0502020204030204" pitchFamily="34" charset="0"/>
              </a:rPr>
              <a:t>watt</a:t>
            </a:r>
            <a:r>
              <a:rPr lang="it-IT" sz="2400" dirty="0">
                <a:effectLst/>
                <a:latin typeface="Times New Roman" panose="02020603050405020304" pitchFamily="18" charset="0"/>
                <a:ea typeface="Calibri" panose="020F0502020204030204" pitchFamily="34" charset="0"/>
              </a:rPr>
              <a:t> al </a:t>
            </a:r>
            <a:r>
              <a:rPr lang="it-IT" sz="2400" dirty="0">
                <a:solidFill>
                  <a:srgbClr val="0563C1"/>
                </a:solidFill>
                <a:latin typeface="Times New Roman" panose="02020603050405020304" pitchFamily="18" charset="0"/>
                <a:ea typeface="Calibri" panose="020F0502020204030204" pitchFamily="34" charset="0"/>
              </a:rPr>
              <a:t> </a:t>
            </a:r>
            <a:r>
              <a:rPr lang="it-IT" sz="2400" dirty="0">
                <a:latin typeface="Times New Roman" panose="02020603050405020304" pitchFamily="18" charset="0"/>
                <a:ea typeface="Calibri" panose="020F0502020204030204" pitchFamily="34" charset="0"/>
              </a:rPr>
              <a:t>metro quadro</a:t>
            </a:r>
            <a:r>
              <a:rPr lang="it-IT" sz="2400" dirty="0">
                <a:effectLst/>
                <a:latin typeface="Times New Roman" panose="02020603050405020304" pitchFamily="18" charset="0"/>
                <a:ea typeface="Calibri" panose="020F0502020204030204" pitchFamily="34" charset="0"/>
              </a:rPr>
              <a:t> (W/m²).</a:t>
            </a:r>
          </a:p>
          <a:p>
            <a:endParaRPr lang="it-IT"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L'</a:t>
            </a:r>
            <a:r>
              <a:rPr lang="it-IT"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eliofania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assoluta misura la durata effettiva dell'illuminazione solare diretta senza l'interposizione delle </a:t>
            </a:r>
            <a:r>
              <a:rPr lang="it-IT" sz="2400" dirty="0">
                <a:latin typeface="Times New Roman" panose="02020603050405020304" pitchFamily="18" charset="0"/>
                <a:ea typeface="Calibri" panose="020F0502020204030204" pitchFamily="34" charset="0"/>
                <a:cs typeface="Times New Roman" panose="02020603050405020304" pitchFamily="18" charset="0"/>
              </a:rPr>
              <a:t>nuvole</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in un dato periodo (giorno, mese, anno, ecc.). Si misura con l'unità di tempo, general-mente in ore o in </a:t>
            </a:r>
            <a:r>
              <a:rPr lang="it-IT" sz="2400" dirty="0">
                <a:latin typeface="Times New Roman" panose="02020603050405020304" pitchFamily="18" charset="0"/>
                <a:ea typeface="Calibri" panose="020F0502020204030204" pitchFamily="34" charset="0"/>
                <a:cs typeface="Times New Roman" panose="02020603050405020304" pitchFamily="18" charset="0"/>
              </a:rPr>
              <a:t>dì</a:t>
            </a:r>
            <a:r>
              <a:rPr lang="it-IT" sz="2400"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standard.</a:t>
            </a:r>
          </a:p>
          <a:p>
            <a:endParaRPr lang="it-IT" sz="2400" dirty="0">
              <a:latin typeface="Times New Roman" panose="02020603050405020304" pitchFamily="18" charset="0"/>
              <a:ea typeface="Calibri" panose="020F0502020204030204" pitchFamily="34" charset="0"/>
            </a:endParaRPr>
          </a:p>
          <a:p>
            <a:endParaRPr lang="it-IT" sz="2400" dirty="0">
              <a:effectLst/>
              <a:latin typeface="Times New Roman" panose="02020603050405020304" pitchFamily="18" charset="0"/>
              <a:ea typeface="Calibri" panose="020F0502020204030204" pitchFamily="34" charset="0"/>
            </a:endParaRPr>
          </a:p>
          <a:p>
            <a:endParaRPr lang="it-IT" sz="2400" dirty="0">
              <a:latin typeface="Times New Roman" panose="02020603050405020304" pitchFamily="18" charset="0"/>
              <a:ea typeface="Calibri" panose="020F0502020204030204" pitchFamily="34" charset="0"/>
            </a:endParaRPr>
          </a:p>
          <a:p>
            <a:endParaRPr lang="it-IT" sz="2400" dirty="0">
              <a:effectLst/>
              <a:latin typeface="Times New Roman" panose="02020603050405020304" pitchFamily="18" charset="0"/>
              <a:ea typeface="Calibri" panose="020F0502020204030204" pitchFamily="34" charset="0"/>
            </a:endParaRPr>
          </a:p>
          <a:p>
            <a:r>
              <a:rPr lang="it-IT" sz="2400" dirty="0">
                <a:effectLst/>
                <a:latin typeface="Times New Roman" panose="02020603050405020304" pitchFamily="18" charset="0"/>
                <a:ea typeface="Calibri" panose="020F0502020204030204" pitchFamily="34" charset="0"/>
              </a:rPr>
              <a:t> </a:t>
            </a:r>
            <a:endParaRPr lang="it-IT" sz="2400" dirty="0"/>
          </a:p>
        </p:txBody>
      </p:sp>
    </p:spTree>
    <p:extLst>
      <p:ext uri="{BB962C8B-B14F-4D97-AF65-F5344CB8AC3E}">
        <p14:creationId xmlns:p14="http://schemas.microsoft.com/office/powerpoint/2010/main" val="10082431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pic>
        <p:nvPicPr>
          <p:cNvPr id="3" name="Immagine 2">
            <a:extLst>
              <a:ext uri="{FF2B5EF4-FFF2-40B4-BE49-F238E27FC236}">
                <a16:creationId xmlns:a16="http://schemas.microsoft.com/office/drawing/2014/main" id="{FE9FBCA5-3732-2128-97B8-7B0A3CF7E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463" y="1052736"/>
            <a:ext cx="5172873" cy="5517232"/>
          </a:xfrm>
          <a:prstGeom prst="rect">
            <a:avLst/>
          </a:prstGeom>
        </p:spPr>
      </p:pic>
      <p:sp>
        <p:nvSpPr>
          <p:cNvPr id="5" name="CasellaDiTesto 4">
            <a:extLst>
              <a:ext uri="{FF2B5EF4-FFF2-40B4-BE49-F238E27FC236}">
                <a16:creationId xmlns:a16="http://schemas.microsoft.com/office/drawing/2014/main" id="{4FAA9983-8975-62B0-3582-653F6B99A96B}"/>
              </a:ext>
            </a:extLst>
          </p:cNvPr>
          <p:cNvSpPr txBox="1"/>
          <p:nvPr/>
        </p:nvSpPr>
        <p:spPr>
          <a:xfrm>
            <a:off x="3275856" y="206931"/>
            <a:ext cx="2682044" cy="707886"/>
          </a:xfrm>
          <a:prstGeom prst="rect">
            <a:avLst/>
          </a:prstGeom>
          <a:noFill/>
        </p:spPr>
        <p:txBody>
          <a:bodyPr wrap="square">
            <a:spAutoFit/>
          </a:bodyPr>
          <a:lstStyle/>
          <a:p>
            <a:pPr algn="ctr"/>
            <a:r>
              <a:rPr lang="it-IT" sz="4000" b="0" i="0" dirty="0">
                <a:solidFill>
                  <a:srgbClr val="C00000"/>
                </a:solidFill>
                <a:effectLst/>
                <a:latin typeface="Times New Roman" panose="02020603050405020304" pitchFamily="18" charset="0"/>
                <a:cs typeface="Times New Roman" panose="02020603050405020304" pitchFamily="18" charset="0"/>
              </a:rPr>
              <a:t>Insolazione</a:t>
            </a:r>
          </a:p>
        </p:txBody>
      </p:sp>
      <p:sp>
        <p:nvSpPr>
          <p:cNvPr id="7" name="CasellaDiTesto 6">
            <a:extLst>
              <a:ext uri="{FF2B5EF4-FFF2-40B4-BE49-F238E27FC236}">
                <a16:creationId xmlns:a16="http://schemas.microsoft.com/office/drawing/2014/main" id="{A77ABADF-5A22-2B5D-CB60-B6F5EDEBC14D}"/>
              </a:ext>
            </a:extLst>
          </p:cNvPr>
          <p:cNvSpPr txBox="1"/>
          <p:nvPr/>
        </p:nvSpPr>
        <p:spPr>
          <a:xfrm>
            <a:off x="251520" y="1484784"/>
            <a:ext cx="2933491" cy="5156283"/>
          </a:xfrm>
          <a:prstGeom prst="rect">
            <a:avLst/>
          </a:prstGeom>
          <a:noFill/>
        </p:spPr>
        <p:txBody>
          <a:bodyPr wrap="square">
            <a:spAutoFit/>
          </a:bodyPr>
          <a:lstStyle/>
          <a:p>
            <a:pPr>
              <a:lnSpc>
                <a:spcPct val="107000"/>
              </a:lnSpc>
              <a:spcAft>
                <a:spcPts val="8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Insolazione media annua alla sommità dell’</a:t>
            </a:r>
            <a:r>
              <a:rPr lang="it-IT" sz="2400" dirty="0">
                <a:latin typeface="Times New Roman" panose="02020603050405020304" pitchFamily="18" charset="0"/>
                <a:ea typeface="Calibri" panose="020F0502020204030204" pitchFamily="34" charset="0"/>
                <a:cs typeface="Times New Roman" panose="02020603050405020304" pitchFamily="18" charset="0"/>
              </a:rPr>
              <a:t>atmosfera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(sopra)</a:t>
            </a:r>
          </a:p>
          <a:p>
            <a:pPr>
              <a:lnSpc>
                <a:spcPct val="107000"/>
              </a:lnSpc>
              <a:spcAft>
                <a:spcPts val="8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e alla superficie del pianeta (sotto).</a:t>
            </a:r>
          </a:p>
          <a:p>
            <a:pPr>
              <a:lnSpc>
                <a:spcPct val="107000"/>
              </a:lnSpc>
              <a:spcAft>
                <a:spcPts val="800"/>
              </a:spcAft>
            </a:pPr>
            <a:endParaRPr lang="it-IT"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it-IT" sz="2200" dirty="0">
                <a:solidFill>
                  <a:srgbClr val="008000"/>
                </a:solidFill>
                <a:latin typeface="Times New Roman" panose="02020603050405020304" pitchFamily="18" charset="0"/>
                <a:ea typeface="Calibri" panose="020F0502020204030204" pitchFamily="34" charset="0"/>
                <a:cs typeface="Times New Roman" panose="02020603050405020304" pitchFamily="18" charset="0"/>
              </a:rPr>
              <a:t>Wikipedia: </a:t>
            </a:r>
          </a:p>
          <a:p>
            <a:pPr>
              <a:lnSpc>
                <a:spcPct val="107000"/>
              </a:lnSpc>
              <a:spcAft>
                <a:spcPts val="800"/>
              </a:spcAft>
            </a:pPr>
            <a:r>
              <a:rPr lang="it-IT" sz="22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William </a:t>
            </a:r>
            <a:r>
              <a:rPr lang="it-IT" sz="2200"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M.Connolley</a:t>
            </a:r>
            <a:r>
              <a:rPr lang="it-IT" sz="22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da dati HadCM3, cioè </a:t>
            </a:r>
            <a:r>
              <a:rPr lang="it-IT" sz="2200" dirty="0">
                <a:solidFill>
                  <a:srgbClr val="008000"/>
                </a:solidFill>
                <a:latin typeface="Times New Roman" panose="02020603050405020304" pitchFamily="18" charset="0"/>
                <a:ea typeface="Calibri" panose="020F0502020204030204" pitchFamily="34" charset="0"/>
                <a:cs typeface="Times New Roman" panose="02020603050405020304" pitchFamily="18" charset="0"/>
              </a:rPr>
              <a:t>non da osservazioni ma da </a:t>
            </a:r>
            <a:r>
              <a:rPr lang="it-IT" sz="22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un modello di clima.</a:t>
            </a:r>
          </a:p>
          <a:p>
            <a:pPr>
              <a:lnSpc>
                <a:spcPct val="107000"/>
              </a:lnSpc>
              <a:spcAft>
                <a:spcPts val="8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6182665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pic>
        <p:nvPicPr>
          <p:cNvPr id="4" name="Immagine 3" descr="Immagine che contiene mappa&#10;&#10;Descrizione generata automaticamente">
            <a:extLst>
              <a:ext uri="{FF2B5EF4-FFF2-40B4-BE49-F238E27FC236}">
                <a16:creationId xmlns:a16="http://schemas.microsoft.com/office/drawing/2014/main" id="{6DE9B9FC-92E7-A1AA-31D1-AAB415176B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4540" y="836712"/>
            <a:ext cx="5735000" cy="5477716"/>
          </a:xfrm>
          <a:prstGeom prst="rect">
            <a:avLst/>
          </a:prstGeom>
          <a:noFill/>
          <a:ln>
            <a:noFill/>
          </a:ln>
        </p:spPr>
      </p:pic>
      <p:sp>
        <p:nvSpPr>
          <p:cNvPr id="6" name="CasellaDiTesto 5">
            <a:extLst>
              <a:ext uri="{FF2B5EF4-FFF2-40B4-BE49-F238E27FC236}">
                <a16:creationId xmlns:a16="http://schemas.microsoft.com/office/drawing/2014/main" id="{1AA847BD-8688-26BF-3CDF-A065BFCEAFE5}"/>
              </a:ext>
            </a:extLst>
          </p:cNvPr>
          <p:cNvSpPr txBox="1"/>
          <p:nvPr/>
        </p:nvSpPr>
        <p:spPr>
          <a:xfrm>
            <a:off x="827584" y="198679"/>
            <a:ext cx="8208912" cy="593304"/>
          </a:xfrm>
          <a:prstGeom prst="rect">
            <a:avLst/>
          </a:prstGeom>
          <a:noFill/>
        </p:spPr>
        <p:txBody>
          <a:bodyPr wrap="square">
            <a:spAutoFit/>
          </a:bodyPr>
          <a:lstStyle/>
          <a:p>
            <a:pPr algn="ctr">
              <a:lnSpc>
                <a:spcPct val="107000"/>
              </a:lnSpc>
              <a:spcAft>
                <a:spcPts val="800"/>
              </a:spcAft>
            </a:pPr>
            <a:r>
              <a:rPr lang="it-IT"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Insolazione media dell'Europa (1995 – 2007)</a:t>
            </a:r>
            <a:endParaRPr lang="it-IT" sz="3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CasellaDiTesto 7">
            <a:extLst>
              <a:ext uri="{FF2B5EF4-FFF2-40B4-BE49-F238E27FC236}">
                <a16:creationId xmlns:a16="http://schemas.microsoft.com/office/drawing/2014/main" id="{3F3409DF-0730-2EB3-DB92-FF9C0D8FD400}"/>
              </a:ext>
            </a:extLst>
          </p:cNvPr>
          <p:cNvSpPr txBox="1"/>
          <p:nvPr/>
        </p:nvSpPr>
        <p:spPr>
          <a:xfrm>
            <a:off x="1619672" y="6336789"/>
            <a:ext cx="6624736" cy="405367"/>
          </a:xfrm>
          <a:prstGeom prst="rect">
            <a:avLst/>
          </a:prstGeom>
          <a:noFill/>
        </p:spPr>
        <p:txBody>
          <a:bodyPr wrap="square">
            <a:spAutoFit/>
          </a:bodyPr>
          <a:lstStyle/>
          <a:p>
            <a:pPr algn="ctr">
              <a:lnSpc>
                <a:spcPct val="107000"/>
              </a:lnSpc>
              <a:spcAft>
                <a:spcPts val="800"/>
              </a:spcAft>
            </a:pPr>
            <a:r>
              <a:rPr lang="it-IT" sz="2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https://joint-research-centre.ec.europa.eu/pvgis-online-tool_en</a:t>
            </a:r>
            <a:endParaRPr lang="it-IT" sz="20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74373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bwMode="auto">
          <a:xfrm>
            <a:off x="457200" y="273050"/>
            <a:ext cx="3008313" cy="1162050"/>
          </a:xfrm>
        </p:spPr>
        <p:txBody>
          <a:bodyPr wrap="square" lIns="90000" tIns="46800" rIns="90000" bIns="46800" anchor="b">
            <a:normAutofit/>
          </a:bodyPr>
          <a:lstStyle/>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p>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a:p>
        </p:txBody>
      </p:sp>
      <p:sp>
        <p:nvSpPr>
          <p:cNvPr id="142344" name="Text Placeholder 3">
            <a:extLst>
              <a:ext uri="{FF2B5EF4-FFF2-40B4-BE49-F238E27FC236}">
                <a16:creationId xmlns:a16="http://schemas.microsoft.com/office/drawing/2014/main" id="{705C5B73-D7AB-241A-A7AF-DD4018BDF3F2}"/>
              </a:ext>
            </a:extLst>
          </p:cNvPr>
          <p:cNvSpPr>
            <a:spLocks noGrp="1"/>
          </p:cNvSpPr>
          <p:nvPr>
            <p:ph type="body" sz="half" idx="2"/>
          </p:nvPr>
        </p:nvSpPr>
        <p:spPr>
          <a:xfrm>
            <a:off x="349696" y="1196752"/>
            <a:ext cx="3574232" cy="5661248"/>
          </a:xfrm>
        </p:spPr>
        <p:txBody>
          <a:bodyPr/>
          <a:lstStyle/>
          <a:p>
            <a:pPr>
              <a:lnSpc>
                <a:spcPct val="107000"/>
              </a:lnSpc>
              <a:spcAft>
                <a:spcPts val="8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I valori dell'eliofania sono fondamentali sia in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riferi</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-mento alle caratteristiche climatiche, sia per la piani-</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ficazione</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delle attività e alla gestione delle risorse di un determinato territorio.</a:t>
            </a:r>
          </a:p>
          <a:p>
            <a:pPr>
              <a:lnSpc>
                <a:spcPct val="107000"/>
              </a:lnSpc>
              <a:spcAft>
                <a:spcPts val="8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In </a:t>
            </a:r>
            <a:r>
              <a:rPr lang="it-IT"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Italia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i valori massimi dell'eliofania si trovano lungo le coste di Sardegna e </a:t>
            </a:r>
            <a:r>
              <a:rPr lang="it-IT"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Sicilia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in Maremma</a:t>
            </a:r>
            <a:r>
              <a:rPr lang="it-IT" sz="240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 </a:t>
            </a:r>
            <a:r>
              <a:rPr lang="it-IT"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grossetana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e </a:t>
            </a:r>
            <a:r>
              <a:rPr lang="it-IT"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laziale,</a:t>
            </a:r>
            <a:r>
              <a:rPr lang="it-IT"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in gran parte di Calabria e Puglia.</a:t>
            </a:r>
            <a:endParaRPr lang="it-IT" sz="2400" u="sng"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3" name="CasellaDiTesto 2">
            <a:extLst>
              <a:ext uri="{FF2B5EF4-FFF2-40B4-BE49-F238E27FC236}">
                <a16:creationId xmlns:a16="http://schemas.microsoft.com/office/drawing/2014/main" id="{6612D4EB-3930-194A-DF77-421DCD934BF0}"/>
              </a:ext>
            </a:extLst>
          </p:cNvPr>
          <p:cNvSpPr txBox="1"/>
          <p:nvPr/>
        </p:nvSpPr>
        <p:spPr>
          <a:xfrm>
            <a:off x="1475656" y="70107"/>
            <a:ext cx="6516216" cy="718466"/>
          </a:xfrm>
          <a:prstGeom prst="rect">
            <a:avLst/>
          </a:prstGeom>
          <a:noFill/>
        </p:spPr>
        <p:txBody>
          <a:bodyPr wrap="square">
            <a:spAutoFit/>
          </a:bodyPr>
          <a:lstStyle/>
          <a:p>
            <a:pPr algn="ctr">
              <a:lnSpc>
                <a:spcPct val="107000"/>
              </a:lnSpc>
              <a:spcAft>
                <a:spcPts val="800"/>
              </a:spcAft>
            </a:pPr>
            <a:r>
              <a:rPr lang="it-IT" sz="4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Eliofania media annua in Italia</a:t>
            </a:r>
            <a:endParaRPr lang="it-IT" sz="4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magine 7" descr="Immagine che contiene testo&#10;&#10;Descrizione generata automaticamente">
            <a:extLst>
              <a:ext uri="{FF2B5EF4-FFF2-40B4-BE49-F238E27FC236}">
                <a16:creationId xmlns:a16="http://schemas.microsoft.com/office/drawing/2014/main" id="{7C266155-89C7-72A9-FFFA-D32A4B4A5E3C}"/>
              </a:ext>
            </a:extLst>
          </p:cNvPr>
          <p:cNvPicPr>
            <a:picLocks noChangeAspect="1"/>
          </p:cNvPicPr>
          <p:nvPr/>
        </p:nvPicPr>
        <p:blipFill rotWithShape="1">
          <a:blip r:embed="rId3"/>
          <a:srcRect l="78135" t="13557" r="2131" b="37833"/>
          <a:stretch/>
        </p:blipFill>
        <p:spPr bwMode="auto">
          <a:xfrm>
            <a:off x="4031432" y="692697"/>
            <a:ext cx="4068960" cy="5158660"/>
          </a:xfrm>
          <a:prstGeom prst="rect">
            <a:avLst/>
          </a:prstGeom>
          <a:ln>
            <a:noFill/>
          </a:ln>
          <a:extLst>
            <a:ext uri="{53640926-AAD7-44D8-BBD7-CCE9431645EC}">
              <a14:shadowObscured xmlns:a14="http://schemas.microsoft.com/office/drawing/2010/main"/>
            </a:ext>
          </a:extLst>
        </p:spPr>
      </p:pic>
      <p:sp>
        <p:nvSpPr>
          <p:cNvPr id="10" name="CasellaDiTesto 9">
            <a:extLst>
              <a:ext uri="{FF2B5EF4-FFF2-40B4-BE49-F238E27FC236}">
                <a16:creationId xmlns:a16="http://schemas.microsoft.com/office/drawing/2014/main" id="{675E8137-555C-7948-BAE5-959812B83A35}"/>
              </a:ext>
            </a:extLst>
          </p:cNvPr>
          <p:cNvSpPr txBox="1"/>
          <p:nvPr/>
        </p:nvSpPr>
        <p:spPr>
          <a:xfrm>
            <a:off x="4355976" y="5949280"/>
            <a:ext cx="4896544" cy="707886"/>
          </a:xfrm>
          <a:prstGeom prst="rect">
            <a:avLst/>
          </a:prstGeom>
          <a:noFill/>
        </p:spPr>
        <p:txBody>
          <a:bodyPr wrap="square">
            <a:spAutoFit/>
          </a:bodyPr>
          <a:lstStyle/>
          <a:p>
            <a:r>
              <a:rPr lang="it-IT" sz="2000" b="0" i="0" dirty="0">
                <a:solidFill>
                  <a:srgbClr val="008000"/>
                </a:solidFill>
                <a:effectLst/>
                <a:latin typeface="Times New Roman" panose="02020603050405020304" pitchFamily="18" charset="0"/>
                <a:cs typeface="Times New Roman" panose="02020603050405020304" pitchFamily="18" charset="0"/>
              </a:rPr>
              <a:t>M. Pinna, </a:t>
            </a:r>
            <a:r>
              <a:rPr lang="it-IT" sz="2000" b="0" i="1" dirty="0">
                <a:solidFill>
                  <a:srgbClr val="008000"/>
                </a:solidFill>
                <a:effectLst/>
                <a:latin typeface="Times New Roman" panose="02020603050405020304" pitchFamily="18" charset="0"/>
                <a:cs typeface="Times New Roman" panose="02020603050405020304" pitchFamily="18" charset="0"/>
              </a:rPr>
              <a:t>Contributi di climatologia</a:t>
            </a:r>
            <a:r>
              <a:rPr lang="it-IT" sz="2000" b="0" i="0" dirty="0">
                <a:solidFill>
                  <a:srgbClr val="008000"/>
                </a:solidFill>
                <a:effectLst/>
                <a:latin typeface="Times New Roman" panose="02020603050405020304" pitchFamily="18" charset="0"/>
                <a:cs typeface="Times New Roman" panose="02020603050405020304" pitchFamily="18" charset="0"/>
              </a:rPr>
              <a:t>, Roma, Società geografica italiana, 1985, p. 28</a:t>
            </a:r>
            <a:r>
              <a:rPr lang="it-IT" b="0" i="0" dirty="0">
                <a:solidFill>
                  <a:srgbClr val="202122"/>
                </a:solidFill>
                <a:effectLst/>
                <a:latin typeface="Arial" panose="020B0604020202020204" pitchFamily="34" charset="0"/>
              </a:rPr>
              <a:t>.</a:t>
            </a:r>
            <a:endParaRPr lang="it-IT" dirty="0"/>
          </a:p>
        </p:txBody>
      </p:sp>
    </p:spTree>
    <p:extLst>
      <p:ext uri="{BB962C8B-B14F-4D97-AF65-F5344CB8AC3E}">
        <p14:creationId xmlns:p14="http://schemas.microsoft.com/office/powerpoint/2010/main" val="42889141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sp>
        <p:nvSpPr>
          <p:cNvPr id="7" name="CasellaDiTesto 6">
            <a:extLst>
              <a:ext uri="{FF2B5EF4-FFF2-40B4-BE49-F238E27FC236}">
                <a16:creationId xmlns:a16="http://schemas.microsoft.com/office/drawing/2014/main" id="{87EF93E7-F72D-B38D-9F61-6090F645A372}"/>
              </a:ext>
            </a:extLst>
          </p:cNvPr>
          <p:cNvSpPr txBox="1"/>
          <p:nvPr/>
        </p:nvSpPr>
        <p:spPr>
          <a:xfrm>
            <a:off x="899592" y="332656"/>
            <a:ext cx="8136904" cy="718466"/>
          </a:xfrm>
          <a:prstGeom prst="rect">
            <a:avLst/>
          </a:prstGeom>
          <a:noFill/>
        </p:spPr>
        <p:txBody>
          <a:bodyPr wrap="square">
            <a:spAutoFit/>
          </a:bodyPr>
          <a:lstStyle/>
          <a:p>
            <a:pPr algn="ctr">
              <a:lnSpc>
                <a:spcPct val="107000"/>
              </a:lnSpc>
              <a:spcAft>
                <a:spcPts val="800"/>
              </a:spcAft>
            </a:pPr>
            <a:r>
              <a:rPr lang="it-IT" sz="4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Come si capta l’energia solare ? </a:t>
            </a:r>
            <a:endParaRPr lang="it-IT" sz="4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CasellaDiTesto 10">
            <a:extLst>
              <a:ext uri="{FF2B5EF4-FFF2-40B4-BE49-F238E27FC236}">
                <a16:creationId xmlns:a16="http://schemas.microsoft.com/office/drawing/2014/main" id="{608BD60D-1397-E2C4-9659-DE3760772A4E}"/>
              </a:ext>
            </a:extLst>
          </p:cNvPr>
          <p:cNvSpPr txBox="1"/>
          <p:nvPr/>
        </p:nvSpPr>
        <p:spPr>
          <a:xfrm>
            <a:off x="323528" y="1258598"/>
            <a:ext cx="8640960" cy="5194499"/>
          </a:xfrm>
          <a:prstGeom prst="rect">
            <a:avLst/>
          </a:prstGeom>
          <a:noFill/>
        </p:spPr>
        <p:txBody>
          <a:bodyPr wrap="square">
            <a:spAutoFit/>
          </a:bodyPr>
          <a:lstStyle/>
          <a:p>
            <a:pPr>
              <a:lnSpc>
                <a:spcPct val="107000"/>
              </a:lnSpc>
              <a:spcAft>
                <a:spcPts val="800"/>
              </a:spcAft>
            </a:pP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Si può usare l' energia solare per generare </a:t>
            </a:r>
            <a:r>
              <a:rPr lang="it-IT"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calore</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o </a:t>
            </a:r>
            <a:r>
              <a:rPr lang="it-IT" sz="2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elettricità</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Sono tre le tecnologie principali per captare in modi utili l'energia del sole:</a:t>
            </a:r>
          </a:p>
          <a:p>
            <a:pPr algn="just">
              <a:lnSpc>
                <a:spcPct val="107000"/>
              </a:lnSpc>
              <a:spcAft>
                <a:spcPts val="800"/>
              </a:spcAft>
            </a:pP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il </a:t>
            </a:r>
            <a:r>
              <a:rPr lang="it-IT" sz="2200"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pannello solare termico</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usa i raggi solari per scaldare un liquido con speciali proprietà, contenuto nel suo interno, che cede calore, tramite uno scambiatore di calore, all'acqua contenuta in un serbatoio di accumulo;</a:t>
            </a:r>
          </a:p>
          <a:p>
            <a:pPr algn="just">
              <a:lnSpc>
                <a:spcPct val="107000"/>
              </a:lnSpc>
              <a:spcAft>
                <a:spcPts val="800"/>
              </a:spcAft>
            </a:pP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il </a:t>
            </a:r>
            <a:r>
              <a:rPr lang="it-IT" sz="2200"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pannello fotovoltaico</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sfrutta le proprietà di elementi o composti </a:t>
            </a:r>
            <a:r>
              <a:rPr lang="it-IT" sz="2200"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semiconduttori</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per produrre energia elettrica quando illuminati dalla luce;</a:t>
            </a:r>
          </a:p>
          <a:p>
            <a:pPr algn="just">
              <a:lnSpc>
                <a:spcPct val="107000"/>
              </a:lnSpc>
              <a:spcAft>
                <a:spcPts val="800"/>
              </a:spcAft>
            </a:pP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il </a:t>
            </a:r>
            <a:r>
              <a:rPr lang="it-IT" sz="2200"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pannello solare a concentrazione</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sfrutta una serie di specchi parabolici a struttura lineare per convogliare i raggi solari su un tubo ricevitore in cui scorre un fluido termovettore o una serie di specchi piani che concentrano i raggi all'estremità di una torre in cui è posta una caldaia riempita di sali che per il calore fondono. In entrambi i casi "l'apparato ricevente" si riscalda a temperature molto elevate (400 °C ~ 600 °C) (</a:t>
            </a:r>
            <a:r>
              <a:rPr lang="it-IT" sz="2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solare termodinamico</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7121987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sp>
        <p:nvSpPr>
          <p:cNvPr id="3" name="CasellaDiTesto 2">
            <a:extLst>
              <a:ext uri="{FF2B5EF4-FFF2-40B4-BE49-F238E27FC236}">
                <a16:creationId xmlns:a16="http://schemas.microsoft.com/office/drawing/2014/main" id="{2E2E02BC-381A-674C-098D-FA192C71D4C7}"/>
              </a:ext>
            </a:extLst>
          </p:cNvPr>
          <p:cNvSpPr txBox="1"/>
          <p:nvPr/>
        </p:nvSpPr>
        <p:spPr>
          <a:xfrm>
            <a:off x="3059832" y="172953"/>
            <a:ext cx="3312368" cy="718466"/>
          </a:xfrm>
          <a:prstGeom prst="rect">
            <a:avLst/>
          </a:prstGeom>
          <a:noFill/>
        </p:spPr>
        <p:txBody>
          <a:bodyPr wrap="square">
            <a:spAutoFit/>
          </a:bodyPr>
          <a:lstStyle/>
          <a:p>
            <a:pPr algn="ctr">
              <a:lnSpc>
                <a:spcPct val="107000"/>
              </a:lnSpc>
              <a:spcAft>
                <a:spcPts val="800"/>
              </a:spcAft>
            </a:pPr>
            <a:r>
              <a:rPr lang="it-IT"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Cenni di storia</a:t>
            </a:r>
            <a:endParaRPr lang="it-IT" sz="4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asellaDiTesto 4">
            <a:extLst>
              <a:ext uri="{FF2B5EF4-FFF2-40B4-BE49-F238E27FC236}">
                <a16:creationId xmlns:a16="http://schemas.microsoft.com/office/drawing/2014/main" id="{1925AF0E-8BF6-61F0-7B6B-0039BA3E02E8}"/>
              </a:ext>
            </a:extLst>
          </p:cNvPr>
          <p:cNvSpPr txBox="1"/>
          <p:nvPr/>
        </p:nvSpPr>
        <p:spPr>
          <a:xfrm>
            <a:off x="251520" y="1052736"/>
            <a:ext cx="8712968" cy="5632311"/>
          </a:xfrm>
          <a:prstGeom prst="rect">
            <a:avLst/>
          </a:prstGeom>
          <a:noFill/>
        </p:spPr>
        <p:txBody>
          <a:bodyPr wrap="square">
            <a:spAutoFit/>
          </a:bodyPr>
          <a:lstStyle/>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Un apparecchio costruito nel 1767 da Horace-Benedict de Saussure, naturalista, geografo e alpinista di Ginevra, si chiamava </a:t>
            </a:r>
            <a:r>
              <a:rPr lang="it-IT" sz="2400"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Eliometro</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E’ stato il primo esempio di collettore solare. Si trattava di una scatola di legno foderata di sughero nero, sulla parte superiore della quale erano applicati tre strati di vetro posti ad opportuna distanza: la temperatura all’interno della scatola arrivava a 109 °C. Lo strumento forniva la medesima temperatura a Ginevra e ad alta quota sulle Alpi.</a:t>
            </a:r>
          </a:p>
          <a:p>
            <a:pPr algn="just"/>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Lo scienziato britannico John Herschel, astronomo, fotografo, chimico e naturalista, nel suo soggiorno in Sud Africa tra il 1834 e il 1838, inventò e usò con successo un dispositivo per cuocere carni, uova e vegetali fino a circa 115 °C (240 °F) con l'energia solare, metodo che è in uso anche oggi, in particolare in California.</a:t>
            </a:r>
          </a:p>
          <a:p>
            <a:pPr algn="just"/>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In seguito il primo brevetto per un</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collettore solare</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fu riconosciuto all’americano Clarence Kemp nel 1891. Il primo pannello solare termico</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fu impiegato per la produzione di acqua calda sanitaria.</a:t>
            </a:r>
          </a:p>
        </p:txBody>
      </p:sp>
    </p:spTree>
    <p:extLst>
      <p:ext uri="{BB962C8B-B14F-4D97-AF65-F5344CB8AC3E}">
        <p14:creationId xmlns:p14="http://schemas.microsoft.com/office/powerpoint/2010/main" val="24679657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sp>
        <p:nvSpPr>
          <p:cNvPr id="3" name="CasellaDiTesto 2">
            <a:extLst>
              <a:ext uri="{FF2B5EF4-FFF2-40B4-BE49-F238E27FC236}">
                <a16:creationId xmlns:a16="http://schemas.microsoft.com/office/drawing/2014/main" id="{EEF5F080-1154-90B8-52FA-29A531C97D76}"/>
              </a:ext>
            </a:extLst>
          </p:cNvPr>
          <p:cNvSpPr txBox="1"/>
          <p:nvPr/>
        </p:nvSpPr>
        <p:spPr>
          <a:xfrm>
            <a:off x="2699792" y="1844824"/>
            <a:ext cx="5004048" cy="3426644"/>
          </a:xfrm>
          <a:prstGeom prst="rect">
            <a:avLst/>
          </a:prstGeom>
          <a:noFill/>
        </p:spPr>
        <p:txBody>
          <a:bodyPr wrap="square">
            <a:spAutoFit/>
          </a:bodyPr>
          <a:lstStyle/>
          <a:p>
            <a:pPr>
              <a:lnSpc>
                <a:spcPct val="107000"/>
              </a:lnSpc>
              <a:spcAft>
                <a:spcPts val="800"/>
              </a:spcAft>
            </a:pPr>
            <a:r>
              <a:rPr lang="it-IT" sz="36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Energie alternative ? </a:t>
            </a:r>
          </a:p>
          <a:p>
            <a:pPr>
              <a:lnSpc>
                <a:spcPct val="107000"/>
              </a:lnSpc>
              <a:spcAft>
                <a:spcPts val="800"/>
              </a:spcAft>
            </a:pPr>
            <a:r>
              <a:rPr lang="it-IT"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Energia solare</a:t>
            </a:r>
          </a:p>
          <a:p>
            <a:pPr>
              <a:lnSpc>
                <a:spcPct val="107000"/>
              </a:lnSpc>
              <a:spcAft>
                <a:spcPts val="800"/>
              </a:spcAft>
            </a:pPr>
            <a:r>
              <a:rPr lang="it-IT" sz="36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Energia eolica</a:t>
            </a:r>
          </a:p>
          <a:p>
            <a:pPr>
              <a:lnSpc>
                <a:spcPct val="107000"/>
              </a:lnSpc>
              <a:spcAft>
                <a:spcPts val="800"/>
              </a:spcAft>
            </a:pPr>
            <a:r>
              <a:rPr lang="it-IT"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Energia i</a:t>
            </a:r>
            <a:r>
              <a:rPr lang="it-IT"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draulica</a:t>
            </a:r>
          </a:p>
          <a:p>
            <a:pPr>
              <a:lnSpc>
                <a:spcPct val="107000"/>
              </a:lnSpc>
              <a:spcAft>
                <a:spcPts val="800"/>
              </a:spcAft>
            </a:pPr>
            <a:r>
              <a:rPr lang="it-IT" sz="3600"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Altre fonti e applicazioni</a:t>
            </a:r>
          </a:p>
        </p:txBody>
      </p:sp>
    </p:spTree>
    <p:extLst>
      <p:ext uri="{BB962C8B-B14F-4D97-AF65-F5344CB8AC3E}">
        <p14:creationId xmlns:p14="http://schemas.microsoft.com/office/powerpoint/2010/main" val="2806853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sp>
        <p:nvSpPr>
          <p:cNvPr id="3" name="CasellaDiTesto 2">
            <a:extLst>
              <a:ext uri="{FF2B5EF4-FFF2-40B4-BE49-F238E27FC236}">
                <a16:creationId xmlns:a16="http://schemas.microsoft.com/office/drawing/2014/main" id="{B72EA23E-0594-3B72-5542-B89A8E04A1E4}"/>
              </a:ext>
            </a:extLst>
          </p:cNvPr>
          <p:cNvSpPr txBox="1"/>
          <p:nvPr/>
        </p:nvSpPr>
        <p:spPr>
          <a:xfrm>
            <a:off x="292330" y="1412776"/>
            <a:ext cx="8784976" cy="4893647"/>
          </a:xfrm>
          <a:prstGeom prst="rect">
            <a:avLst/>
          </a:prstGeom>
          <a:noFill/>
        </p:spPr>
        <p:txBody>
          <a:bodyPr wrap="square">
            <a:spAutoFit/>
          </a:bodyPr>
          <a:lstStyle/>
          <a:p>
            <a:r>
              <a:rPr lang="it-IT"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Augustin </a:t>
            </a:r>
            <a:r>
              <a:rPr lang="it-IT"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Mouchot</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(1825-1912), matematico e fisico francese, pensò di sfruttare l’energia solare per la produzione di energia meccanica, con l’intento di ridurre la dipendenza dal carbone dell’industria del suo Paese, temendo l'esaurimento delle risorse carbonifere. </a:t>
            </a:r>
          </a:p>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Nel 1866 sviluppò il primo collettore parabolico solare, che fu presentato all'imperatore Napoleone III a Parigi e nel 1869 pubblicò il suo libro sull'energia solare,</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La </a:t>
            </a:r>
            <a:r>
              <a:rPr lang="it-IT" sz="2400"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Chaleur</a:t>
            </a:r>
            <a:r>
              <a:rPr lang="it-IT" sz="2400"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400"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solaire</a:t>
            </a:r>
            <a:r>
              <a:rPr lang="it-IT" sz="2400"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et </a:t>
            </a:r>
            <a:r>
              <a:rPr lang="it-IT" sz="2400"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ses</a:t>
            </a:r>
            <a:r>
              <a:rPr lang="it-IT" sz="2400"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Applications </a:t>
            </a:r>
            <a:r>
              <a:rPr lang="it-IT" sz="2400"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industrielles</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in concomitanza con l'inaugurazione del più grande motore a vapore a energia solare mai costruito. </a:t>
            </a:r>
          </a:p>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Nel 1878 presentò un "</a:t>
            </a:r>
            <a:r>
              <a:rPr lang="it-IT"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Generatore solare</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alla Esposizione Universale di Parigi, vincendo una medaglia d'oro. Ma in seguito sfortuna volle che il governo francese, visto il basso costo del carbone, non giudicò più conveniente la scelta dell'energia solare e negò i fondi alla ricerca. </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asellaDiTesto 4">
            <a:extLst>
              <a:ext uri="{FF2B5EF4-FFF2-40B4-BE49-F238E27FC236}">
                <a16:creationId xmlns:a16="http://schemas.microsoft.com/office/drawing/2014/main" id="{32B0B38F-46BD-5FA4-BB82-36D9667D4489}"/>
              </a:ext>
            </a:extLst>
          </p:cNvPr>
          <p:cNvSpPr txBox="1"/>
          <p:nvPr/>
        </p:nvSpPr>
        <p:spPr>
          <a:xfrm>
            <a:off x="683568" y="235080"/>
            <a:ext cx="8280920" cy="718466"/>
          </a:xfrm>
          <a:prstGeom prst="rect">
            <a:avLst/>
          </a:prstGeom>
          <a:noFill/>
        </p:spPr>
        <p:txBody>
          <a:bodyPr wrap="square">
            <a:spAutoFit/>
          </a:bodyPr>
          <a:lstStyle/>
          <a:p>
            <a:pPr algn="ctr">
              <a:lnSpc>
                <a:spcPct val="107000"/>
              </a:lnSpc>
              <a:spcAft>
                <a:spcPts val="800"/>
              </a:spcAft>
            </a:pPr>
            <a:r>
              <a:rPr lang="it-IT" dirty="0">
                <a:latin typeface="Times New Roman" panose="02020603050405020304" pitchFamily="18" charset="0"/>
                <a:ea typeface="Calibri" panose="020F0502020204030204" pitchFamily="34" charset="0"/>
                <a:cs typeface="Times New Roman" panose="02020603050405020304" pitchFamily="18" charset="0"/>
              </a:rPr>
              <a:t> </a:t>
            </a:r>
            <a:r>
              <a:rPr lang="it-IT"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a:t>
            </a:r>
            <a:r>
              <a:rPr lang="it-IT"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entativi industriali francesi nell’ 800</a:t>
            </a:r>
            <a:endParaRPr lang="it-IT" sz="4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33491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513967"/>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pic>
        <p:nvPicPr>
          <p:cNvPr id="4" name="Immagine 3" descr="Immagine che contiene testo, vecchio, esterni, vintage&#10;&#10;Descrizione generata automaticamente">
            <a:extLst>
              <a:ext uri="{FF2B5EF4-FFF2-40B4-BE49-F238E27FC236}">
                <a16:creationId xmlns:a16="http://schemas.microsoft.com/office/drawing/2014/main" id="{20F5E0AD-7DFF-E5B1-2820-F87E06FB6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412776"/>
            <a:ext cx="7128792" cy="4824536"/>
          </a:xfrm>
          <a:prstGeom prst="rect">
            <a:avLst/>
          </a:prstGeom>
        </p:spPr>
      </p:pic>
      <p:sp>
        <p:nvSpPr>
          <p:cNvPr id="6" name="CasellaDiTesto 5">
            <a:extLst>
              <a:ext uri="{FF2B5EF4-FFF2-40B4-BE49-F238E27FC236}">
                <a16:creationId xmlns:a16="http://schemas.microsoft.com/office/drawing/2014/main" id="{E60737CF-83FD-C145-85CF-ED06807BA8AC}"/>
              </a:ext>
            </a:extLst>
          </p:cNvPr>
          <p:cNvSpPr txBox="1"/>
          <p:nvPr/>
        </p:nvSpPr>
        <p:spPr>
          <a:xfrm>
            <a:off x="753382" y="97513"/>
            <a:ext cx="7992888" cy="1200329"/>
          </a:xfrm>
          <a:prstGeom prst="rect">
            <a:avLst/>
          </a:prstGeom>
          <a:noFill/>
        </p:spPr>
        <p:txBody>
          <a:bodyPr wrap="square">
            <a:spAutoFit/>
          </a:bodyPr>
          <a:lstStyle/>
          <a:p>
            <a:pPr algn="ctr"/>
            <a:r>
              <a:rPr lang="it-IT"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Esposizione Internazionale di Parigi</a:t>
            </a:r>
          </a:p>
          <a:p>
            <a:pPr algn="ctr"/>
            <a:r>
              <a:rPr lang="it-IT"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19 Ottobre 1878 – Generatore solare</a:t>
            </a:r>
            <a:endParaRPr lang="it-IT" sz="28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CasellaDiTesto 7">
            <a:extLst>
              <a:ext uri="{FF2B5EF4-FFF2-40B4-BE49-F238E27FC236}">
                <a16:creationId xmlns:a16="http://schemas.microsoft.com/office/drawing/2014/main" id="{422A3B77-2FAF-2B25-9A3C-0CA2FC0F2832}"/>
              </a:ext>
            </a:extLst>
          </p:cNvPr>
          <p:cNvSpPr txBox="1"/>
          <p:nvPr/>
        </p:nvSpPr>
        <p:spPr>
          <a:xfrm>
            <a:off x="0" y="6377765"/>
            <a:ext cx="9144000" cy="384721"/>
          </a:xfrm>
          <a:prstGeom prst="rect">
            <a:avLst/>
          </a:prstGeom>
          <a:noFill/>
        </p:spPr>
        <p:txBody>
          <a:bodyPr wrap="square">
            <a:spAutoFit/>
          </a:bodyPr>
          <a:lstStyle/>
          <a:p>
            <a:pPr algn="ctr"/>
            <a:r>
              <a:rPr lang="it-IT" sz="1900" dirty="0" err="1">
                <a:solidFill>
                  <a:srgbClr val="00B050"/>
                </a:solidFill>
                <a:effectLst/>
                <a:latin typeface="Times New Roman" panose="02020603050405020304" pitchFamily="18" charset="0"/>
                <a:ea typeface="Calibri" panose="020F0502020204030204" pitchFamily="34" charset="0"/>
              </a:rPr>
              <a:t>Férat</a:t>
            </a:r>
            <a:r>
              <a:rPr lang="it-IT" sz="1900" dirty="0">
                <a:solidFill>
                  <a:srgbClr val="00B050"/>
                </a:solidFill>
                <a:effectLst/>
                <a:latin typeface="Times New Roman" panose="02020603050405020304" pitchFamily="18" charset="0"/>
                <a:ea typeface="Calibri" panose="020F0502020204030204" pitchFamily="34" charset="0"/>
              </a:rPr>
              <a:t> - </a:t>
            </a:r>
            <a:r>
              <a:rPr lang="it-IT" sz="1900" i="1" dirty="0">
                <a:solidFill>
                  <a:srgbClr val="00B050"/>
                </a:solidFill>
                <a:effectLst/>
                <a:latin typeface="Times New Roman" panose="02020603050405020304" pitchFamily="18" charset="0"/>
                <a:ea typeface="Calibri" panose="020F0502020204030204" pitchFamily="34" charset="0"/>
              </a:rPr>
              <a:t>Le Monde </a:t>
            </a:r>
            <a:r>
              <a:rPr lang="it-IT" sz="1900" i="1" dirty="0" err="1">
                <a:solidFill>
                  <a:srgbClr val="00B050"/>
                </a:solidFill>
                <a:effectLst/>
                <a:latin typeface="Times New Roman" panose="02020603050405020304" pitchFamily="18" charset="0"/>
                <a:ea typeface="Calibri" panose="020F0502020204030204" pitchFamily="34" charset="0"/>
              </a:rPr>
              <a:t>Illustré</a:t>
            </a:r>
            <a:r>
              <a:rPr lang="it-IT" sz="1900" i="1" dirty="0">
                <a:solidFill>
                  <a:srgbClr val="00B050"/>
                </a:solidFill>
                <a:effectLst/>
                <a:latin typeface="Times New Roman" panose="02020603050405020304" pitchFamily="18" charset="0"/>
                <a:ea typeface="Calibri" panose="020F0502020204030204" pitchFamily="34" charset="0"/>
              </a:rPr>
              <a:t>, </a:t>
            </a:r>
            <a:r>
              <a:rPr lang="it-IT" sz="1900" i="1" dirty="0">
                <a:solidFill>
                  <a:srgbClr val="00B050"/>
                </a:solidFill>
                <a:latin typeface="Times New Roman" panose="02020603050405020304" pitchFamily="18" charset="0"/>
                <a:ea typeface="Calibri" panose="020F0502020204030204" pitchFamily="34" charset="0"/>
              </a:rPr>
              <a:t>- </a:t>
            </a:r>
            <a:r>
              <a:rPr lang="it-IT" sz="1900" dirty="0">
                <a:solidFill>
                  <a:srgbClr val="00B050"/>
                </a:solidFill>
                <a:effectLst/>
                <a:latin typeface="Times New Roman" panose="02020603050405020304" pitchFamily="18" charset="0"/>
                <a:ea typeface="Calibri" panose="020F0502020204030204" pitchFamily="34" charset="0"/>
              </a:rPr>
              <a:t> https://gallica.bnf.fr/ark:/12148/bpt6k6248734g/f11.item.zoom</a:t>
            </a:r>
            <a:endParaRPr lang="it-IT" sz="1900" dirty="0">
              <a:solidFill>
                <a:srgbClr val="00B050"/>
              </a:solidFill>
            </a:endParaRPr>
          </a:p>
        </p:txBody>
      </p:sp>
    </p:spTree>
    <p:extLst>
      <p:ext uri="{BB962C8B-B14F-4D97-AF65-F5344CB8AC3E}">
        <p14:creationId xmlns:p14="http://schemas.microsoft.com/office/powerpoint/2010/main" val="12133423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sp>
        <p:nvSpPr>
          <p:cNvPr id="3" name="CasellaDiTesto 2">
            <a:extLst>
              <a:ext uri="{FF2B5EF4-FFF2-40B4-BE49-F238E27FC236}">
                <a16:creationId xmlns:a16="http://schemas.microsoft.com/office/drawing/2014/main" id="{6486AE3E-A0AA-B209-5CA3-A03A3C43BB38}"/>
              </a:ext>
            </a:extLst>
          </p:cNvPr>
          <p:cNvSpPr txBox="1"/>
          <p:nvPr/>
        </p:nvSpPr>
        <p:spPr>
          <a:xfrm>
            <a:off x="2339752" y="116632"/>
            <a:ext cx="4572000" cy="718466"/>
          </a:xfrm>
          <a:prstGeom prst="rect">
            <a:avLst/>
          </a:prstGeom>
          <a:noFill/>
        </p:spPr>
        <p:txBody>
          <a:bodyPr wrap="square">
            <a:spAutoFit/>
          </a:bodyPr>
          <a:lstStyle/>
          <a:p>
            <a:pPr algn="ctr">
              <a:lnSpc>
                <a:spcPct val="107000"/>
              </a:lnSpc>
              <a:spcAft>
                <a:spcPts val="800"/>
              </a:spcAft>
            </a:pPr>
            <a:r>
              <a:rPr lang="it-IT"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Alcuni progressi</a:t>
            </a:r>
            <a:endParaRPr lang="it-IT" sz="4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asellaDiTesto 4">
            <a:extLst>
              <a:ext uri="{FF2B5EF4-FFF2-40B4-BE49-F238E27FC236}">
                <a16:creationId xmlns:a16="http://schemas.microsoft.com/office/drawing/2014/main" id="{10CE64D3-3A47-238D-3D2A-BC0B3BCB7978}"/>
              </a:ext>
            </a:extLst>
          </p:cNvPr>
          <p:cNvSpPr txBox="1"/>
          <p:nvPr/>
        </p:nvSpPr>
        <p:spPr>
          <a:xfrm>
            <a:off x="251520" y="1010245"/>
            <a:ext cx="8712968" cy="5847113"/>
          </a:xfrm>
          <a:prstGeom prst="rect">
            <a:avLst/>
          </a:prstGeom>
          <a:noFill/>
        </p:spPr>
        <p:txBody>
          <a:bodyPr wrap="square">
            <a:spAutoFit/>
          </a:bodyPr>
          <a:lstStyle/>
          <a:p>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- 1878. L’inglese William Adams comincia a costruire la prima torre a concentrazione per  produrre energia elettrica</a:t>
            </a:r>
          </a:p>
          <a:p>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- 1885. Il francese Charles Tellier utilizza dei pannelli solari</a:t>
            </a:r>
            <a:r>
              <a:rPr lang="it-IT"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piatti per la produzione di vapore. In questo stesso periodo John Ericsson inventa i primi pannelli parabolici e li applica a vari motori solari.</a:t>
            </a:r>
          </a:p>
          <a:p>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- 1891. Brevetto di Clarence Kemp: primo sistema per produrre acqua calda con solare termico.</a:t>
            </a:r>
          </a:p>
          <a:p>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- 1897. Un terzo delle case di Pasadena, California, sono dotate di dispositivi solari per il riscaldare l' acqua.</a:t>
            </a:r>
          </a:p>
          <a:p>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- 1906. Frank </a:t>
            </a:r>
            <a:r>
              <a:rPr lang="it-IT" sz="2200" dirty="0" err="1">
                <a:effectLst/>
                <a:latin typeface="Times New Roman" panose="02020603050405020304" pitchFamily="18" charset="0"/>
                <a:ea typeface="Calibri" panose="020F0502020204030204" pitchFamily="34" charset="0"/>
                <a:cs typeface="Times New Roman" panose="02020603050405020304" pitchFamily="18" charset="0"/>
              </a:rPr>
              <a:t>Shuman</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costruisce un impianto in grado di produrre circa 300 kW. A </a:t>
            </a:r>
            <a:r>
              <a:rPr lang="it-IT" sz="2200" dirty="0" err="1">
                <a:effectLst/>
                <a:latin typeface="Times New Roman" panose="02020603050405020304" pitchFamily="18" charset="0"/>
                <a:ea typeface="Calibri" panose="020F0502020204030204" pitchFamily="34" charset="0"/>
                <a:cs typeface="Times New Roman" panose="02020603050405020304" pitchFamily="18" charset="0"/>
              </a:rPr>
              <a:t>Maadi</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in Egitto (1912-1913) costruisce una centrale elettrica su una superficie di 4.000 m</a:t>
            </a:r>
            <a:r>
              <a:rPr lang="it-IT" sz="2200" baseline="30000" dirty="0">
                <a:effectLst/>
                <a:latin typeface="Times New Roman" panose="02020603050405020304" pitchFamily="18" charset="0"/>
                <a:ea typeface="Calibri" panose="020F0502020204030204" pitchFamily="34" charset="0"/>
                <a:cs typeface="Times New Roman" panose="02020603050405020304" pitchFamily="18" charset="0"/>
              </a:rPr>
              <a:t>2 </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che con acqua dal Nilo irriga colture di cotone. </a:t>
            </a:r>
          </a:p>
          <a:p>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Dal 1920 in poi, negli USA, in particolare in Florida e California, inizia a diffondersi il sistema “</a:t>
            </a:r>
            <a:r>
              <a:rPr lang="it-IT" sz="2200" i="1" dirty="0">
                <a:effectLst/>
                <a:latin typeface="Times New Roman" panose="02020603050405020304" pitchFamily="18" charset="0"/>
                <a:ea typeface="Calibri" panose="020F0502020204030204" pitchFamily="34" charset="0"/>
                <a:cs typeface="Times New Roman" panose="02020603050405020304" pitchFamily="18" charset="0"/>
              </a:rPr>
              <a:t>day and night water </a:t>
            </a:r>
            <a:r>
              <a:rPr lang="it-IT" sz="2200" i="1" dirty="0" err="1">
                <a:effectLst/>
                <a:latin typeface="Times New Roman" panose="02020603050405020304" pitchFamily="18" charset="0"/>
                <a:ea typeface="Calibri" panose="020F0502020204030204" pitchFamily="34" charset="0"/>
                <a:cs typeface="Times New Roman" panose="02020603050405020304" pitchFamily="18" charset="0"/>
              </a:rPr>
              <a:t>heater</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in grado di fornire acqua calda 24 ore al giorno con un sistema a circolazione naturale in cui l’acqua si accumula in un serbatoio al di sopra dei </a:t>
            </a:r>
            <a:r>
              <a:rPr lang="it-IT" sz="2200" b="1" dirty="0">
                <a:effectLst/>
                <a:latin typeface="Times New Roman" panose="02020603050405020304" pitchFamily="18" charset="0"/>
                <a:ea typeface="Calibri" panose="020F0502020204030204" pitchFamily="34" charset="0"/>
                <a:cs typeface="Times New Roman" panose="02020603050405020304" pitchFamily="18" charset="0"/>
              </a:rPr>
              <a:t>collettori solari</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piani.</a:t>
            </a:r>
          </a:p>
          <a:p>
            <a:pPr>
              <a:lnSpc>
                <a:spcPct val="107000"/>
              </a:lnSpc>
              <a:spcAft>
                <a:spcPts val="800"/>
              </a:spcAft>
            </a:pPr>
            <a:r>
              <a:rPr lang="it-IT" sz="2200" dirty="0">
                <a:latin typeface="Times New Roman" panose="02020603050405020304" pitchFamily="18" charset="0"/>
                <a:ea typeface="Calibri" panose="020F0502020204030204" pitchFamily="34" charset="0"/>
                <a:cs typeface="Times New Roman" panose="02020603050405020304" pitchFamily="18" charset="0"/>
              </a:rPr>
              <a:t>- </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200" dirty="0">
                <a:effectLst/>
                <a:latin typeface="Times New Roman" panose="02020603050405020304" pitchFamily="18" charset="0"/>
                <a:ea typeface="Calibri" panose="020F0502020204030204" pitchFamily="34" charset="0"/>
              </a:rPr>
              <a:t>1950. Si diffondono i primi boiler solari. </a:t>
            </a:r>
            <a:endParaRPr lang="it-IT"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4412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sp>
        <p:nvSpPr>
          <p:cNvPr id="3" name="CasellaDiTesto 2">
            <a:extLst>
              <a:ext uri="{FF2B5EF4-FFF2-40B4-BE49-F238E27FC236}">
                <a16:creationId xmlns:a16="http://schemas.microsoft.com/office/drawing/2014/main" id="{BE02D5F5-6B0E-D69A-B30E-615606EDC11F}"/>
              </a:ext>
            </a:extLst>
          </p:cNvPr>
          <p:cNvSpPr txBox="1"/>
          <p:nvPr/>
        </p:nvSpPr>
        <p:spPr>
          <a:xfrm>
            <a:off x="179512" y="1212018"/>
            <a:ext cx="8712968" cy="5509200"/>
          </a:xfrm>
          <a:prstGeom prst="rect">
            <a:avLst/>
          </a:prstGeom>
          <a:noFill/>
        </p:spPr>
        <p:txBody>
          <a:bodyPr wrap="square">
            <a:spAutoFit/>
          </a:bodyPr>
          <a:lstStyle/>
          <a:p>
            <a:pPr algn="just"/>
            <a:r>
              <a:rPr lang="it-IT" sz="2200" dirty="0">
                <a:effectLst/>
                <a:latin typeface="Times New Roman" panose="02020603050405020304" pitchFamily="18" charset="0"/>
                <a:ea typeface="Calibri" panose="020F0502020204030204" pitchFamily="34" charset="0"/>
                <a:cs typeface="Times New Roman" panose="02020603050405020304" pitchFamily="18" charset="0"/>
              </a:rPr>
              <a:t>Un pannello solare termico, chiamato anche </a:t>
            </a:r>
            <a:r>
              <a:rPr lang="it-IT" sz="2200"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collettore solare</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è un dispositivo che converte le radiazioni solari in energia termica e la trasferisce verso un serbatoio per produrre acqua calda, ma anche per riscaldare (o raffreddare) gli ambienti. Si installa su una superficie piana o inclinata esposta a Sud.</a:t>
            </a:r>
          </a:p>
          <a:p>
            <a:pPr algn="just"/>
            <a:r>
              <a:rPr lang="it-IT" sz="2200" dirty="0">
                <a:effectLst/>
                <a:latin typeface="Times New Roman" panose="02020603050405020304" pitchFamily="18" charset="0"/>
                <a:ea typeface="Calibri" panose="020F0502020204030204" pitchFamily="34" charset="0"/>
                <a:cs typeface="Times New Roman" panose="02020603050405020304" pitchFamily="18" charset="0"/>
              </a:rPr>
              <a:t>Il costo del pannello solare termico dipende dal progetto e dalle alternative tecnologiche-impiantistiche che si scelgono, e dipende da: </a:t>
            </a:r>
          </a:p>
          <a:p>
            <a:pPr algn="just"/>
            <a:r>
              <a:rPr lang="it-IT" sz="2200" dirty="0">
                <a:latin typeface="Times New Roman" panose="02020603050405020304" pitchFamily="18" charset="0"/>
                <a:ea typeface="Calibri" panose="020F0502020204030204" pitchFamily="34" charset="0"/>
                <a:cs typeface="Times New Roman" panose="02020603050405020304" pitchFamily="18" charset="0"/>
              </a:rPr>
              <a:t>- </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tipo di collettori utilizzati;</a:t>
            </a:r>
          </a:p>
          <a:p>
            <a:pPr algn="just"/>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tipo e dimensioni di serbatoio d’accumulo;</a:t>
            </a:r>
          </a:p>
          <a:p>
            <a:pPr algn="just"/>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quantità e qualità della componentistica.</a:t>
            </a:r>
          </a:p>
          <a:p>
            <a:pPr algn="just"/>
            <a:r>
              <a:rPr lang="it-IT" sz="2200" dirty="0">
                <a:effectLst/>
                <a:latin typeface="Times New Roman" panose="02020603050405020304" pitchFamily="18" charset="0"/>
                <a:ea typeface="Calibri" panose="020F0502020204030204" pitchFamily="34" charset="0"/>
                <a:cs typeface="Times New Roman" panose="02020603050405020304" pitchFamily="18" charset="0"/>
              </a:rPr>
              <a:t>I pannelli solari per acqua calda possono essere di due tipi:</a:t>
            </a:r>
          </a:p>
          <a:p>
            <a:pPr algn="just"/>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sistemi </a:t>
            </a:r>
            <a:r>
              <a:rPr lang="it-IT" sz="22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a circolazione naturale</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sfruttano la proprietà naturale dei corpi caldi di muoversi verso l'alto. Impianto che è ideale per famiglie e privati;</a:t>
            </a:r>
          </a:p>
          <a:p>
            <a:pPr algn="just"/>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sistemi </a:t>
            </a:r>
            <a:r>
              <a:rPr lang="it-IT" sz="2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 circolazione forzata</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sono adatti alla produzione di acqua calda in palazzi con più appartamenti, case di riposo, ristoranti, hotel, palestre, centri sportivi.</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asellaDiTesto 4">
            <a:extLst>
              <a:ext uri="{FF2B5EF4-FFF2-40B4-BE49-F238E27FC236}">
                <a16:creationId xmlns:a16="http://schemas.microsoft.com/office/drawing/2014/main" id="{7735947D-441F-F7DF-A5A2-484A0F0E7381}"/>
              </a:ext>
            </a:extLst>
          </p:cNvPr>
          <p:cNvSpPr txBox="1"/>
          <p:nvPr/>
        </p:nvSpPr>
        <p:spPr>
          <a:xfrm>
            <a:off x="1691680" y="136782"/>
            <a:ext cx="5688632" cy="769441"/>
          </a:xfrm>
          <a:prstGeom prst="rect">
            <a:avLst/>
          </a:prstGeom>
          <a:noFill/>
        </p:spPr>
        <p:txBody>
          <a:bodyPr wrap="square">
            <a:spAutoFit/>
          </a:bodyPr>
          <a:lstStyle/>
          <a:p>
            <a:pPr algn="ctr"/>
            <a:r>
              <a:rPr lang="it-IT" sz="4400" dirty="0">
                <a:solidFill>
                  <a:srgbClr val="C00000"/>
                </a:solidFill>
                <a:latin typeface="Times New Roman" panose="02020603050405020304" pitchFamily="18" charset="0"/>
                <a:ea typeface="Calibri" panose="020F0502020204030204" pitchFamily="34" charset="0"/>
              </a:rPr>
              <a:t>P</a:t>
            </a:r>
            <a:r>
              <a:rPr lang="it-IT" sz="4400" dirty="0">
                <a:solidFill>
                  <a:srgbClr val="C00000"/>
                </a:solidFill>
                <a:effectLst/>
                <a:latin typeface="Times New Roman" panose="02020603050405020304" pitchFamily="18" charset="0"/>
                <a:ea typeface="Calibri" panose="020F0502020204030204" pitchFamily="34" charset="0"/>
              </a:rPr>
              <a:t>annello solare termico</a:t>
            </a:r>
            <a:endParaRPr lang="it-IT" sz="4400" dirty="0">
              <a:solidFill>
                <a:srgbClr val="C00000"/>
              </a:solidFill>
            </a:endParaRPr>
          </a:p>
        </p:txBody>
      </p:sp>
    </p:spTree>
    <p:extLst>
      <p:ext uri="{BB962C8B-B14F-4D97-AF65-F5344CB8AC3E}">
        <p14:creationId xmlns:p14="http://schemas.microsoft.com/office/powerpoint/2010/main" val="4260844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sp>
        <p:nvSpPr>
          <p:cNvPr id="5" name="CasellaDiTesto 4">
            <a:extLst>
              <a:ext uri="{FF2B5EF4-FFF2-40B4-BE49-F238E27FC236}">
                <a16:creationId xmlns:a16="http://schemas.microsoft.com/office/drawing/2014/main" id="{7735947D-441F-F7DF-A5A2-484A0F0E7381}"/>
              </a:ext>
            </a:extLst>
          </p:cNvPr>
          <p:cNvSpPr txBox="1"/>
          <p:nvPr/>
        </p:nvSpPr>
        <p:spPr>
          <a:xfrm>
            <a:off x="1691680" y="136782"/>
            <a:ext cx="6552728" cy="769441"/>
          </a:xfrm>
          <a:prstGeom prst="rect">
            <a:avLst/>
          </a:prstGeom>
          <a:noFill/>
        </p:spPr>
        <p:txBody>
          <a:bodyPr wrap="square">
            <a:spAutoFit/>
          </a:bodyPr>
          <a:lstStyle/>
          <a:p>
            <a:pPr algn="ctr"/>
            <a:r>
              <a:rPr lang="it-IT" sz="4400" dirty="0">
                <a:solidFill>
                  <a:srgbClr val="C00000"/>
                </a:solidFill>
                <a:effectLst/>
                <a:latin typeface="Times New Roman" panose="02020603050405020304" pitchFamily="18" charset="0"/>
                <a:ea typeface="Calibri" panose="020F0502020204030204" pitchFamily="34" charset="0"/>
              </a:rPr>
              <a:t>Schema di pannello termico</a:t>
            </a:r>
            <a:endParaRPr lang="it-IT" sz="4400" dirty="0">
              <a:solidFill>
                <a:srgbClr val="C00000"/>
              </a:solidFill>
            </a:endParaRPr>
          </a:p>
        </p:txBody>
      </p:sp>
      <p:pic>
        <p:nvPicPr>
          <p:cNvPr id="4" name="Immagine 3">
            <a:extLst>
              <a:ext uri="{FF2B5EF4-FFF2-40B4-BE49-F238E27FC236}">
                <a16:creationId xmlns:a16="http://schemas.microsoft.com/office/drawing/2014/main" id="{11617A46-5318-BD16-6358-53EC01032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7844"/>
            <a:ext cx="9144000" cy="5055452"/>
          </a:xfrm>
          <a:prstGeom prst="rect">
            <a:avLst/>
          </a:prstGeom>
        </p:spPr>
      </p:pic>
      <p:sp>
        <p:nvSpPr>
          <p:cNvPr id="7" name="CasellaDiTesto 6">
            <a:extLst>
              <a:ext uri="{FF2B5EF4-FFF2-40B4-BE49-F238E27FC236}">
                <a16:creationId xmlns:a16="http://schemas.microsoft.com/office/drawing/2014/main" id="{1917ED3D-30E3-A69A-70B2-AB414C390BB9}"/>
              </a:ext>
            </a:extLst>
          </p:cNvPr>
          <p:cNvSpPr txBox="1"/>
          <p:nvPr/>
        </p:nvSpPr>
        <p:spPr>
          <a:xfrm>
            <a:off x="1835696" y="6267096"/>
            <a:ext cx="5976664" cy="405367"/>
          </a:xfrm>
          <a:prstGeom prst="rect">
            <a:avLst/>
          </a:prstGeom>
          <a:noFill/>
        </p:spPr>
        <p:txBody>
          <a:bodyPr wrap="square">
            <a:spAutoFit/>
          </a:bodyPr>
          <a:lstStyle/>
          <a:p>
            <a:pPr algn="ctr">
              <a:lnSpc>
                <a:spcPct val="107000"/>
              </a:lnSpc>
              <a:spcAft>
                <a:spcPts val="800"/>
              </a:spcAft>
            </a:pPr>
            <a:r>
              <a:rPr lang="it-IT" sz="20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https://www.otovo.it/blog/energia-solare-breve-guida/</a:t>
            </a:r>
            <a:endParaRPr lang="it-IT" sz="200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98784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pic>
        <p:nvPicPr>
          <p:cNvPr id="2" name="Immagine 1">
            <a:extLst>
              <a:ext uri="{FF2B5EF4-FFF2-40B4-BE49-F238E27FC236}">
                <a16:creationId xmlns:a16="http://schemas.microsoft.com/office/drawing/2014/main" id="{D2C2A685-6954-A2DB-259A-AD4BDFEE5397}"/>
              </a:ext>
            </a:extLst>
          </p:cNvPr>
          <p:cNvPicPr>
            <a:picLocks noChangeAspect="1"/>
          </p:cNvPicPr>
          <p:nvPr/>
        </p:nvPicPr>
        <p:blipFill rotWithShape="1">
          <a:blip r:embed="rId3"/>
          <a:srcRect l="7530" t="31857" r="37820" b="3317"/>
          <a:stretch/>
        </p:blipFill>
        <p:spPr bwMode="auto">
          <a:xfrm>
            <a:off x="683567" y="1764484"/>
            <a:ext cx="3274251" cy="2184054"/>
          </a:xfrm>
          <a:prstGeom prst="rect">
            <a:avLst/>
          </a:prstGeom>
          <a:ln>
            <a:noFill/>
          </a:ln>
          <a:extLst>
            <a:ext uri="{53640926-AAD7-44D8-BBD7-CCE9431645EC}">
              <a14:shadowObscured xmlns:a14="http://schemas.microsoft.com/office/drawing/2010/main"/>
            </a:ext>
          </a:extLst>
        </p:spPr>
      </p:pic>
      <p:pic>
        <p:nvPicPr>
          <p:cNvPr id="3" name="Immagine 2">
            <a:extLst>
              <a:ext uri="{FF2B5EF4-FFF2-40B4-BE49-F238E27FC236}">
                <a16:creationId xmlns:a16="http://schemas.microsoft.com/office/drawing/2014/main" id="{56EC8DB1-2C98-642D-CF5B-9E4309ACE795}"/>
              </a:ext>
            </a:extLst>
          </p:cNvPr>
          <p:cNvPicPr>
            <a:picLocks noChangeAspect="1"/>
          </p:cNvPicPr>
          <p:nvPr/>
        </p:nvPicPr>
        <p:blipFill rotWithShape="1">
          <a:blip r:embed="rId4"/>
          <a:srcRect l="11233" t="28881" r="41268" b="13332"/>
          <a:stretch/>
        </p:blipFill>
        <p:spPr bwMode="auto">
          <a:xfrm rot="10800000" flipH="1" flipV="1">
            <a:off x="5076056" y="1764484"/>
            <a:ext cx="3384384" cy="2315530"/>
          </a:xfrm>
          <a:prstGeom prst="rect">
            <a:avLst/>
          </a:prstGeom>
          <a:ln>
            <a:noFill/>
          </a:ln>
          <a:extLst>
            <a:ext uri="{53640926-AAD7-44D8-BBD7-CCE9431645EC}">
              <a14:shadowObscured xmlns:a14="http://schemas.microsoft.com/office/drawing/2010/main"/>
            </a:ext>
          </a:extLst>
        </p:spPr>
      </p:pic>
      <p:sp>
        <p:nvSpPr>
          <p:cNvPr id="5" name="CasellaDiTesto 4">
            <a:extLst>
              <a:ext uri="{FF2B5EF4-FFF2-40B4-BE49-F238E27FC236}">
                <a16:creationId xmlns:a16="http://schemas.microsoft.com/office/drawing/2014/main" id="{877BAE6B-A730-7219-0B26-E1F3DB2486B1}"/>
              </a:ext>
            </a:extLst>
          </p:cNvPr>
          <p:cNvSpPr txBox="1"/>
          <p:nvPr/>
        </p:nvSpPr>
        <p:spPr>
          <a:xfrm>
            <a:off x="683568" y="4376697"/>
            <a:ext cx="8352928" cy="468077"/>
          </a:xfrm>
          <a:prstGeom prst="rect">
            <a:avLst/>
          </a:prstGeom>
          <a:noFill/>
        </p:spPr>
        <p:txBody>
          <a:bodyPr wrap="square">
            <a:spAutoFit/>
          </a:bodyPr>
          <a:lstStyle/>
          <a:p>
            <a:pPr>
              <a:lnSpc>
                <a:spcPct val="107000"/>
              </a:lnSpc>
              <a:spcAft>
                <a:spcPts val="8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A circolazione naturale		A circolazione forzata</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asellaDiTesto 6">
            <a:extLst>
              <a:ext uri="{FF2B5EF4-FFF2-40B4-BE49-F238E27FC236}">
                <a16:creationId xmlns:a16="http://schemas.microsoft.com/office/drawing/2014/main" id="{F328E628-59D8-9174-A104-19E45FFAE106}"/>
              </a:ext>
            </a:extLst>
          </p:cNvPr>
          <p:cNvSpPr txBox="1"/>
          <p:nvPr/>
        </p:nvSpPr>
        <p:spPr>
          <a:xfrm>
            <a:off x="1421904" y="239113"/>
            <a:ext cx="6228184" cy="781111"/>
          </a:xfrm>
          <a:prstGeom prst="rect">
            <a:avLst/>
          </a:prstGeom>
          <a:noFill/>
        </p:spPr>
        <p:txBody>
          <a:bodyPr wrap="square">
            <a:spAutoFit/>
          </a:bodyPr>
          <a:lstStyle/>
          <a:p>
            <a:pPr algn="ctr">
              <a:lnSpc>
                <a:spcPct val="107000"/>
              </a:lnSpc>
              <a:spcAft>
                <a:spcPts val="800"/>
              </a:spcAft>
            </a:pPr>
            <a:r>
              <a:rPr lang="it-IT" sz="4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Esempi di pannelli termici</a:t>
            </a:r>
            <a:endParaRPr lang="it-IT" sz="4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15690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bwMode="auto">
          <a:xfrm>
            <a:off x="457200" y="128588"/>
            <a:ext cx="8228013" cy="1433512"/>
          </a:xfrm>
        </p:spPr>
        <p:txBody>
          <a:bodyPr wrap="square" lIns="90000" tIns="46800" rIns="90000" bIns="46800" anchor="ctr">
            <a:normAutofit/>
          </a:bodyPr>
          <a:lstStyle/>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V</a:t>
            </a:r>
            <a:r>
              <a:rPr lang="it-IT" sz="4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ari tipi di collettori solari</a:t>
            </a:r>
            <a:endParaRPr lang="en-GB" dirty="0">
              <a:solidFill>
                <a:srgbClr val="C00000"/>
              </a:solidFill>
            </a:endParaRPr>
          </a:p>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dirty="0"/>
          </a:p>
        </p:txBody>
      </p:sp>
      <p:sp>
        <p:nvSpPr>
          <p:cNvPr id="3" name="CasellaDiTesto 2">
            <a:extLst>
              <a:ext uri="{FF2B5EF4-FFF2-40B4-BE49-F238E27FC236}">
                <a16:creationId xmlns:a16="http://schemas.microsoft.com/office/drawing/2014/main" id="{E6FC72F1-0709-8B05-48BF-F800D7B46822}"/>
              </a:ext>
            </a:extLst>
          </p:cNvPr>
          <p:cNvSpPr txBox="1"/>
          <p:nvPr/>
        </p:nvSpPr>
        <p:spPr>
          <a:xfrm>
            <a:off x="234463" y="962235"/>
            <a:ext cx="8928992" cy="5519844"/>
          </a:xfrm>
          <a:prstGeom prst="rect">
            <a:avLst/>
          </a:prstGeom>
          <a:noFill/>
        </p:spPr>
        <p:txBody>
          <a:bodyPr wrap="square">
            <a:spAutoFit/>
          </a:bodyPr>
          <a:lstStyle/>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Si trovano in commercio vari tipi di collettori solari termici, tra i quali:</a:t>
            </a:r>
          </a:p>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collettori solari vetrati: il vetro serve a proteggere il radiatore e, grazie alla sua trasparenza, i raggi solari penetrano all'interno del pannello e vengono trattenuti per riscaldare il liquido termovettore connesso col serbatoio ad accumulo. Il rendimento di questi collettori dipende dalla loro capacità di assorbire i raggi infrarossi. Sono i più diffusi e hanno un costo medio.</a:t>
            </a:r>
          </a:p>
          <a:p>
            <a:pPr>
              <a:lnSpc>
                <a:spcPct val="107000"/>
              </a:lnSpc>
              <a:spcAft>
                <a:spcPts val="8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collettori solari integrati: sono economici perché pannello, circuito idraulico e serbatoio di accumulo sono integrati in un'unica struttura;</a:t>
            </a:r>
          </a:p>
          <a:p>
            <a:pPr>
              <a:lnSpc>
                <a:spcPct val="107000"/>
              </a:lnSpc>
              <a:spcAft>
                <a:spcPts val="8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collettori solari sottovuoto: sono composti da tubi di vetro sottovuoto che minimizzano la dispersione di calore e di conseguenza garantiscono ottime prestazioni anche d'inverno. Rendono meglio e costano di più dei collettori vetrati. Sono adatti per il riscaldamento ambientale.</a:t>
            </a:r>
          </a:p>
        </p:txBody>
      </p:sp>
    </p:spTree>
    <p:extLst>
      <p:ext uri="{BB962C8B-B14F-4D97-AF65-F5344CB8AC3E}">
        <p14:creationId xmlns:p14="http://schemas.microsoft.com/office/powerpoint/2010/main" val="3943060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sp>
        <p:nvSpPr>
          <p:cNvPr id="3" name="CasellaDiTesto 2">
            <a:extLst>
              <a:ext uri="{FF2B5EF4-FFF2-40B4-BE49-F238E27FC236}">
                <a16:creationId xmlns:a16="http://schemas.microsoft.com/office/drawing/2014/main" id="{1E2DF82D-5CB7-DA29-A78A-DD32527A3CCD}"/>
              </a:ext>
            </a:extLst>
          </p:cNvPr>
          <p:cNvSpPr txBox="1"/>
          <p:nvPr/>
        </p:nvSpPr>
        <p:spPr>
          <a:xfrm>
            <a:off x="274157" y="6165304"/>
            <a:ext cx="8762339" cy="460511"/>
          </a:xfrm>
          <a:prstGeom prst="rect">
            <a:avLst/>
          </a:prstGeom>
          <a:noFill/>
        </p:spPr>
        <p:txBody>
          <a:bodyPr wrap="square">
            <a:spAutoFit/>
          </a:bodyPr>
          <a:lstStyle/>
          <a:p>
            <a:pPr algn="ctr">
              <a:lnSpc>
                <a:spcPct val="107000"/>
              </a:lnSpc>
              <a:spcAft>
                <a:spcPts val="800"/>
              </a:spcAft>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dirty="0">
                <a:solidFill>
                  <a:srgbClr val="008000"/>
                </a:solidFill>
                <a:effectLst/>
                <a:latin typeface="Times New Roman" panose="02020603050405020304" pitchFamily="18" charset="0"/>
                <a:ea typeface="Calibri" panose="020F0502020204030204" pitchFamily="34" charset="0"/>
              </a:rPr>
              <a:t>Pannelli solari termici - Impianto </a:t>
            </a:r>
            <a:r>
              <a:rPr lang="it-IT" sz="2400" dirty="0" err="1">
                <a:solidFill>
                  <a:srgbClr val="008000"/>
                </a:solidFill>
                <a:effectLst/>
                <a:latin typeface="Times New Roman" panose="02020603050405020304" pitchFamily="18" charset="0"/>
                <a:ea typeface="Calibri" panose="020F0502020204030204" pitchFamily="34" charset="0"/>
              </a:rPr>
              <a:t>Idrocasa</a:t>
            </a:r>
            <a:r>
              <a:rPr lang="it-IT" sz="2400" dirty="0">
                <a:solidFill>
                  <a:srgbClr val="008000"/>
                </a:solidFill>
                <a:effectLst/>
                <a:latin typeface="Times New Roman" panose="02020603050405020304" pitchFamily="18" charset="0"/>
                <a:ea typeface="Calibri" panose="020F0502020204030204" pitchFamily="34" charset="0"/>
              </a:rPr>
              <a:t>, Parma - info@idrocasa.it</a:t>
            </a:r>
            <a:endParaRPr lang="it-IT" sz="2400" dirty="0">
              <a:solidFill>
                <a:srgbClr val="008000"/>
              </a:solidFill>
            </a:endParaRPr>
          </a:p>
        </p:txBody>
      </p:sp>
      <p:pic>
        <p:nvPicPr>
          <p:cNvPr id="4" name="Immagine 3" descr="Impianti solare termici a Parma">
            <a:extLst>
              <a:ext uri="{FF2B5EF4-FFF2-40B4-BE49-F238E27FC236}">
                <a16:creationId xmlns:a16="http://schemas.microsoft.com/office/drawing/2014/main" id="{F962D0FC-448E-C218-FC2D-5DC9D35AEE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20" y="836712"/>
            <a:ext cx="8640719" cy="5256584"/>
          </a:xfrm>
          <a:prstGeom prst="rect">
            <a:avLst/>
          </a:prstGeom>
          <a:noFill/>
          <a:ln>
            <a:noFill/>
          </a:ln>
        </p:spPr>
      </p:pic>
    </p:spTree>
    <p:extLst>
      <p:ext uri="{BB962C8B-B14F-4D97-AF65-F5344CB8AC3E}">
        <p14:creationId xmlns:p14="http://schemas.microsoft.com/office/powerpoint/2010/main" val="16911996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bwMode="auto">
          <a:xfrm>
            <a:off x="457200" y="128588"/>
            <a:ext cx="8228013" cy="1433512"/>
          </a:xfrm>
        </p:spPr>
        <p:txBody>
          <a:bodyPr wrap="square" lIns="90000" tIns="46800" rIns="90000" bIns="46800" anchor="ctr">
            <a:normAutofit/>
          </a:bodyPr>
          <a:lstStyle/>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p>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a:p>
        </p:txBody>
      </p:sp>
      <p:sp>
        <p:nvSpPr>
          <p:cNvPr id="3" name="CasellaDiTesto 2">
            <a:extLst>
              <a:ext uri="{FF2B5EF4-FFF2-40B4-BE49-F238E27FC236}">
                <a16:creationId xmlns:a16="http://schemas.microsoft.com/office/drawing/2014/main" id="{1504CFF1-AD7F-1090-7C3E-FDFF14505BED}"/>
              </a:ext>
            </a:extLst>
          </p:cNvPr>
          <p:cNvSpPr txBox="1"/>
          <p:nvPr/>
        </p:nvSpPr>
        <p:spPr>
          <a:xfrm>
            <a:off x="88565" y="5898094"/>
            <a:ext cx="8965282" cy="831318"/>
          </a:xfrm>
          <a:prstGeom prst="rect">
            <a:avLst/>
          </a:prstGeom>
          <a:noFill/>
        </p:spPr>
        <p:txBody>
          <a:bodyPr wrap="square">
            <a:spAutoFit/>
          </a:bodyPr>
          <a:lstStyle/>
          <a:p>
            <a:pPr>
              <a:lnSpc>
                <a:spcPct val="107000"/>
              </a:lnSpc>
              <a:spcAft>
                <a:spcPts val="800"/>
              </a:spcAft>
            </a:pPr>
            <a:r>
              <a:rPr lang="it-IT" sz="20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Collettore solare "fai da te" dal sito:</a:t>
            </a:r>
          </a:p>
          <a:p>
            <a:pPr>
              <a:lnSpc>
                <a:spcPct val="107000"/>
              </a:lnSpc>
              <a:spcAft>
                <a:spcPts val="800"/>
              </a:spcAft>
            </a:pPr>
            <a:r>
              <a:rPr lang="it-IT" sz="20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https://www.rifaidate.it/ecosostenibile/risparmio-energia/collettore-solare-fai-da-te.asp</a:t>
            </a:r>
          </a:p>
        </p:txBody>
      </p:sp>
      <p:pic>
        <p:nvPicPr>
          <p:cNvPr id="4" name="Immagine 3" descr="Collettore solare sul tetto">
            <a:extLst>
              <a:ext uri="{FF2B5EF4-FFF2-40B4-BE49-F238E27FC236}">
                <a16:creationId xmlns:a16="http://schemas.microsoft.com/office/drawing/2014/main" id="{9FC37350-6C15-C25E-EECE-E79BD01AF1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600" y="476672"/>
            <a:ext cx="7632848" cy="5440705"/>
          </a:xfrm>
          <a:prstGeom prst="rect">
            <a:avLst/>
          </a:prstGeom>
          <a:noFill/>
          <a:ln>
            <a:noFill/>
          </a:ln>
        </p:spPr>
      </p:pic>
    </p:spTree>
    <p:extLst>
      <p:ext uri="{BB962C8B-B14F-4D97-AF65-F5344CB8AC3E}">
        <p14:creationId xmlns:p14="http://schemas.microsoft.com/office/powerpoint/2010/main" val="41037126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bwMode="auto">
          <a:xfrm>
            <a:off x="457200" y="128588"/>
            <a:ext cx="8228013" cy="1433512"/>
          </a:xfrm>
        </p:spPr>
        <p:txBody>
          <a:bodyPr wrap="square" lIns="90000" tIns="46800" rIns="90000" bIns="46800" anchor="ctr">
            <a:normAutofit/>
          </a:bodyPr>
          <a:lstStyle/>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dirty="0"/>
          </a:p>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dirty="0"/>
          </a:p>
        </p:txBody>
      </p:sp>
      <p:pic>
        <p:nvPicPr>
          <p:cNvPr id="2" name="Immagine 1" descr="Immagine che contiene interni&#10;&#10;Descrizione generata automaticamente">
            <a:extLst>
              <a:ext uri="{FF2B5EF4-FFF2-40B4-BE49-F238E27FC236}">
                <a16:creationId xmlns:a16="http://schemas.microsoft.com/office/drawing/2014/main" id="{647E808D-0133-1B84-948A-EC9E6A1077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59" y="1124744"/>
            <a:ext cx="5010617" cy="3556730"/>
          </a:xfrm>
          <a:prstGeom prst="rect">
            <a:avLst/>
          </a:prstGeom>
          <a:noFill/>
          <a:ln>
            <a:noFill/>
          </a:ln>
        </p:spPr>
      </p:pic>
      <p:sp>
        <p:nvSpPr>
          <p:cNvPr id="4" name="CasellaDiTesto 3">
            <a:extLst>
              <a:ext uri="{FF2B5EF4-FFF2-40B4-BE49-F238E27FC236}">
                <a16:creationId xmlns:a16="http://schemas.microsoft.com/office/drawing/2014/main" id="{F9F7963F-8B6B-B1B7-7D57-77F9256EADEE}"/>
              </a:ext>
            </a:extLst>
          </p:cNvPr>
          <p:cNvSpPr txBox="1"/>
          <p:nvPr/>
        </p:nvSpPr>
        <p:spPr>
          <a:xfrm>
            <a:off x="251520" y="6349179"/>
            <a:ext cx="8375327" cy="431465"/>
          </a:xfrm>
          <a:prstGeom prst="rect">
            <a:avLst/>
          </a:prstGeom>
          <a:noFill/>
        </p:spPr>
        <p:txBody>
          <a:bodyPr wrap="square">
            <a:spAutoFit/>
          </a:bodyPr>
          <a:lstStyle/>
          <a:p>
            <a:pPr algn="ctr">
              <a:lnSpc>
                <a:spcPct val="107000"/>
              </a:lnSpc>
              <a:spcAft>
                <a:spcPts val="800"/>
              </a:spcAft>
            </a:pPr>
            <a:r>
              <a:rPr lang="it-IT" sz="22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https://www.termoidraulicaperottiferigo</a:t>
            </a:r>
            <a:r>
              <a:rPr lang="it-IT" sz="20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.net/termoidraulica-perotti-ferigo</a:t>
            </a:r>
            <a:endParaRPr lang="it-IT" sz="200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asellaDiTesto 5">
            <a:extLst>
              <a:ext uri="{FF2B5EF4-FFF2-40B4-BE49-F238E27FC236}">
                <a16:creationId xmlns:a16="http://schemas.microsoft.com/office/drawing/2014/main" id="{C0CF6DF8-D057-9EC4-80D2-E12A93C0D958}"/>
              </a:ext>
            </a:extLst>
          </p:cNvPr>
          <p:cNvSpPr txBox="1"/>
          <p:nvPr/>
        </p:nvSpPr>
        <p:spPr>
          <a:xfrm>
            <a:off x="1043608" y="189459"/>
            <a:ext cx="7272808" cy="655885"/>
          </a:xfrm>
          <a:prstGeom prst="rect">
            <a:avLst/>
          </a:prstGeom>
          <a:noFill/>
        </p:spPr>
        <p:txBody>
          <a:bodyPr wrap="square">
            <a:spAutoFit/>
          </a:bodyPr>
          <a:lstStyle/>
          <a:p>
            <a:pPr algn="ctr">
              <a:lnSpc>
                <a:spcPct val="107000"/>
              </a:lnSpc>
              <a:spcAft>
                <a:spcPts val="800"/>
              </a:spcAft>
            </a:pPr>
            <a:r>
              <a:rPr lang="it-IT"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Caldaia a energia solare </a:t>
            </a:r>
            <a:r>
              <a:rPr lang="it-IT"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 Voghera) </a:t>
            </a:r>
            <a:endParaRPr lang="it-IT"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CasellaDiTesto 7">
            <a:extLst>
              <a:ext uri="{FF2B5EF4-FFF2-40B4-BE49-F238E27FC236}">
                <a16:creationId xmlns:a16="http://schemas.microsoft.com/office/drawing/2014/main" id="{C5BF2FDA-E96F-DE4E-0CCE-10ECC8393192}"/>
              </a:ext>
            </a:extLst>
          </p:cNvPr>
          <p:cNvSpPr txBox="1"/>
          <p:nvPr/>
        </p:nvSpPr>
        <p:spPr>
          <a:xfrm>
            <a:off x="5106405" y="875018"/>
            <a:ext cx="3995936" cy="4493538"/>
          </a:xfrm>
          <a:prstGeom prst="rect">
            <a:avLst/>
          </a:prstGeom>
          <a:noFill/>
        </p:spPr>
        <p:txBody>
          <a:bodyPr wrap="square">
            <a:spAutoFit/>
          </a:bodyPr>
          <a:lstStyle/>
          <a:p>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I pannelli solari assorbono l’energia solare e riscaldano un fluido termovettore</a:t>
            </a:r>
          </a:p>
          <a:p>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il fluido viene trasportato da una pompa allo scambiatore di calore del bollitore solare</a:t>
            </a:r>
          </a:p>
          <a:p>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il calore viene trasmesso al serbatoio dove viene stoccata l’acqua</a:t>
            </a:r>
          </a:p>
          <a:p>
            <a:pPr indent="-342900">
              <a:buFontTx/>
              <a:buChar char="-"/>
            </a:pP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se tale calore non fosse </a:t>
            </a:r>
            <a:r>
              <a:rPr lang="it-IT" sz="2200" dirty="0" err="1">
                <a:effectLst/>
                <a:latin typeface="Times New Roman" panose="02020603050405020304" pitchFamily="18" charset="0"/>
                <a:ea typeface="Calibri" panose="020F0502020204030204" pitchFamily="34" charset="0"/>
                <a:cs typeface="Times New Roman" panose="02020603050405020304" pitchFamily="18" charset="0"/>
              </a:rPr>
              <a:t>suff-ciente</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un circuito di </a:t>
            </a:r>
            <a:r>
              <a:rPr lang="it-IT" sz="2200" dirty="0" err="1">
                <a:effectLst/>
                <a:latin typeface="Times New Roman" panose="02020603050405020304" pitchFamily="18" charset="0"/>
                <a:ea typeface="Calibri" panose="020F0502020204030204" pitchFamily="34" charset="0"/>
                <a:cs typeface="Times New Roman" panose="02020603050405020304" pitchFamily="18" charset="0"/>
              </a:rPr>
              <a:t>riscaldamen</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-to aggiuntivo la porterà alla temperatura desiderata.</a:t>
            </a:r>
          </a:p>
        </p:txBody>
      </p:sp>
      <p:sp>
        <p:nvSpPr>
          <p:cNvPr id="10" name="CasellaDiTesto 9">
            <a:extLst>
              <a:ext uri="{FF2B5EF4-FFF2-40B4-BE49-F238E27FC236}">
                <a16:creationId xmlns:a16="http://schemas.microsoft.com/office/drawing/2014/main" id="{12E4793E-78A7-DFED-35AA-B80AED7AAD4B}"/>
              </a:ext>
            </a:extLst>
          </p:cNvPr>
          <p:cNvSpPr txBox="1"/>
          <p:nvPr/>
        </p:nvSpPr>
        <p:spPr>
          <a:xfrm>
            <a:off x="88962" y="5398230"/>
            <a:ext cx="8964488" cy="792525"/>
          </a:xfrm>
          <a:prstGeom prst="rect">
            <a:avLst/>
          </a:prstGeom>
          <a:noFill/>
        </p:spPr>
        <p:txBody>
          <a:bodyPr wrap="square">
            <a:spAutoFit/>
          </a:bodyPr>
          <a:lstStyle/>
          <a:p>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Grazie alle caldaie a energia solare è possibile risparmiare fino al 60% rispetto all’abituale consumo di energia necessaria per l’acqua calda sanitaria.</a:t>
            </a:r>
          </a:p>
        </p:txBody>
      </p:sp>
    </p:spTree>
    <p:extLst>
      <p:ext uri="{BB962C8B-B14F-4D97-AF65-F5344CB8AC3E}">
        <p14:creationId xmlns:p14="http://schemas.microsoft.com/office/powerpoint/2010/main" val="41189754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sp>
        <p:nvSpPr>
          <p:cNvPr id="3" name="CasellaDiTesto 2">
            <a:extLst>
              <a:ext uri="{FF2B5EF4-FFF2-40B4-BE49-F238E27FC236}">
                <a16:creationId xmlns:a16="http://schemas.microsoft.com/office/drawing/2014/main" id="{133C50CE-41FD-4F1D-EFBA-2673707D856E}"/>
              </a:ext>
            </a:extLst>
          </p:cNvPr>
          <p:cNvSpPr txBox="1"/>
          <p:nvPr/>
        </p:nvSpPr>
        <p:spPr>
          <a:xfrm>
            <a:off x="1547664" y="476672"/>
            <a:ext cx="6624736" cy="707886"/>
          </a:xfrm>
          <a:prstGeom prst="rect">
            <a:avLst/>
          </a:prstGeom>
          <a:noFill/>
        </p:spPr>
        <p:txBody>
          <a:bodyPr wrap="square">
            <a:spAutoFit/>
          </a:bodyPr>
          <a:lstStyle/>
          <a:p>
            <a:pPr algn="ctr"/>
            <a:r>
              <a:rPr lang="it-IT" sz="4000" dirty="0">
                <a:solidFill>
                  <a:srgbClr val="00B050"/>
                </a:solidFill>
                <a:latin typeface="Times New Roman" panose="02020603050405020304" pitchFamily="18" charset="0"/>
                <a:ea typeface="Calibri" panose="020F0502020204030204" pitchFamily="34" charset="0"/>
              </a:rPr>
              <a:t>F</a:t>
            </a:r>
            <a:r>
              <a:rPr lang="it-IT" sz="4000" dirty="0">
                <a:solidFill>
                  <a:srgbClr val="00B050"/>
                </a:solidFill>
                <a:effectLst/>
                <a:latin typeface="Times New Roman" panose="02020603050405020304" pitchFamily="18" charset="0"/>
                <a:ea typeface="Calibri" panose="020F0502020204030204" pitchFamily="34" charset="0"/>
              </a:rPr>
              <a:t>onti energetiche alternative </a:t>
            </a:r>
            <a:endParaRPr lang="it-IT" sz="4000" dirty="0">
              <a:solidFill>
                <a:srgbClr val="00B050"/>
              </a:solidFill>
            </a:endParaRPr>
          </a:p>
        </p:txBody>
      </p:sp>
      <p:sp>
        <p:nvSpPr>
          <p:cNvPr id="5" name="CasellaDiTesto 4">
            <a:extLst>
              <a:ext uri="{FF2B5EF4-FFF2-40B4-BE49-F238E27FC236}">
                <a16:creationId xmlns:a16="http://schemas.microsoft.com/office/drawing/2014/main" id="{5E60FA6B-B24E-816C-9053-DD106AA52424}"/>
              </a:ext>
            </a:extLst>
          </p:cNvPr>
          <p:cNvSpPr txBox="1"/>
          <p:nvPr/>
        </p:nvSpPr>
        <p:spPr>
          <a:xfrm>
            <a:off x="2286000" y="1452170"/>
            <a:ext cx="4572000" cy="4467570"/>
          </a:xfrm>
          <a:prstGeom prst="rect">
            <a:avLst/>
          </a:prstGeom>
          <a:noFill/>
        </p:spPr>
        <p:txBody>
          <a:bodyPr wrap="square">
            <a:spAutoFit/>
          </a:bodyPr>
          <a:lstStyle/>
          <a:p>
            <a:pPr marL="228600">
              <a:lnSpc>
                <a:spcPct val="107000"/>
              </a:lnSpc>
              <a:spcAft>
                <a:spcPts val="800"/>
              </a:spcAft>
            </a:pPr>
            <a:r>
              <a:rPr lang="it-IT" sz="2800" dirty="0">
                <a:effectLst/>
                <a:latin typeface="Times New Roman" panose="02020603050405020304" pitchFamily="18" charset="0"/>
                <a:ea typeface="Calibri" panose="020F0502020204030204" pitchFamily="34" charset="0"/>
                <a:cs typeface="Times New Roman" panose="02020603050405020304" pitchFamily="18" charset="0"/>
              </a:rPr>
              <a:t>Introduzione e contesto</a:t>
            </a:r>
          </a:p>
          <a:p>
            <a:pPr marL="228600">
              <a:lnSpc>
                <a:spcPct val="107000"/>
              </a:lnSpc>
              <a:spcAft>
                <a:spcPts val="800"/>
              </a:spcAft>
            </a:pPr>
            <a:r>
              <a:rPr lang="it-IT"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solare</a:t>
            </a:r>
          </a:p>
          <a:p>
            <a:pPr marL="228600">
              <a:lnSpc>
                <a:spcPct val="107000"/>
              </a:lnSpc>
              <a:spcAft>
                <a:spcPts val="800"/>
              </a:spcAft>
            </a:pPr>
            <a:r>
              <a:rPr lang="it-IT"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eolica</a:t>
            </a:r>
          </a:p>
          <a:p>
            <a:pPr marL="228600">
              <a:lnSpc>
                <a:spcPct val="107000"/>
              </a:lnSpc>
              <a:spcAft>
                <a:spcPts val="800"/>
              </a:spcAft>
            </a:pPr>
            <a:r>
              <a:rPr lang="it-IT" sz="28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idroelettrica</a:t>
            </a:r>
          </a:p>
          <a:p>
            <a:pPr indent="228600">
              <a:lnSpc>
                <a:spcPct val="107000"/>
              </a:lnSpc>
              <a:spcAft>
                <a:spcPts val="800"/>
              </a:spcAft>
            </a:pPr>
            <a:r>
              <a:rPr lang="it-IT" sz="2800" dirty="0">
                <a:solidFill>
                  <a:srgbClr val="008000"/>
                </a:solidFill>
                <a:latin typeface="Times New Roman" panose="02020603050405020304" pitchFamily="18" charset="0"/>
                <a:ea typeface="Calibri" panose="020F0502020204030204" pitchFamily="34" charset="0"/>
                <a:cs typeface="Times New Roman" panose="02020603050405020304" pitchFamily="18" charset="0"/>
              </a:rPr>
              <a:t>da biomasse</a:t>
            </a:r>
          </a:p>
          <a:p>
            <a:pPr indent="228600">
              <a:lnSpc>
                <a:spcPct val="107000"/>
              </a:lnSpc>
              <a:spcAft>
                <a:spcPts val="800"/>
              </a:spcAft>
            </a:pPr>
            <a:r>
              <a:rPr lang="it-IT"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marina</a:t>
            </a:r>
          </a:p>
          <a:p>
            <a:pPr indent="228600">
              <a:lnSpc>
                <a:spcPct val="107000"/>
              </a:lnSpc>
              <a:spcAft>
                <a:spcPts val="800"/>
              </a:spcAft>
            </a:pPr>
            <a:r>
              <a:rPr lang="it-IT"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[geotermica, nucleare]</a:t>
            </a:r>
          </a:p>
          <a:p>
            <a:pPr indent="228600">
              <a:lnSpc>
                <a:spcPct val="107000"/>
              </a:lnSpc>
              <a:spcAft>
                <a:spcPts val="80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Prospettive per il futuro</a:t>
            </a:r>
            <a:endParaRPr lang="it-IT"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33782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bwMode="auto">
          <a:xfrm>
            <a:off x="457200" y="128588"/>
            <a:ext cx="8228013" cy="1433512"/>
          </a:xfrm>
        </p:spPr>
        <p:txBody>
          <a:bodyPr wrap="square" lIns="90000" tIns="46800" rIns="90000" bIns="46800" anchor="ctr">
            <a:normAutofit/>
          </a:bodyPr>
          <a:lstStyle/>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p>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a:p>
        </p:txBody>
      </p:sp>
      <p:pic>
        <p:nvPicPr>
          <p:cNvPr id="3" name="Immagine 2" descr="Immagine che contiene cielo, esterni, edificio, tetto&#10;&#10;Descrizione generata automaticamente">
            <a:extLst>
              <a:ext uri="{FF2B5EF4-FFF2-40B4-BE49-F238E27FC236}">
                <a16:creationId xmlns:a16="http://schemas.microsoft.com/office/drawing/2014/main" id="{FBE130D6-12C9-9B42-50A5-6695B6B76F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553" y="908720"/>
            <a:ext cx="8145660" cy="4238907"/>
          </a:xfrm>
          <a:prstGeom prst="rect">
            <a:avLst/>
          </a:prstGeom>
          <a:noFill/>
          <a:ln>
            <a:noFill/>
          </a:ln>
        </p:spPr>
      </p:pic>
      <p:sp>
        <p:nvSpPr>
          <p:cNvPr id="5" name="CasellaDiTesto 4">
            <a:extLst>
              <a:ext uri="{FF2B5EF4-FFF2-40B4-BE49-F238E27FC236}">
                <a16:creationId xmlns:a16="http://schemas.microsoft.com/office/drawing/2014/main" id="{3A2CDBDD-3B5F-1434-96B4-04FBDBA2086C}"/>
              </a:ext>
            </a:extLst>
          </p:cNvPr>
          <p:cNvSpPr txBox="1"/>
          <p:nvPr/>
        </p:nvSpPr>
        <p:spPr>
          <a:xfrm>
            <a:off x="395536" y="5733256"/>
            <a:ext cx="8496943" cy="430887"/>
          </a:xfrm>
          <a:prstGeom prst="rect">
            <a:avLst/>
          </a:prstGeom>
          <a:noFill/>
        </p:spPr>
        <p:txBody>
          <a:bodyPr wrap="square">
            <a:spAutoFit/>
          </a:bodyPr>
          <a:lstStyle/>
          <a:p>
            <a:r>
              <a:rPr lang="it-IT" sz="2200" dirty="0">
                <a:solidFill>
                  <a:srgbClr val="008000"/>
                </a:solidFill>
                <a:latin typeface="Times New Roman" panose="02020603050405020304" pitchFamily="18" charset="0"/>
                <a:cs typeface="Times New Roman" panose="02020603050405020304" pitchFamily="18" charset="0"/>
              </a:rPr>
              <a:t>https://www.carbotermo.com/it/servizi/energie-rinnovabili/pannelli-solari</a:t>
            </a:r>
          </a:p>
        </p:txBody>
      </p:sp>
      <p:sp>
        <p:nvSpPr>
          <p:cNvPr id="7" name="CasellaDiTesto 6">
            <a:extLst>
              <a:ext uri="{FF2B5EF4-FFF2-40B4-BE49-F238E27FC236}">
                <a16:creationId xmlns:a16="http://schemas.microsoft.com/office/drawing/2014/main" id="{3E34837F-0DDF-6852-92B5-CA98A02B0A8C}"/>
              </a:ext>
            </a:extLst>
          </p:cNvPr>
          <p:cNvSpPr txBox="1"/>
          <p:nvPr/>
        </p:nvSpPr>
        <p:spPr>
          <a:xfrm>
            <a:off x="664467" y="221948"/>
            <a:ext cx="8228012" cy="523220"/>
          </a:xfrm>
          <a:prstGeom prst="rect">
            <a:avLst/>
          </a:prstGeom>
          <a:noFill/>
        </p:spPr>
        <p:txBody>
          <a:bodyPr wrap="square">
            <a:spAutoFit/>
          </a:bodyPr>
          <a:lstStyle/>
          <a:p>
            <a:pPr algn="ctr"/>
            <a:r>
              <a:rPr lang="it-IT" sz="2800" dirty="0">
                <a:solidFill>
                  <a:srgbClr val="C00000"/>
                </a:solidFill>
                <a:effectLst/>
                <a:latin typeface="Times New Roman" panose="02020603050405020304" pitchFamily="18" charset="0"/>
                <a:ea typeface="Calibri" panose="020F0502020204030204" pitchFamily="34" charset="0"/>
              </a:rPr>
              <a:t>Impianto solare termico </a:t>
            </a:r>
            <a:r>
              <a:rPr lang="it-IT" sz="2800" dirty="0" err="1">
                <a:solidFill>
                  <a:srgbClr val="C00000"/>
                </a:solidFill>
                <a:effectLst/>
                <a:latin typeface="Times New Roman" panose="02020603050405020304" pitchFamily="18" charset="0"/>
                <a:ea typeface="Calibri" panose="020F0502020204030204" pitchFamily="34" charset="0"/>
              </a:rPr>
              <a:t>Carbotermo</a:t>
            </a:r>
            <a:r>
              <a:rPr lang="it-IT" sz="2800" dirty="0">
                <a:solidFill>
                  <a:srgbClr val="C00000"/>
                </a:solidFill>
                <a:effectLst/>
                <a:latin typeface="Times New Roman" panose="02020603050405020304" pitchFamily="18" charset="0"/>
                <a:ea typeface="Calibri" panose="020F0502020204030204" pitchFamily="34" charset="0"/>
              </a:rPr>
              <a:t> S.p.A., Milano</a:t>
            </a:r>
            <a:endParaRPr lang="it-IT" sz="2800" dirty="0">
              <a:solidFill>
                <a:srgbClr val="C00000"/>
              </a:solidFill>
            </a:endParaRPr>
          </a:p>
        </p:txBody>
      </p:sp>
    </p:spTree>
    <p:extLst>
      <p:ext uri="{BB962C8B-B14F-4D97-AF65-F5344CB8AC3E}">
        <p14:creationId xmlns:p14="http://schemas.microsoft.com/office/powerpoint/2010/main" val="33090194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bwMode="auto">
          <a:xfrm>
            <a:off x="457200" y="128588"/>
            <a:ext cx="8228013" cy="1433512"/>
          </a:xfrm>
        </p:spPr>
        <p:txBody>
          <a:bodyPr wrap="square" lIns="90000" tIns="46800" rIns="90000" bIns="46800" anchor="ctr">
            <a:normAutofit/>
          </a:bodyPr>
          <a:lstStyle/>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p>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a:p>
        </p:txBody>
      </p:sp>
      <p:pic>
        <p:nvPicPr>
          <p:cNvPr id="3" name="Immagine 2" descr="Immagine che contiene tetto, edificio, esterni, tegola&#10;&#10;Descrizione generata automaticamente">
            <a:extLst>
              <a:ext uri="{FF2B5EF4-FFF2-40B4-BE49-F238E27FC236}">
                <a16:creationId xmlns:a16="http://schemas.microsoft.com/office/drawing/2014/main" id="{AB264BFE-323C-1C25-FF9C-83F9F3692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9338"/>
            <a:ext cx="3941198" cy="3108899"/>
          </a:xfrm>
          <a:prstGeom prst="rect">
            <a:avLst/>
          </a:prstGeom>
        </p:spPr>
      </p:pic>
      <p:pic>
        <p:nvPicPr>
          <p:cNvPr id="5" name="Immagine 4" descr="Immagine che contiene esterni, tetto&#10;&#10;Descrizione generata automaticamente">
            <a:extLst>
              <a:ext uri="{FF2B5EF4-FFF2-40B4-BE49-F238E27FC236}">
                <a16:creationId xmlns:a16="http://schemas.microsoft.com/office/drawing/2014/main" id="{2793A024-9202-B1B4-88D7-29CE5E08B6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6643" y="1839337"/>
            <a:ext cx="4762500" cy="3108899"/>
          </a:xfrm>
          <a:prstGeom prst="rect">
            <a:avLst/>
          </a:prstGeom>
        </p:spPr>
      </p:pic>
      <p:sp>
        <p:nvSpPr>
          <p:cNvPr id="7" name="CasellaDiTesto 6">
            <a:extLst>
              <a:ext uri="{FF2B5EF4-FFF2-40B4-BE49-F238E27FC236}">
                <a16:creationId xmlns:a16="http://schemas.microsoft.com/office/drawing/2014/main" id="{10D0D665-5083-1B57-F6F9-01E77FEF7E44}"/>
              </a:ext>
            </a:extLst>
          </p:cNvPr>
          <p:cNvSpPr txBox="1"/>
          <p:nvPr/>
        </p:nvSpPr>
        <p:spPr>
          <a:xfrm>
            <a:off x="107504" y="5877272"/>
            <a:ext cx="8928992" cy="958660"/>
          </a:xfrm>
          <a:prstGeom prst="rect">
            <a:avLst/>
          </a:prstGeom>
          <a:noFill/>
        </p:spPr>
        <p:txBody>
          <a:bodyPr wrap="square">
            <a:spAutoFit/>
          </a:bodyPr>
          <a:lstStyle/>
          <a:p>
            <a:pPr algn="ctr">
              <a:lnSpc>
                <a:spcPct val="107000"/>
              </a:lnSpc>
              <a:spcAft>
                <a:spcPts val="800"/>
              </a:spcAft>
            </a:pPr>
            <a:r>
              <a:rPr lang="it-IT" sz="24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https://www.pannelli-solari24.it/impianto-solare-termico/</a:t>
            </a:r>
            <a:endParaRPr lang="it-IT" sz="24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it-IT" sz="24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pannelli-solari-per-acqua-calda</a:t>
            </a:r>
            <a:r>
              <a:rPr lang="it-IT" sz="18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it-IT" sz="160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asellaDiTesto 8">
            <a:extLst>
              <a:ext uri="{FF2B5EF4-FFF2-40B4-BE49-F238E27FC236}">
                <a16:creationId xmlns:a16="http://schemas.microsoft.com/office/drawing/2014/main" id="{ABE7B077-A166-6130-7CCD-1AF5AB973FC7}"/>
              </a:ext>
            </a:extLst>
          </p:cNvPr>
          <p:cNvSpPr txBox="1"/>
          <p:nvPr/>
        </p:nvSpPr>
        <p:spPr>
          <a:xfrm>
            <a:off x="1619672" y="266059"/>
            <a:ext cx="6156176" cy="655885"/>
          </a:xfrm>
          <a:prstGeom prst="rect">
            <a:avLst/>
          </a:prstGeom>
          <a:noFill/>
        </p:spPr>
        <p:txBody>
          <a:bodyPr wrap="square">
            <a:spAutoFit/>
          </a:bodyPr>
          <a:lstStyle/>
          <a:p>
            <a:pPr algn="ctr">
              <a:lnSpc>
                <a:spcPct val="107000"/>
              </a:lnSpc>
              <a:spcAft>
                <a:spcPts val="800"/>
              </a:spcAft>
            </a:pPr>
            <a:r>
              <a:rPr lang="it-IT"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Altri esempi di collettori solari</a:t>
            </a:r>
            <a:endParaRPr lang="it-IT" sz="3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22551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bwMode="auto">
          <a:xfrm>
            <a:off x="457200" y="128588"/>
            <a:ext cx="8228013" cy="1433512"/>
          </a:xfrm>
        </p:spPr>
        <p:txBody>
          <a:bodyPr wrap="square" lIns="90000" tIns="46800" rIns="90000" bIns="46800" anchor="ctr">
            <a:normAutofit/>
          </a:bodyPr>
          <a:lstStyle/>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p>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a:p>
        </p:txBody>
      </p:sp>
      <p:sp>
        <p:nvSpPr>
          <p:cNvPr id="4" name="CasellaDiTesto 3">
            <a:extLst>
              <a:ext uri="{FF2B5EF4-FFF2-40B4-BE49-F238E27FC236}">
                <a16:creationId xmlns:a16="http://schemas.microsoft.com/office/drawing/2014/main" id="{D31B18A4-5F0C-BA54-1F45-75952490CA29}"/>
              </a:ext>
            </a:extLst>
          </p:cNvPr>
          <p:cNvSpPr txBox="1"/>
          <p:nvPr/>
        </p:nvSpPr>
        <p:spPr>
          <a:xfrm>
            <a:off x="899592" y="128588"/>
            <a:ext cx="8136904" cy="593304"/>
          </a:xfrm>
          <a:prstGeom prst="rect">
            <a:avLst/>
          </a:prstGeom>
          <a:noFill/>
        </p:spPr>
        <p:txBody>
          <a:bodyPr wrap="square">
            <a:spAutoFit/>
          </a:bodyPr>
          <a:lstStyle/>
          <a:p>
            <a:pPr algn="ctr">
              <a:lnSpc>
                <a:spcPct val="107000"/>
              </a:lnSpc>
              <a:spcAft>
                <a:spcPts val="800"/>
              </a:spcAft>
            </a:pPr>
            <a:r>
              <a:rPr lang="it-IT"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Collettori solari su edifici residenziali di Atene </a:t>
            </a:r>
            <a:r>
              <a:rPr lang="it-IT"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it-IT"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magine 5" descr="Immagine che contiene edificio, esterni, città, palazzo&#10;&#10;Descrizione generata automaticamente">
            <a:extLst>
              <a:ext uri="{FF2B5EF4-FFF2-40B4-BE49-F238E27FC236}">
                <a16:creationId xmlns:a16="http://schemas.microsoft.com/office/drawing/2014/main" id="{67496293-DFDC-C1E7-16B3-F65ACB595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435" y="845345"/>
            <a:ext cx="8308778" cy="4743895"/>
          </a:xfrm>
          <a:prstGeom prst="rect">
            <a:avLst/>
          </a:prstGeom>
        </p:spPr>
      </p:pic>
      <p:sp>
        <p:nvSpPr>
          <p:cNvPr id="8" name="CasellaDiTesto 7">
            <a:extLst>
              <a:ext uri="{FF2B5EF4-FFF2-40B4-BE49-F238E27FC236}">
                <a16:creationId xmlns:a16="http://schemas.microsoft.com/office/drawing/2014/main" id="{AEFD3D3B-DD95-EE5C-C900-87A6384B28F4}"/>
              </a:ext>
            </a:extLst>
          </p:cNvPr>
          <p:cNvSpPr txBox="1"/>
          <p:nvPr/>
        </p:nvSpPr>
        <p:spPr>
          <a:xfrm>
            <a:off x="34996" y="5697361"/>
            <a:ext cx="9144000" cy="1160639"/>
          </a:xfrm>
          <a:prstGeom prst="rect">
            <a:avLst/>
          </a:prstGeom>
          <a:noFill/>
        </p:spPr>
        <p:txBody>
          <a:bodyPr wrap="square">
            <a:spAutoFit/>
          </a:bodyPr>
          <a:lstStyle/>
          <a:p>
            <a:pPr>
              <a:lnSpc>
                <a:spcPct val="107000"/>
              </a:lnSpc>
              <a:spcAft>
                <a:spcPts val="800"/>
              </a:spcAft>
            </a:pPr>
            <a:r>
              <a:rPr lang="it-IT" sz="20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Foto di </a:t>
            </a:r>
            <a:r>
              <a:rPr lang="it-IT" sz="2000"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Alkexandros</a:t>
            </a:r>
            <a:r>
              <a:rPr lang="it-IT" sz="20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000"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Michailidis</a:t>
            </a:r>
            <a:r>
              <a:rPr lang="it-IT" sz="20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it-IT" sz="2000"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Shutterstock</a:t>
            </a:r>
            <a:r>
              <a:rPr lang="it-IT" sz="20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dal sito</a:t>
            </a:r>
          </a:p>
          <a:p>
            <a:pPr>
              <a:lnSpc>
                <a:spcPct val="107000"/>
              </a:lnSpc>
              <a:spcAft>
                <a:spcPts val="800"/>
              </a:spcAft>
            </a:pPr>
            <a:r>
              <a:rPr lang="it-IT" sz="20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https://eu.boell.org/en/2022/04/04/rethinking-eu-energy-policy-and-energy-efficiency-greek-perspective</a:t>
            </a:r>
          </a:p>
        </p:txBody>
      </p:sp>
    </p:spTree>
    <p:extLst>
      <p:ext uri="{BB962C8B-B14F-4D97-AF65-F5344CB8AC3E}">
        <p14:creationId xmlns:p14="http://schemas.microsoft.com/office/powerpoint/2010/main" val="7422204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DE8DA67-8DAF-1FE8-A9B9-2AE3540B64EA}"/>
              </a:ext>
            </a:extLst>
          </p:cNvPr>
          <p:cNvSpPr>
            <a:spLocks noGrp="1"/>
          </p:cNvSpPr>
          <p:nvPr>
            <p:ph type="title"/>
          </p:nvPr>
        </p:nvSpPr>
        <p:spPr>
          <a:xfrm>
            <a:off x="899592" y="116632"/>
            <a:ext cx="7469159" cy="720080"/>
          </a:xfrm>
        </p:spPr>
        <p:txBody>
          <a:bodyPr/>
          <a:lstStyle/>
          <a:p>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Solar heating district in </a:t>
            </a:r>
            <a:r>
              <a:rPr lang="en-US" sz="3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Silkeborg</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(DK)</a:t>
            </a:r>
            <a:endParaRPr lang="en-US" dirty="0"/>
          </a:p>
        </p:txBody>
      </p:sp>
      <p:pic>
        <p:nvPicPr>
          <p:cNvPr id="3" name="Segnaposto contenuto 2" descr="Immagine che contiene montagna, natura, altopiano&#10;&#10;Descrizione generata automaticamente">
            <a:extLst>
              <a:ext uri="{FF2B5EF4-FFF2-40B4-BE49-F238E27FC236}">
                <a16:creationId xmlns:a16="http://schemas.microsoft.com/office/drawing/2014/main" id="{FD8B86B6-5B25-17F5-80A4-8C64094D67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9" y="908720"/>
            <a:ext cx="9155303" cy="4680520"/>
          </a:xfrm>
        </p:spPr>
      </p:pic>
      <p:sp>
        <p:nvSpPr>
          <p:cNvPr id="5" name="CasellaDiTesto 4">
            <a:extLst>
              <a:ext uri="{FF2B5EF4-FFF2-40B4-BE49-F238E27FC236}">
                <a16:creationId xmlns:a16="http://schemas.microsoft.com/office/drawing/2014/main" id="{9A69F286-448B-D9E7-E21A-34A80653F94D}"/>
              </a:ext>
            </a:extLst>
          </p:cNvPr>
          <p:cNvSpPr txBox="1"/>
          <p:nvPr/>
        </p:nvSpPr>
        <p:spPr>
          <a:xfrm>
            <a:off x="-3914" y="6330419"/>
            <a:ext cx="9144000" cy="389850"/>
          </a:xfrm>
          <a:prstGeom prst="rect">
            <a:avLst/>
          </a:prstGeom>
          <a:noFill/>
        </p:spPr>
        <p:txBody>
          <a:bodyPr wrap="square">
            <a:spAutoFit/>
          </a:bodyPr>
          <a:lstStyle/>
          <a:p>
            <a:pPr algn="ctr">
              <a:lnSpc>
                <a:spcPct val="107000"/>
              </a:lnSpc>
              <a:spcAft>
                <a:spcPts val="800"/>
              </a:spcAft>
            </a:pPr>
            <a:r>
              <a:rPr lang="it-IT" sz="19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https://www.solar-district-heating.eu/silkeborg-gets-the-world-largest-solar-thermal-plant</a:t>
            </a:r>
            <a:r>
              <a:rPr lang="it-IT" sz="1900" dirty="0">
                <a:effectLst/>
                <a:latin typeface="Times New Roman" panose="02020603050405020304" pitchFamily="18" charset="0"/>
                <a:ea typeface="Calibri" panose="020F0502020204030204" pitchFamily="34" charset="0"/>
                <a:cs typeface="Times New Roman" panose="02020603050405020304" pitchFamily="18" charset="0"/>
              </a:rPr>
              <a:t>/</a:t>
            </a:r>
            <a:endParaRPr lang="it-IT" sz="1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asellaDiTesto 6">
            <a:extLst>
              <a:ext uri="{FF2B5EF4-FFF2-40B4-BE49-F238E27FC236}">
                <a16:creationId xmlns:a16="http://schemas.microsoft.com/office/drawing/2014/main" id="{EA961E7A-CE27-3D27-1AE2-AEA58F83786C}"/>
              </a:ext>
            </a:extLst>
          </p:cNvPr>
          <p:cNvSpPr txBox="1"/>
          <p:nvPr/>
        </p:nvSpPr>
        <p:spPr>
          <a:xfrm>
            <a:off x="139594" y="5684088"/>
            <a:ext cx="8856984" cy="707886"/>
          </a:xfrm>
          <a:prstGeom prst="rect">
            <a:avLst/>
          </a:prstGeom>
          <a:noFill/>
        </p:spPr>
        <p:txBody>
          <a:bodyPr wrap="square">
            <a:spAutoFit/>
          </a:bodyPr>
          <a:lstStyle/>
          <a:p>
            <a:pPr algn="ctr"/>
            <a:r>
              <a:rPr lang="it-IT" sz="2000" dirty="0">
                <a:effectLst/>
                <a:latin typeface="Times New Roman" panose="02020603050405020304" pitchFamily="18" charset="0"/>
                <a:ea typeface="Calibri" panose="020F0502020204030204" pitchFamily="34" charset="0"/>
              </a:rPr>
              <a:t>La città di </a:t>
            </a:r>
            <a:r>
              <a:rPr lang="it-IT" sz="2000" dirty="0" err="1">
                <a:effectLst/>
                <a:latin typeface="Times New Roman" panose="02020603050405020304" pitchFamily="18" charset="0"/>
                <a:ea typeface="Calibri" panose="020F0502020204030204" pitchFamily="34" charset="0"/>
              </a:rPr>
              <a:t>Silkeborg</a:t>
            </a:r>
            <a:r>
              <a:rPr lang="it-IT" sz="2000" dirty="0">
                <a:effectLst/>
                <a:latin typeface="Times New Roman" panose="02020603050405020304" pitchFamily="18" charset="0"/>
                <a:ea typeface="Calibri" panose="020F0502020204030204" pitchFamily="34" charset="0"/>
              </a:rPr>
              <a:t> in Danimarca ha 44.000 abitanti ed ha costruito nel 2016 un impianto di 12436 collettori solari per riscaldamento su un' area di 156.694 m</a:t>
            </a:r>
            <a:r>
              <a:rPr lang="it-IT" sz="2000" baseline="30000" dirty="0">
                <a:effectLst/>
                <a:latin typeface="Times New Roman" panose="02020603050405020304" pitchFamily="18" charset="0"/>
                <a:ea typeface="Calibri" panose="020F0502020204030204" pitchFamily="34" charset="0"/>
              </a:rPr>
              <a:t>2</a:t>
            </a:r>
            <a:endParaRPr lang="it-IT" sz="2000" dirty="0"/>
          </a:p>
        </p:txBody>
      </p:sp>
    </p:spTree>
    <p:extLst>
      <p:ext uri="{BB962C8B-B14F-4D97-AF65-F5344CB8AC3E}">
        <p14:creationId xmlns:p14="http://schemas.microsoft.com/office/powerpoint/2010/main" val="931583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sp>
        <p:nvSpPr>
          <p:cNvPr id="3" name="CasellaDiTesto 2">
            <a:extLst>
              <a:ext uri="{FF2B5EF4-FFF2-40B4-BE49-F238E27FC236}">
                <a16:creationId xmlns:a16="http://schemas.microsoft.com/office/drawing/2014/main" id="{3F3CEF0B-916D-21FF-800E-AB4C35CC0630}"/>
              </a:ext>
            </a:extLst>
          </p:cNvPr>
          <p:cNvSpPr txBox="1"/>
          <p:nvPr/>
        </p:nvSpPr>
        <p:spPr>
          <a:xfrm>
            <a:off x="2123728" y="260648"/>
            <a:ext cx="4680520" cy="718466"/>
          </a:xfrm>
          <a:prstGeom prst="rect">
            <a:avLst/>
          </a:prstGeom>
          <a:noFill/>
        </p:spPr>
        <p:txBody>
          <a:bodyPr wrap="square">
            <a:spAutoFit/>
          </a:bodyPr>
          <a:lstStyle/>
          <a:p>
            <a:pPr algn="ctr">
              <a:lnSpc>
                <a:spcPct val="107000"/>
              </a:lnSpc>
              <a:spcAft>
                <a:spcPts val="800"/>
              </a:spcAft>
            </a:pPr>
            <a:r>
              <a:rPr lang="it-IT" sz="4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Modulo fotovoltaico</a:t>
            </a:r>
            <a:endParaRPr lang="it-IT" sz="4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asellaDiTesto 4">
            <a:extLst>
              <a:ext uri="{FF2B5EF4-FFF2-40B4-BE49-F238E27FC236}">
                <a16:creationId xmlns:a16="http://schemas.microsoft.com/office/drawing/2014/main" id="{D119C96B-1C7F-BFA1-7772-95E74E38D179}"/>
              </a:ext>
            </a:extLst>
          </p:cNvPr>
          <p:cNvSpPr txBox="1"/>
          <p:nvPr/>
        </p:nvSpPr>
        <p:spPr>
          <a:xfrm>
            <a:off x="323528" y="1268760"/>
            <a:ext cx="8712968" cy="5262979"/>
          </a:xfrm>
          <a:prstGeom prst="rect">
            <a:avLst/>
          </a:prstGeom>
          <a:noFill/>
        </p:spPr>
        <p:txBody>
          <a:bodyPr wrap="square">
            <a:spAutoFit/>
          </a:bodyPr>
          <a:lstStyle/>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I moduli solari fotovoltaici, usando apposite celle fotovoltaiche, convertono la luce solare direttamente in energia elettrica. Questi moduli sfruttano l'effetto fotoelettrico e hanno una efficienza di conversione che arriva fino al 32,5% nelle celle da laboratorio.</a:t>
            </a:r>
          </a:p>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In pratica, una volta ottenuti i pannelli dalle celle e una volta montati in sede, l'efficienza è in genere del 13-15% per pannelli in silicio cristallino e non raggiunge il 12% per pannelli in film sottile.</a:t>
            </a:r>
          </a:p>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I prodotti commerciali più efficienti, utilizzando celle a multipla giunzione o tecniche di posizionamento dei contatti elettrici sul retro della cella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backcontact</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raggiungono il 19-20%. Questi pannelli, non avendo parti mobili o altro, necessitano di pochissima manutenzione: in sostanza vanno solo puliti periodicamente.</a:t>
            </a:r>
          </a:p>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La durata operativa stimata dei moduli fotovoltaici è di circa 30 anni. Il costo dei pannelli è diminuito moltissimo negli ultimi anni.</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3231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pic>
        <p:nvPicPr>
          <p:cNvPr id="2" name="Immagine 1">
            <a:extLst>
              <a:ext uri="{FF2B5EF4-FFF2-40B4-BE49-F238E27FC236}">
                <a16:creationId xmlns:a16="http://schemas.microsoft.com/office/drawing/2014/main" id="{F9E5DE68-1231-D7EE-46D6-F9C991946FBE}"/>
              </a:ext>
            </a:extLst>
          </p:cNvPr>
          <p:cNvPicPr>
            <a:picLocks noChangeAspect="1"/>
          </p:cNvPicPr>
          <p:nvPr/>
        </p:nvPicPr>
        <p:blipFill rotWithShape="1">
          <a:blip r:embed="rId3"/>
          <a:srcRect l="9228" t="41118" r="41588" b="11117"/>
          <a:stretch/>
        </p:blipFill>
        <p:spPr bwMode="auto">
          <a:xfrm>
            <a:off x="476495" y="836712"/>
            <a:ext cx="8438155" cy="4536504"/>
          </a:xfrm>
          <a:prstGeom prst="rect">
            <a:avLst/>
          </a:prstGeom>
          <a:ln>
            <a:noFill/>
          </a:ln>
          <a:extLst>
            <a:ext uri="{53640926-AAD7-44D8-BBD7-CCE9431645EC}">
              <a14:shadowObscured xmlns:a14="http://schemas.microsoft.com/office/drawing/2010/main"/>
            </a:ext>
          </a:extLst>
        </p:spPr>
      </p:pic>
      <p:sp>
        <p:nvSpPr>
          <p:cNvPr id="4" name="CasellaDiTesto 3">
            <a:extLst>
              <a:ext uri="{FF2B5EF4-FFF2-40B4-BE49-F238E27FC236}">
                <a16:creationId xmlns:a16="http://schemas.microsoft.com/office/drawing/2014/main" id="{3BDE4B95-3E93-AB11-37FD-522E558BBCA9}"/>
              </a:ext>
            </a:extLst>
          </p:cNvPr>
          <p:cNvSpPr txBox="1"/>
          <p:nvPr/>
        </p:nvSpPr>
        <p:spPr>
          <a:xfrm>
            <a:off x="0" y="5131871"/>
            <a:ext cx="4572000" cy="1631216"/>
          </a:xfrm>
          <a:prstGeom prst="rect">
            <a:avLst/>
          </a:prstGeom>
          <a:noFill/>
        </p:spPr>
        <p:txBody>
          <a:bodyPr wrap="square">
            <a:spAutoFit/>
          </a:bodyPr>
          <a:lstStyle/>
          <a:p>
            <a:r>
              <a:rPr lang="it-IT" sz="2000" dirty="0">
                <a:latin typeface="Times New Roman" panose="02020603050405020304" pitchFamily="18" charset="0"/>
                <a:cs typeface="Times New Roman" panose="02020603050405020304" pitchFamily="18" charset="0"/>
              </a:rPr>
              <a:t>osservato e poi analizzato da più studiosi: Hertz (1857 e 1880); Righi e </a:t>
            </a:r>
            <a:r>
              <a:rPr lang="it-IT" sz="2000" dirty="0" err="1">
                <a:latin typeface="Times New Roman" panose="02020603050405020304" pitchFamily="18" charset="0"/>
                <a:cs typeface="Times New Roman" panose="02020603050405020304" pitchFamily="18" charset="0"/>
              </a:rPr>
              <a:t>Hallwachs</a:t>
            </a:r>
            <a:r>
              <a:rPr lang="it-IT" sz="2000" dirty="0">
                <a:latin typeface="Times New Roman" panose="02020603050405020304" pitchFamily="18" charset="0"/>
                <a:cs typeface="Times New Roman" panose="02020603050405020304" pitchFamily="18" charset="0"/>
              </a:rPr>
              <a:t> (1888); Thomson (1899); Lenard (1902); </a:t>
            </a:r>
            <a:r>
              <a:rPr lang="it-IT" sz="2000" dirty="0" err="1">
                <a:latin typeface="Times New Roman" panose="02020603050405020304" pitchFamily="18" charset="0"/>
                <a:cs typeface="Times New Roman" panose="02020603050405020304" pitchFamily="18" charset="0"/>
              </a:rPr>
              <a:t>Millikan</a:t>
            </a:r>
            <a:r>
              <a:rPr lang="it-IT" sz="2000" dirty="0">
                <a:latin typeface="Times New Roman" panose="02020603050405020304" pitchFamily="18" charset="0"/>
                <a:cs typeface="Times New Roman" panose="02020603050405020304" pitchFamily="18" charset="0"/>
              </a:rPr>
              <a:t> (1914). </a:t>
            </a:r>
          </a:p>
          <a:p>
            <a:r>
              <a:rPr lang="it-IT" sz="2000" dirty="0">
                <a:latin typeface="Times New Roman" panose="02020603050405020304" pitchFamily="18" charset="0"/>
                <a:cs typeface="Times New Roman" panose="02020603050405020304" pitchFamily="18" charset="0"/>
              </a:rPr>
              <a:t>Interpretato da </a:t>
            </a:r>
            <a:r>
              <a:rPr lang="it-IT" sz="2000" dirty="0">
                <a:solidFill>
                  <a:srgbClr val="008000"/>
                </a:solidFill>
                <a:latin typeface="Times New Roman" panose="02020603050405020304" pitchFamily="18" charset="0"/>
                <a:cs typeface="Times New Roman" panose="02020603050405020304" pitchFamily="18" charset="0"/>
              </a:rPr>
              <a:t>Einstein</a:t>
            </a:r>
            <a:r>
              <a:rPr lang="it-IT" sz="2000" dirty="0">
                <a:latin typeface="Times New Roman" panose="02020603050405020304" pitchFamily="18" charset="0"/>
                <a:cs typeface="Times New Roman" panose="02020603050405020304" pitchFamily="18" charset="0"/>
              </a:rPr>
              <a:t> </a:t>
            </a:r>
            <a:r>
              <a:rPr lang="it-IT" sz="2000" dirty="0">
                <a:solidFill>
                  <a:srgbClr val="008000"/>
                </a:solidFill>
                <a:latin typeface="Times New Roman" panose="02020603050405020304" pitchFamily="18" charset="0"/>
                <a:cs typeface="Times New Roman" panose="02020603050405020304" pitchFamily="18" charset="0"/>
              </a:rPr>
              <a:t>(1905)</a:t>
            </a:r>
          </a:p>
        </p:txBody>
      </p:sp>
      <p:sp>
        <p:nvSpPr>
          <p:cNvPr id="6" name="CasellaDiTesto 5">
            <a:extLst>
              <a:ext uri="{FF2B5EF4-FFF2-40B4-BE49-F238E27FC236}">
                <a16:creationId xmlns:a16="http://schemas.microsoft.com/office/drawing/2014/main" id="{6921DF57-5673-9A10-8F05-18F8B10A7EC5}"/>
              </a:ext>
            </a:extLst>
          </p:cNvPr>
          <p:cNvSpPr txBox="1"/>
          <p:nvPr/>
        </p:nvSpPr>
        <p:spPr>
          <a:xfrm>
            <a:off x="4699341" y="5324623"/>
            <a:ext cx="4572000" cy="1393330"/>
          </a:xfrm>
          <a:prstGeom prst="rect">
            <a:avLst/>
          </a:prstGeom>
          <a:noFill/>
        </p:spPr>
        <p:txBody>
          <a:bodyPr wrap="square">
            <a:spAutoFit/>
          </a:bodyPr>
          <a:lstStyle/>
          <a:p>
            <a:pPr>
              <a:lnSpc>
                <a:spcPct val="107000"/>
              </a:lnSpc>
              <a:spcAft>
                <a:spcPts val="800"/>
              </a:spcAft>
            </a:pPr>
            <a:r>
              <a:rPr lang="it-IT" sz="1900" dirty="0">
                <a:effectLst/>
                <a:latin typeface="Times New Roman" panose="02020603050405020304" pitchFamily="18" charset="0"/>
                <a:ea typeface="Calibri" panose="020F0502020204030204" pitchFamily="34" charset="0"/>
                <a:cs typeface="Times New Roman" panose="02020603050405020304" pitchFamily="18" charset="0"/>
              </a:rPr>
              <a:t>Osservato da Alexandre Edmond Becquerel (1839), Smith, Adams ed Evans (1876), e Charles </a:t>
            </a:r>
            <a:r>
              <a:rPr lang="it-IT" sz="1900" dirty="0" err="1">
                <a:effectLst/>
                <a:latin typeface="Times New Roman" panose="02020603050405020304" pitchFamily="18" charset="0"/>
                <a:ea typeface="Calibri" panose="020F0502020204030204" pitchFamily="34" charset="0"/>
                <a:cs typeface="Times New Roman" panose="02020603050405020304" pitchFamily="18" charset="0"/>
              </a:rPr>
              <a:t>Fritts</a:t>
            </a:r>
            <a:r>
              <a:rPr lang="it-IT" sz="1900" dirty="0">
                <a:effectLst/>
                <a:latin typeface="Times New Roman" panose="02020603050405020304" pitchFamily="18" charset="0"/>
                <a:ea typeface="Calibri" panose="020F0502020204030204" pitchFamily="34" charset="0"/>
                <a:cs typeface="Times New Roman" panose="02020603050405020304" pitchFamily="18" charset="0"/>
              </a:rPr>
              <a:t> (1879) che ideò il primo dispositivo in selenio rivestito d'oro</a:t>
            </a:r>
            <a:r>
              <a:rPr lang="it-IT" sz="2000" dirty="0">
                <a:latin typeface="Times New Roman" panose="02020603050405020304" pitchFamily="18" charset="0"/>
                <a:ea typeface="Calibri" panose="020F0502020204030204" pitchFamily="34" charset="0"/>
                <a:cs typeface="Times New Roman" panose="02020603050405020304" pitchFamily="18" charset="0"/>
              </a:rPr>
              <a:t> (1883).</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5481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87524"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sp>
        <p:nvSpPr>
          <p:cNvPr id="3" name="CasellaDiTesto 2">
            <a:extLst>
              <a:ext uri="{FF2B5EF4-FFF2-40B4-BE49-F238E27FC236}">
                <a16:creationId xmlns:a16="http://schemas.microsoft.com/office/drawing/2014/main" id="{56808BB5-0622-A15E-7504-190B14C9DDFC}"/>
              </a:ext>
            </a:extLst>
          </p:cNvPr>
          <p:cNvSpPr txBox="1"/>
          <p:nvPr/>
        </p:nvSpPr>
        <p:spPr>
          <a:xfrm>
            <a:off x="899592" y="116632"/>
            <a:ext cx="8100392" cy="769441"/>
          </a:xfrm>
          <a:prstGeom prst="rect">
            <a:avLst/>
          </a:prstGeom>
          <a:noFill/>
        </p:spPr>
        <p:txBody>
          <a:bodyPr wrap="square">
            <a:spAutoFit/>
          </a:bodyPr>
          <a:lstStyle/>
          <a:p>
            <a:pPr algn="ctr"/>
            <a:r>
              <a:rPr lang="it-IT" sz="4400" dirty="0">
                <a:solidFill>
                  <a:srgbClr val="C00000"/>
                </a:solidFill>
                <a:latin typeface="Times New Roman" panose="02020603050405020304" pitchFamily="18" charset="0"/>
                <a:ea typeface="Calibri" panose="020F0502020204030204" pitchFamily="34" charset="0"/>
              </a:rPr>
              <a:t>P</a:t>
            </a:r>
            <a:r>
              <a:rPr lang="it-IT" sz="4400" dirty="0">
                <a:solidFill>
                  <a:srgbClr val="C00000"/>
                </a:solidFill>
                <a:effectLst/>
                <a:latin typeface="Times New Roman" panose="02020603050405020304" pitchFamily="18" charset="0"/>
                <a:ea typeface="Calibri" panose="020F0502020204030204" pitchFamily="34" charset="0"/>
              </a:rPr>
              <a:t>annello fotovoltaico </a:t>
            </a:r>
            <a:endParaRPr lang="it-IT" sz="4400" dirty="0">
              <a:solidFill>
                <a:srgbClr val="C00000"/>
              </a:solidFill>
            </a:endParaRPr>
          </a:p>
        </p:txBody>
      </p:sp>
      <p:sp>
        <p:nvSpPr>
          <p:cNvPr id="5" name="CasellaDiTesto 4">
            <a:extLst>
              <a:ext uri="{FF2B5EF4-FFF2-40B4-BE49-F238E27FC236}">
                <a16:creationId xmlns:a16="http://schemas.microsoft.com/office/drawing/2014/main" id="{3A1549D8-1165-CC52-3303-45C3D1C9AE8F}"/>
              </a:ext>
            </a:extLst>
          </p:cNvPr>
          <p:cNvSpPr txBox="1"/>
          <p:nvPr/>
        </p:nvSpPr>
        <p:spPr>
          <a:xfrm>
            <a:off x="107504" y="1052736"/>
            <a:ext cx="6480720" cy="6207597"/>
          </a:xfrm>
          <a:prstGeom prst="rect">
            <a:avLst/>
          </a:prstGeom>
          <a:noFill/>
        </p:spPr>
        <p:txBody>
          <a:bodyPr wrap="square">
            <a:spAutoFit/>
          </a:bodyPr>
          <a:lstStyle/>
          <a:p>
            <a:pPr>
              <a:lnSpc>
                <a:spcPct val="107000"/>
              </a:lnSpc>
              <a:spcAft>
                <a:spcPts val="8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Un pannello fotovoltaico è un dispositivo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optoelet-tronico</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composto da moduli fotovoltaici, a loro volta costituiti da celle fotovoltaiche in grado di convertire la luce solare in energia elettrica grazie all' effetto fotovoltaico.</a:t>
            </a:r>
          </a:p>
          <a:p>
            <a:pPr>
              <a:lnSpc>
                <a:spcPct val="107000"/>
              </a:lnSpc>
              <a:spcAft>
                <a:spcPts val="8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La </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cella fotovoltaica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o </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cella solare</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è l'elemento base nella fabbricazione di un modulo fotovoltaico. I pannelli fotovoltaici comunemente in commercio, sono costituiti da 48, 60, 72 o fino a 96 celle ognuno. </a:t>
            </a:r>
            <a:r>
              <a:rPr lang="it-IT" sz="2400" dirty="0">
                <a:effectLst/>
                <a:latin typeface="Times New Roman" panose="02020603050405020304" pitchFamily="18" charset="0"/>
                <a:ea typeface="Calibri" panose="020F0502020204030204" pitchFamily="34" charset="0"/>
              </a:rPr>
              <a:t>I moduli policristallini rappresentano la maggior parte del mercato; sono tecnologie costruttivamente simili e prevedono che ogni cella fotovoltaica sia cablata in superficie con una griglia di materiale conduttore che canalizzi gli elettroni. </a:t>
            </a:r>
            <a:endParaRPr lang="it-IT"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magine 5">
            <a:extLst>
              <a:ext uri="{FF2B5EF4-FFF2-40B4-BE49-F238E27FC236}">
                <a16:creationId xmlns:a16="http://schemas.microsoft.com/office/drawing/2014/main" id="{838B0C11-4517-DBD1-ED9A-BD12426E5882}"/>
              </a:ext>
            </a:extLst>
          </p:cNvPr>
          <p:cNvPicPr>
            <a:picLocks noChangeAspect="1"/>
          </p:cNvPicPr>
          <p:nvPr/>
        </p:nvPicPr>
        <p:blipFill rotWithShape="1">
          <a:blip r:embed="rId3"/>
          <a:srcRect l="38245" t="31336" r="45347" b="29018"/>
          <a:stretch/>
        </p:blipFill>
        <p:spPr bwMode="auto">
          <a:xfrm>
            <a:off x="6516216" y="1916832"/>
            <a:ext cx="2627784" cy="36003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73544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bwMode="auto">
          <a:xfrm>
            <a:off x="1115616" y="128588"/>
            <a:ext cx="7569597" cy="708124"/>
          </a:xfrm>
        </p:spPr>
        <p:txBody>
          <a:bodyPr wrap="square" lIns="90000" tIns="46800" rIns="90000" bIns="46800" anchor="ctr">
            <a:normAutofit fontScale="90000"/>
          </a:bodyPr>
          <a:lstStyle/>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 </a:t>
            </a:r>
          </a:p>
        </p:txBody>
      </p:sp>
      <p:sp>
        <p:nvSpPr>
          <p:cNvPr id="3" name="CasellaDiTesto 2">
            <a:extLst>
              <a:ext uri="{FF2B5EF4-FFF2-40B4-BE49-F238E27FC236}">
                <a16:creationId xmlns:a16="http://schemas.microsoft.com/office/drawing/2014/main" id="{B25DE223-FE0A-48E9-DB64-2451BC333EA9}"/>
              </a:ext>
            </a:extLst>
          </p:cNvPr>
          <p:cNvSpPr txBox="1"/>
          <p:nvPr/>
        </p:nvSpPr>
        <p:spPr>
          <a:xfrm>
            <a:off x="1979712" y="6165304"/>
            <a:ext cx="5760640" cy="405367"/>
          </a:xfrm>
          <a:prstGeom prst="rect">
            <a:avLst/>
          </a:prstGeom>
          <a:noFill/>
        </p:spPr>
        <p:txBody>
          <a:bodyPr wrap="square">
            <a:spAutoFit/>
          </a:bodyPr>
          <a:lstStyle/>
          <a:p>
            <a:pPr algn="ctr">
              <a:lnSpc>
                <a:spcPct val="107000"/>
              </a:lnSpc>
              <a:spcAft>
                <a:spcPts val="800"/>
              </a:spcAft>
            </a:pPr>
            <a:r>
              <a:rPr lang="it-IT" sz="20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https://www.otovo.it/blog/energia-solare-breve-guida/</a:t>
            </a:r>
            <a:endParaRPr lang="it-IT" sz="200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magine 4">
            <a:extLst>
              <a:ext uri="{FF2B5EF4-FFF2-40B4-BE49-F238E27FC236}">
                <a16:creationId xmlns:a16="http://schemas.microsoft.com/office/drawing/2014/main" id="{EA62A2A2-31D6-C379-AD7B-5455A7788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00" y="992253"/>
            <a:ext cx="9144000" cy="4782312"/>
          </a:xfrm>
          <a:prstGeom prst="rect">
            <a:avLst/>
          </a:prstGeom>
        </p:spPr>
      </p:pic>
      <p:sp>
        <p:nvSpPr>
          <p:cNvPr id="9" name="CasellaDiTesto 8">
            <a:extLst>
              <a:ext uri="{FF2B5EF4-FFF2-40B4-BE49-F238E27FC236}">
                <a16:creationId xmlns:a16="http://schemas.microsoft.com/office/drawing/2014/main" id="{B4B2274B-0666-6706-D281-B20FC0C1B886}"/>
              </a:ext>
            </a:extLst>
          </p:cNvPr>
          <p:cNvSpPr txBox="1"/>
          <p:nvPr/>
        </p:nvSpPr>
        <p:spPr>
          <a:xfrm>
            <a:off x="1606928" y="185998"/>
            <a:ext cx="5868144" cy="593304"/>
          </a:xfrm>
          <a:prstGeom prst="rect">
            <a:avLst/>
          </a:prstGeom>
          <a:noFill/>
        </p:spPr>
        <p:txBody>
          <a:bodyPr wrap="square">
            <a:spAutoFit/>
          </a:bodyPr>
          <a:lstStyle/>
          <a:p>
            <a:pPr algn="ctr">
              <a:lnSpc>
                <a:spcPct val="107000"/>
              </a:lnSpc>
              <a:spcAft>
                <a:spcPts val="800"/>
              </a:spcAft>
            </a:pPr>
            <a:r>
              <a:rPr lang="it-IT"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Schema d' impianto fotovoltaico</a:t>
            </a:r>
            <a:endParaRPr lang="it-IT" sz="3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0981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bwMode="auto">
          <a:xfrm>
            <a:off x="457200" y="128588"/>
            <a:ext cx="8228013" cy="1433512"/>
          </a:xfrm>
        </p:spPr>
        <p:txBody>
          <a:bodyPr wrap="square" lIns="90000" tIns="46800" rIns="90000" bIns="46800" anchor="ctr">
            <a:normAutofit/>
          </a:bodyPr>
          <a:lstStyle/>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p>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a:p>
        </p:txBody>
      </p:sp>
      <p:pic>
        <p:nvPicPr>
          <p:cNvPr id="2" name="Immagine 1">
            <a:extLst>
              <a:ext uri="{FF2B5EF4-FFF2-40B4-BE49-F238E27FC236}">
                <a16:creationId xmlns:a16="http://schemas.microsoft.com/office/drawing/2014/main" id="{B074B4A8-4B08-488B-92B7-7E3FBEC93F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1935" y="1134745"/>
            <a:ext cx="6120130" cy="4588510"/>
          </a:xfrm>
          <a:prstGeom prst="rect">
            <a:avLst/>
          </a:prstGeom>
          <a:noFill/>
          <a:ln>
            <a:noFill/>
          </a:ln>
        </p:spPr>
      </p:pic>
      <p:sp>
        <p:nvSpPr>
          <p:cNvPr id="4" name="CasellaDiTesto 3">
            <a:extLst>
              <a:ext uri="{FF2B5EF4-FFF2-40B4-BE49-F238E27FC236}">
                <a16:creationId xmlns:a16="http://schemas.microsoft.com/office/drawing/2014/main" id="{9B085E71-CDF4-21CB-1690-C734724296AC}"/>
              </a:ext>
            </a:extLst>
          </p:cNvPr>
          <p:cNvSpPr txBox="1"/>
          <p:nvPr/>
        </p:nvSpPr>
        <p:spPr>
          <a:xfrm>
            <a:off x="827584" y="287988"/>
            <a:ext cx="8228012" cy="530594"/>
          </a:xfrm>
          <a:prstGeom prst="rect">
            <a:avLst/>
          </a:prstGeom>
          <a:noFill/>
        </p:spPr>
        <p:txBody>
          <a:bodyPr wrap="square">
            <a:spAutoFit/>
          </a:bodyPr>
          <a:lstStyle/>
          <a:p>
            <a:pPr algn="ctr">
              <a:lnSpc>
                <a:spcPct val="107000"/>
              </a:lnSpc>
              <a:spcAft>
                <a:spcPts val="800"/>
              </a:spcAft>
            </a:pPr>
            <a:r>
              <a:rPr lang="it-IT" sz="27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Installazione di pannelli fotovoltaici sul tetto di una casa</a:t>
            </a:r>
            <a:endParaRPr lang="it-IT" sz="27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asellaDiTesto 5">
            <a:extLst>
              <a:ext uri="{FF2B5EF4-FFF2-40B4-BE49-F238E27FC236}">
                <a16:creationId xmlns:a16="http://schemas.microsoft.com/office/drawing/2014/main" id="{5262BCA0-7C91-72BE-3D15-5388B9E9E377}"/>
              </a:ext>
            </a:extLst>
          </p:cNvPr>
          <p:cNvSpPr txBox="1"/>
          <p:nvPr/>
        </p:nvSpPr>
        <p:spPr>
          <a:xfrm>
            <a:off x="1169082" y="6139711"/>
            <a:ext cx="6804248" cy="400110"/>
          </a:xfrm>
          <a:prstGeom prst="rect">
            <a:avLst/>
          </a:prstGeom>
          <a:noFill/>
        </p:spPr>
        <p:txBody>
          <a:bodyPr wrap="square">
            <a:spAutoFit/>
          </a:bodyPr>
          <a:lstStyle/>
          <a:p>
            <a:r>
              <a:rPr lang="it-IT" sz="2000" dirty="0">
                <a:solidFill>
                  <a:srgbClr val="008000"/>
                </a:solidFill>
                <a:latin typeface="Times New Roman" panose="02020603050405020304" pitchFamily="18" charset="0"/>
                <a:cs typeface="Times New Roman" panose="02020603050405020304" pitchFamily="18" charset="0"/>
              </a:rPr>
              <a:t>https://www.petalo.net/vantaggi-svantaggi-impianti-fotovoltaici/</a:t>
            </a:r>
          </a:p>
        </p:txBody>
      </p:sp>
    </p:spTree>
    <p:extLst>
      <p:ext uri="{BB962C8B-B14F-4D97-AF65-F5344CB8AC3E}">
        <p14:creationId xmlns:p14="http://schemas.microsoft.com/office/powerpoint/2010/main" val="12551683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bwMode="auto">
          <a:xfrm>
            <a:off x="457200" y="128588"/>
            <a:ext cx="8228013" cy="1433512"/>
          </a:xfrm>
        </p:spPr>
        <p:txBody>
          <a:bodyPr wrap="square" lIns="90000" tIns="46800" rIns="90000" bIns="46800" anchor="ctr">
            <a:normAutofit/>
          </a:bodyPr>
          <a:lstStyle/>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p>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a:p>
        </p:txBody>
      </p:sp>
      <p:pic>
        <p:nvPicPr>
          <p:cNvPr id="2" name="Immagine 1" descr="Immagine che contiene cielo, esterni, cella fotovoltaica&#10;&#10;Descrizione generata automaticamente">
            <a:extLst>
              <a:ext uri="{FF2B5EF4-FFF2-40B4-BE49-F238E27FC236}">
                <a16:creationId xmlns:a16="http://schemas.microsoft.com/office/drawing/2014/main" id="{1F82536D-8AA2-92FA-9AB1-196ABAB5CF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928" y="1052737"/>
            <a:ext cx="8648141" cy="4968552"/>
          </a:xfrm>
          <a:prstGeom prst="rect">
            <a:avLst/>
          </a:prstGeom>
          <a:noFill/>
          <a:ln>
            <a:noFill/>
          </a:ln>
        </p:spPr>
      </p:pic>
      <p:sp>
        <p:nvSpPr>
          <p:cNvPr id="4" name="CasellaDiTesto 3">
            <a:extLst>
              <a:ext uri="{FF2B5EF4-FFF2-40B4-BE49-F238E27FC236}">
                <a16:creationId xmlns:a16="http://schemas.microsoft.com/office/drawing/2014/main" id="{D8EDCB12-C881-0236-DF59-EB8C06AA90BE}"/>
              </a:ext>
            </a:extLst>
          </p:cNvPr>
          <p:cNvSpPr txBox="1"/>
          <p:nvPr/>
        </p:nvSpPr>
        <p:spPr>
          <a:xfrm>
            <a:off x="2483768" y="189459"/>
            <a:ext cx="4572000" cy="655885"/>
          </a:xfrm>
          <a:prstGeom prst="rect">
            <a:avLst/>
          </a:prstGeom>
          <a:noFill/>
        </p:spPr>
        <p:txBody>
          <a:bodyPr wrap="square">
            <a:spAutoFit/>
          </a:bodyPr>
          <a:lstStyle/>
          <a:p>
            <a:pPr>
              <a:lnSpc>
                <a:spcPct val="107000"/>
              </a:lnSpc>
              <a:spcAft>
                <a:spcPts val="800"/>
              </a:spcAft>
            </a:pPr>
            <a:r>
              <a:rPr lang="it-IT"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Pensiline fotovoltaiche</a:t>
            </a:r>
            <a:endParaRPr lang="it-IT" sz="3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asellaDiTesto 5">
            <a:extLst>
              <a:ext uri="{FF2B5EF4-FFF2-40B4-BE49-F238E27FC236}">
                <a16:creationId xmlns:a16="http://schemas.microsoft.com/office/drawing/2014/main" id="{3E9DA0D5-7E67-9851-2A69-5B8830D178C9}"/>
              </a:ext>
            </a:extLst>
          </p:cNvPr>
          <p:cNvSpPr txBox="1"/>
          <p:nvPr/>
        </p:nvSpPr>
        <p:spPr>
          <a:xfrm>
            <a:off x="822416" y="6207646"/>
            <a:ext cx="8073653" cy="460895"/>
          </a:xfrm>
          <a:prstGeom prst="rect">
            <a:avLst/>
          </a:prstGeom>
          <a:noFill/>
        </p:spPr>
        <p:txBody>
          <a:bodyPr wrap="square">
            <a:spAutoFit/>
          </a:bodyPr>
          <a:lstStyle/>
          <a:p>
            <a:pPr algn="ctr">
              <a:lnSpc>
                <a:spcPct val="107000"/>
              </a:lnSpc>
              <a:spcAft>
                <a:spcPts val="800"/>
              </a:spcAft>
            </a:pPr>
            <a:r>
              <a:rPr lang="it-IT" sz="24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Dal sito: https://www.ciret.it/pensiline-fotovoltaiche-cosa-sono</a:t>
            </a:r>
            <a:r>
              <a:rPr lang="it-IT" sz="20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616706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sp>
        <p:nvSpPr>
          <p:cNvPr id="5" name="CasellaDiTesto 4">
            <a:extLst>
              <a:ext uri="{FF2B5EF4-FFF2-40B4-BE49-F238E27FC236}">
                <a16:creationId xmlns:a16="http://schemas.microsoft.com/office/drawing/2014/main" id="{99DDBD3A-B4B4-200E-ED62-E86BC0FE337C}"/>
              </a:ext>
            </a:extLst>
          </p:cNvPr>
          <p:cNvSpPr txBox="1"/>
          <p:nvPr/>
        </p:nvSpPr>
        <p:spPr>
          <a:xfrm>
            <a:off x="2249996" y="332656"/>
            <a:ext cx="4572000" cy="718466"/>
          </a:xfrm>
          <a:prstGeom prst="rect">
            <a:avLst/>
          </a:prstGeom>
          <a:noFill/>
        </p:spPr>
        <p:txBody>
          <a:bodyPr wrap="square">
            <a:spAutoFit/>
          </a:bodyPr>
          <a:lstStyle/>
          <a:p>
            <a:pPr algn="ctr">
              <a:lnSpc>
                <a:spcPct val="107000"/>
              </a:lnSpc>
              <a:spcAft>
                <a:spcPts val="800"/>
              </a:spcAft>
            </a:pPr>
            <a:r>
              <a:rPr lang="it-IT" sz="4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Energia</a:t>
            </a:r>
            <a:endParaRPr lang="it-IT" sz="4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asellaDiTesto 6">
            <a:extLst>
              <a:ext uri="{FF2B5EF4-FFF2-40B4-BE49-F238E27FC236}">
                <a16:creationId xmlns:a16="http://schemas.microsoft.com/office/drawing/2014/main" id="{CD305DCD-DE73-4B8A-71EA-8523425C4851}"/>
              </a:ext>
            </a:extLst>
          </p:cNvPr>
          <p:cNvSpPr txBox="1"/>
          <p:nvPr/>
        </p:nvSpPr>
        <p:spPr>
          <a:xfrm>
            <a:off x="323528" y="1628800"/>
            <a:ext cx="8568952" cy="4727576"/>
          </a:xfrm>
          <a:prstGeom prst="rect">
            <a:avLst/>
          </a:prstGeom>
          <a:noFill/>
        </p:spPr>
        <p:txBody>
          <a:bodyPr wrap="square">
            <a:spAutoFit/>
          </a:bodyPr>
          <a:lstStyle/>
          <a:p>
            <a:pPr algn="just">
              <a:lnSpc>
                <a:spcPct val="107000"/>
              </a:lnSpc>
              <a:spcAft>
                <a:spcPts val="8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L'energia</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è la grandezza fisica che misura la capacità di un corpo o di un sistema fisico di compiere lavoro, in relazione a determinate caratteristiche, e che cede o acquista al cambiare di queste.</a:t>
            </a:r>
          </a:p>
          <a:p>
            <a:pPr algn="just">
              <a:lnSpc>
                <a:spcPct val="107000"/>
              </a:lnSpc>
              <a:spcAft>
                <a:spcPts val="80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Essa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è una grandezza estensiva. La quantità totale di energia è quindi una grandezza fisica costante per sistemi chiusi o isolati.</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La unità di misura dell'energia è la stessa del lavoro. Nel Sistema Internazionale è il Joule (</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J</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in termini di unità fondamentali del SI, i1 J è pari a 1 kg m</a:t>
            </a:r>
            <a:r>
              <a:rPr lang="it-IT" sz="2400"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s</a:t>
            </a:r>
            <a:r>
              <a:rPr lang="it-IT" sz="2400"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Per gli scopi pratici, quando si valutano </a:t>
            </a:r>
            <a:r>
              <a:rPr lang="it-IT"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domanda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e </a:t>
            </a:r>
            <a:r>
              <a:rPr lang="it-IT"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offerta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di energia, si usa la tonnellata equivalente di petrolio (</a:t>
            </a:r>
            <a:r>
              <a:rPr lang="it-IT"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tep</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pari a 41,87 miliardi di Joule.</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edificio, stadio, autostrada, raccordo stradale&#10;&#10;Descrizione generata automaticamente">
            <a:extLst>
              <a:ext uri="{FF2B5EF4-FFF2-40B4-BE49-F238E27FC236}">
                <a16:creationId xmlns:a16="http://schemas.microsoft.com/office/drawing/2014/main" id="{880195F7-B7D0-2A46-681E-79238A5A7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949620"/>
            <a:ext cx="6916648" cy="4958759"/>
          </a:xfrm>
          <a:prstGeom prst="rect">
            <a:avLst/>
          </a:prstGeom>
        </p:spPr>
      </p:pic>
      <p:sp>
        <p:nvSpPr>
          <p:cNvPr id="5" name="Titolo 4">
            <a:extLst>
              <a:ext uri="{FF2B5EF4-FFF2-40B4-BE49-F238E27FC236}">
                <a16:creationId xmlns:a16="http://schemas.microsoft.com/office/drawing/2014/main" id="{D58FB5D8-852F-0F0B-E3C4-BED39EF4F1E7}"/>
              </a:ext>
            </a:extLst>
          </p:cNvPr>
          <p:cNvSpPr>
            <a:spLocks noGrp="1"/>
          </p:cNvSpPr>
          <p:nvPr>
            <p:ph type="title"/>
          </p:nvPr>
        </p:nvSpPr>
        <p:spPr>
          <a:xfrm>
            <a:off x="884371" y="188640"/>
            <a:ext cx="8228013" cy="632518"/>
          </a:xfrm>
        </p:spPr>
        <p:txBody>
          <a:bodyPr/>
          <a:lstStyle/>
          <a:p>
            <a:r>
              <a:rPr lang="it-IT"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Wefox</a:t>
            </a:r>
            <a:r>
              <a:rPr lang="it-IT"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Arena Schaffhausen (Svizzera)</a:t>
            </a:r>
            <a:endParaRPr lang="it-IT" dirty="0"/>
          </a:p>
        </p:txBody>
      </p:sp>
      <p:sp>
        <p:nvSpPr>
          <p:cNvPr id="7" name="CasellaDiTesto 6">
            <a:extLst>
              <a:ext uri="{FF2B5EF4-FFF2-40B4-BE49-F238E27FC236}">
                <a16:creationId xmlns:a16="http://schemas.microsoft.com/office/drawing/2014/main" id="{AEA4B427-822F-5C6A-C7AA-FF566BD55E6D}"/>
              </a:ext>
            </a:extLst>
          </p:cNvPr>
          <p:cNvSpPr txBox="1"/>
          <p:nvPr/>
        </p:nvSpPr>
        <p:spPr>
          <a:xfrm>
            <a:off x="2195736" y="6165304"/>
            <a:ext cx="6768752" cy="430887"/>
          </a:xfrm>
          <a:prstGeom prst="rect">
            <a:avLst/>
          </a:prstGeom>
          <a:noFill/>
        </p:spPr>
        <p:txBody>
          <a:bodyPr wrap="square">
            <a:spAutoFit/>
          </a:bodyPr>
          <a:lstStyle/>
          <a:p>
            <a:pPr algn="ctr"/>
            <a:r>
              <a:rPr lang="it-IT" sz="2200" dirty="0">
                <a:solidFill>
                  <a:srgbClr val="008000"/>
                </a:solidFill>
                <a:effectLst/>
                <a:latin typeface="Times New Roman" panose="02020603050405020304" pitchFamily="18" charset="0"/>
                <a:ea typeface="Calibri" panose="020F0502020204030204" pitchFamily="34" charset="0"/>
              </a:rPr>
              <a:t>https://en.wikipedia.org/wiki/Wefox_Arena_Schaffhausen</a:t>
            </a:r>
            <a:endParaRPr lang="it-IT" sz="2200" dirty="0">
              <a:solidFill>
                <a:srgbClr val="008000"/>
              </a:solidFill>
            </a:endParaRPr>
          </a:p>
        </p:txBody>
      </p:sp>
      <p:sp>
        <p:nvSpPr>
          <p:cNvPr id="9" name="CasellaDiTesto 8">
            <a:extLst>
              <a:ext uri="{FF2B5EF4-FFF2-40B4-BE49-F238E27FC236}">
                <a16:creationId xmlns:a16="http://schemas.microsoft.com/office/drawing/2014/main" id="{5FA424D5-4487-49BD-19C9-8DF40715D0DE}"/>
              </a:ext>
            </a:extLst>
          </p:cNvPr>
          <p:cNvSpPr txBox="1"/>
          <p:nvPr/>
        </p:nvSpPr>
        <p:spPr>
          <a:xfrm>
            <a:off x="47808" y="1515849"/>
            <a:ext cx="1944216" cy="4247317"/>
          </a:xfrm>
          <a:prstGeom prst="rect">
            <a:avLst/>
          </a:prstGeom>
          <a:noFill/>
        </p:spPr>
        <p:txBody>
          <a:bodyPr wrap="square">
            <a:spAutoFit/>
          </a:bodyPr>
          <a:lstStyle/>
          <a:p>
            <a:r>
              <a:rPr lang="it-IT" sz="1800" dirty="0">
                <a:effectLst/>
                <a:latin typeface="Times New Roman" panose="02020603050405020304" pitchFamily="18" charset="0"/>
                <a:ea typeface="Calibri" panose="020F0502020204030204" pitchFamily="34" charset="0"/>
              </a:rPr>
              <a:t>Inaugurato nel 2017, può ammettere 8200 spettatori a partite di calcio, ma fino a 20 000 per altri eventi. La squadra </a:t>
            </a:r>
            <a:r>
              <a:rPr lang="it-IT" dirty="0">
                <a:latin typeface="Times New Roman" panose="02020603050405020304" pitchFamily="18" charset="0"/>
                <a:ea typeface="Calibri" panose="020F0502020204030204" pitchFamily="34" charset="0"/>
              </a:rPr>
              <a:t> F. C. </a:t>
            </a:r>
            <a:r>
              <a:rPr lang="it-IT" dirty="0" err="1">
                <a:latin typeface="Times New Roman" panose="02020603050405020304" pitchFamily="18" charset="0"/>
                <a:ea typeface="Calibri" panose="020F0502020204030204" pitchFamily="34" charset="0"/>
              </a:rPr>
              <a:t>Schaffausen</a:t>
            </a:r>
            <a:r>
              <a:rPr lang="it-IT" dirty="0">
                <a:latin typeface="Times New Roman" panose="02020603050405020304" pitchFamily="18" charset="0"/>
                <a:ea typeface="Calibri" panose="020F0502020204030204" pitchFamily="34" charset="0"/>
              </a:rPr>
              <a:t> vi </a:t>
            </a:r>
            <a:r>
              <a:rPr lang="it-IT" sz="1800" dirty="0">
                <a:effectLst/>
                <a:latin typeface="Times New Roman" panose="02020603050405020304" pitchFamily="18" charset="0"/>
                <a:ea typeface="Calibri" panose="020F0502020204030204" pitchFamily="34" charset="0"/>
              </a:rPr>
              <a:t>gioca in casa.</a:t>
            </a:r>
          </a:p>
          <a:p>
            <a:r>
              <a:rPr lang="it-IT" dirty="0">
                <a:latin typeface="Times New Roman" panose="02020603050405020304" pitchFamily="18" charset="0"/>
                <a:ea typeface="Calibri" panose="020F0502020204030204" pitchFamily="34" charset="0"/>
              </a:rPr>
              <a:t>Ospita inoltre due piani di negozi e servizi.</a:t>
            </a:r>
            <a:endParaRPr lang="it-IT" sz="1800" dirty="0">
              <a:effectLst/>
              <a:latin typeface="Times New Roman" panose="02020603050405020304" pitchFamily="18" charset="0"/>
              <a:ea typeface="Calibri" panose="020F0502020204030204" pitchFamily="34" charset="0"/>
            </a:endParaRPr>
          </a:p>
          <a:p>
            <a:r>
              <a:rPr lang="it-IT" sz="1800" dirty="0">
                <a:effectLst/>
                <a:latin typeface="Times New Roman" panose="02020603050405020304" pitchFamily="18" charset="0"/>
                <a:ea typeface="Calibri" panose="020F0502020204030204" pitchFamily="34" charset="0"/>
              </a:rPr>
              <a:t>Ha il tetto fotovoltaico più grande in Svizzera.</a:t>
            </a:r>
            <a:endParaRPr lang="it-IT" dirty="0"/>
          </a:p>
        </p:txBody>
      </p:sp>
      <p:pic>
        <p:nvPicPr>
          <p:cNvPr id="10" name="Immagine 9" descr="Immagine che contiene edificio, stadio, autostrada, raccordo stradale&#10;&#10;Descrizione generata automaticamente">
            <a:extLst>
              <a:ext uri="{FF2B5EF4-FFF2-40B4-BE49-F238E27FC236}">
                <a16:creationId xmlns:a16="http://schemas.microsoft.com/office/drawing/2014/main" id="{006133ED-D0AD-89D3-9A84-22273F74B9A6}"/>
              </a:ext>
            </a:extLst>
          </p:cNvPr>
          <p:cNvPicPr>
            <a:picLocks noChangeAspect="1"/>
          </p:cNvPicPr>
          <p:nvPr/>
        </p:nvPicPr>
        <p:blipFill rotWithShape="1">
          <a:blip r:embed="rId3">
            <a:extLst>
              <a:ext uri="{28A0092B-C50C-407E-A947-70E740481C1C}">
                <a14:useLocalDpi xmlns:a14="http://schemas.microsoft.com/office/drawing/2010/main" val="0"/>
              </a:ext>
            </a:extLst>
          </a:blip>
          <a:srcRect l="5821" r="5987"/>
          <a:stretch/>
        </p:blipFill>
        <p:spPr>
          <a:xfrm>
            <a:off x="2267744" y="949620"/>
            <a:ext cx="6417469" cy="4958759"/>
          </a:xfrm>
          <a:prstGeom prst="rect">
            <a:avLst/>
          </a:prstGeom>
        </p:spPr>
      </p:pic>
    </p:spTree>
    <p:extLst>
      <p:ext uri="{BB962C8B-B14F-4D97-AF65-F5344CB8AC3E}">
        <p14:creationId xmlns:p14="http://schemas.microsoft.com/office/powerpoint/2010/main" val="6004237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bwMode="auto">
          <a:xfrm>
            <a:off x="457200" y="128588"/>
            <a:ext cx="8228013" cy="1433512"/>
          </a:xfrm>
        </p:spPr>
        <p:txBody>
          <a:bodyPr wrap="square" lIns="90000" tIns="46800" rIns="90000" bIns="46800" anchor="ctr">
            <a:normAutofit/>
          </a:bodyPr>
          <a:lstStyle/>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p>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a:p>
        </p:txBody>
      </p:sp>
      <p:sp>
        <p:nvSpPr>
          <p:cNvPr id="4" name="CasellaDiTesto 3">
            <a:extLst>
              <a:ext uri="{FF2B5EF4-FFF2-40B4-BE49-F238E27FC236}">
                <a16:creationId xmlns:a16="http://schemas.microsoft.com/office/drawing/2014/main" id="{21D2916D-4F47-BB35-A173-9A47BD154E23}"/>
              </a:ext>
            </a:extLst>
          </p:cNvPr>
          <p:cNvSpPr txBox="1"/>
          <p:nvPr/>
        </p:nvSpPr>
        <p:spPr>
          <a:xfrm>
            <a:off x="827584" y="239846"/>
            <a:ext cx="8298337" cy="800219"/>
          </a:xfrm>
          <a:prstGeom prst="rect">
            <a:avLst/>
          </a:prstGeom>
          <a:noFill/>
        </p:spPr>
        <p:txBody>
          <a:bodyPr wrap="square">
            <a:spAutoFit/>
          </a:bodyPr>
          <a:lstStyle/>
          <a:p>
            <a:pPr algn="ctr"/>
            <a:r>
              <a:rPr lang="it-IT" sz="2300" dirty="0">
                <a:solidFill>
                  <a:srgbClr val="0000FF"/>
                </a:solidFill>
                <a:effectLst/>
                <a:latin typeface="Times New Roman" panose="02020603050405020304" pitchFamily="18" charset="0"/>
                <a:ea typeface="Calibri" panose="020F0502020204030204" pitchFamily="34" charset="0"/>
              </a:rPr>
              <a:t>Impianto fotovoltaico da 1 MW sopra </a:t>
            </a:r>
            <a:r>
              <a:rPr lang="it-IT" sz="2300" dirty="0">
                <a:solidFill>
                  <a:srgbClr val="0000FF"/>
                </a:solidFill>
                <a:latin typeface="Times New Roman" panose="02020603050405020304" pitchFamily="18" charset="0"/>
                <a:ea typeface="Calibri" panose="020F0502020204030204" pitchFamily="34" charset="0"/>
              </a:rPr>
              <a:t>un</a:t>
            </a:r>
            <a:r>
              <a:rPr lang="it-IT" sz="2300" dirty="0">
                <a:solidFill>
                  <a:srgbClr val="0000FF"/>
                </a:solidFill>
                <a:effectLst/>
                <a:latin typeface="Times New Roman" panose="02020603050405020304" pitchFamily="18" charset="0"/>
                <a:ea typeface="Calibri" panose="020F0502020204030204" pitchFamily="34" charset="0"/>
              </a:rPr>
              <a:t>a discarica, Novellara (RE)</a:t>
            </a:r>
          </a:p>
          <a:p>
            <a:pPr algn="ctr"/>
            <a:r>
              <a:rPr lang="it-IT" sz="2300" dirty="0">
                <a:solidFill>
                  <a:srgbClr val="0000FF"/>
                </a:solidFill>
                <a:latin typeface="Times New Roman" panose="02020603050405020304" pitchFamily="18" charset="0"/>
                <a:ea typeface="Calibri" panose="020F0502020204030204" pitchFamily="34" charset="0"/>
              </a:rPr>
              <a:t>terminato e allacciato alla rete ENEL nell’ Aprile 2011</a:t>
            </a:r>
            <a:endParaRPr lang="it-IT" sz="2300" dirty="0">
              <a:solidFill>
                <a:srgbClr val="0000FF"/>
              </a:solidFill>
            </a:endParaRPr>
          </a:p>
        </p:txBody>
      </p:sp>
      <p:pic>
        <p:nvPicPr>
          <p:cNvPr id="11" name="Immagine 10" descr="Immagine che contiene erba, esterni, cella fotovoltaica, montagna&#10;&#10;Descrizione generata automaticamente">
            <a:extLst>
              <a:ext uri="{FF2B5EF4-FFF2-40B4-BE49-F238E27FC236}">
                <a16:creationId xmlns:a16="http://schemas.microsoft.com/office/drawing/2014/main" id="{6B29B7E7-B63B-9288-A118-48FA51D29E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51324"/>
            <a:ext cx="8928992" cy="5178684"/>
          </a:xfrm>
          <a:prstGeom prst="rect">
            <a:avLst/>
          </a:prstGeom>
          <a:noFill/>
          <a:ln>
            <a:noFill/>
          </a:ln>
        </p:spPr>
      </p:pic>
      <p:sp>
        <p:nvSpPr>
          <p:cNvPr id="13" name="CasellaDiTesto 12">
            <a:extLst>
              <a:ext uri="{FF2B5EF4-FFF2-40B4-BE49-F238E27FC236}">
                <a16:creationId xmlns:a16="http://schemas.microsoft.com/office/drawing/2014/main" id="{41F0F2AC-89DD-3CF8-ECFD-D17579800C59}"/>
              </a:ext>
            </a:extLst>
          </p:cNvPr>
          <p:cNvSpPr txBox="1"/>
          <p:nvPr/>
        </p:nvSpPr>
        <p:spPr>
          <a:xfrm>
            <a:off x="250726" y="6330007"/>
            <a:ext cx="8640960" cy="399405"/>
          </a:xfrm>
          <a:prstGeom prst="rect">
            <a:avLst/>
          </a:prstGeom>
          <a:noFill/>
        </p:spPr>
        <p:txBody>
          <a:bodyPr wrap="square">
            <a:spAutoFit/>
          </a:bodyPr>
          <a:lstStyle/>
          <a:p>
            <a:pPr algn="ctr">
              <a:lnSpc>
                <a:spcPct val="107000"/>
              </a:lnSpc>
              <a:spcAft>
                <a:spcPts val="800"/>
              </a:spcAft>
            </a:pPr>
            <a:r>
              <a:rPr lang="it-IT" sz="20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Messo in opera dalla società S.A.BA.R. S.p.A. in Via Levata, 64 a Novellara (RE)</a:t>
            </a:r>
          </a:p>
        </p:txBody>
      </p:sp>
    </p:spTree>
    <p:extLst>
      <p:ext uri="{BB962C8B-B14F-4D97-AF65-F5344CB8AC3E}">
        <p14:creationId xmlns:p14="http://schemas.microsoft.com/office/powerpoint/2010/main" val="30516808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bwMode="auto">
          <a:xfrm>
            <a:off x="457200" y="128588"/>
            <a:ext cx="8228013" cy="1433512"/>
          </a:xfrm>
        </p:spPr>
        <p:txBody>
          <a:bodyPr wrap="square" lIns="90000" tIns="46800" rIns="90000" bIns="46800" anchor="ctr">
            <a:normAutofit/>
          </a:bodyPr>
          <a:lstStyle/>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p>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a:p>
        </p:txBody>
      </p:sp>
      <p:sp>
        <p:nvSpPr>
          <p:cNvPr id="3" name="CasellaDiTesto 2">
            <a:extLst>
              <a:ext uri="{FF2B5EF4-FFF2-40B4-BE49-F238E27FC236}">
                <a16:creationId xmlns:a16="http://schemas.microsoft.com/office/drawing/2014/main" id="{3B30024E-D264-D24A-F40A-1AFFF82742A1}"/>
              </a:ext>
            </a:extLst>
          </p:cNvPr>
          <p:cNvSpPr txBox="1"/>
          <p:nvPr/>
        </p:nvSpPr>
        <p:spPr>
          <a:xfrm>
            <a:off x="1267315" y="107634"/>
            <a:ext cx="6696744" cy="646331"/>
          </a:xfrm>
          <a:prstGeom prst="rect">
            <a:avLst/>
          </a:prstGeom>
          <a:noFill/>
        </p:spPr>
        <p:txBody>
          <a:bodyPr wrap="square">
            <a:spAutoFit/>
          </a:bodyPr>
          <a:lstStyle/>
          <a:p>
            <a:r>
              <a:rPr lang="it-IT" sz="3600" dirty="0">
                <a:solidFill>
                  <a:srgbClr val="C00000"/>
                </a:solidFill>
                <a:effectLst/>
                <a:latin typeface="Times New Roman" panose="02020603050405020304" pitchFamily="18" charset="0"/>
                <a:ea typeface="Calibri" panose="020F0502020204030204" pitchFamily="34" charset="0"/>
              </a:rPr>
              <a:t>I dati dell’ impianto di Novellara</a:t>
            </a:r>
            <a:endParaRPr lang="it-IT" sz="3600" dirty="0">
              <a:solidFill>
                <a:srgbClr val="C00000"/>
              </a:solidFill>
            </a:endParaRPr>
          </a:p>
        </p:txBody>
      </p:sp>
      <p:sp>
        <p:nvSpPr>
          <p:cNvPr id="5" name="CasellaDiTesto 4">
            <a:extLst>
              <a:ext uri="{FF2B5EF4-FFF2-40B4-BE49-F238E27FC236}">
                <a16:creationId xmlns:a16="http://schemas.microsoft.com/office/drawing/2014/main" id="{DEE4A7B2-87F4-4503-8EDD-029446B714B5}"/>
              </a:ext>
            </a:extLst>
          </p:cNvPr>
          <p:cNvSpPr txBox="1"/>
          <p:nvPr/>
        </p:nvSpPr>
        <p:spPr>
          <a:xfrm>
            <a:off x="251520" y="853306"/>
            <a:ext cx="7525630" cy="5262979"/>
          </a:xfrm>
          <a:prstGeom prst="rect">
            <a:avLst/>
          </a:prstGeom>
          <a:noFill/>
        </p:spPr>
        <p:txBody>
          <a:bodyPr wrap="square">
            <a:spAutoFit/>
          </a:bodyPr>
          <a:lstStyle/>
          <a:p>
            <a:pPr marL="228600"/>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Occupa 30000 m</a:t>
            </a:r>
            <a:r>
              <a:rPr lang="it-IT" sz="2400"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su discarica rifiuti urbani e speciali</a:t>
            </a:r>
            <a:r>
              <a:rPr lang="it-IT" sz="2400" baseline="30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228600"/>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Potenza nominale: 997,92 kWp (di cui 51,84 kWp ad inseguimento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monoassiale</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energia tutta immessa in rete.</a:t>
            </a:r>
          </a:p>
          <a:p>
            <a:pPr marL="228600"/>
            <a:r>
              <a:rPr lang="it-IT" sz="2400" dirty="0">
                <a:effectLst/>
                <a:latin typeface="Times New Roman" panose="02020603050405020304" pitchFamily="18" charset="0"/>
                <a:ea typeface="Calibri" panose="020F0502020204030204" pitchFamily="34" charset="0"/>
                <a:cs typeface="Times New Roman" panose="02020603050405020304" pitchFamily="18" charset="0"/>
              </a:rPr>
              <a:t>Inverter: </a:t>
            </a:r>
            <a:r>
              <a:rPr lang="it-IT" sz="240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77 POWERONE da 12,5 kW</a:t>
            </a:r>
            <a:endParaRPr lang="it-IT"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a:r>
              <a:rPr lang="it-IT" sz="2400" dirty="0">
                <a:effectLst/>
                <a:latin typeface="Times New Roman" panose="02020603050405020304" pitchFamily="18" charset="0"/>
                <a:ea typeface="Calibri" panose="020F0502020204030204" pitchFamily="34" charset="0"/>
                <a:cs typeface="Times New Roman" panose="02020603050405020304" pitchFamily="18" charset="0"/>
              </a:rPr>
              <a:t>Pannelli fotovoltaici: </a:t>
            </a:r>
            <a:r>
              <a:rPr lang="it-IT" sz="240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5.544 SUN EARTH TDB 125×125-72-P da 180 W</a:t>
            </a:r>
            <a:endParaRPr lang="it-IT"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Producibilità specifica netta: 1.287 kWh/anno x kWp</a:t>
            </a:r>
          </a:p>
          <a:p>
            <a:pPr marL="228600"/>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Energia prodotta prevista: 1.284 MWh/anno</a:t>
            </a:r>
          </a:p>
          <a:p>
            <a:pPr marL="228600"/>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N° abitanti serviti: 1.050 abitanti (~1.210 kWh/ab/anno)</a:t>
            </a:r>
          </a:p>
          <a:p>
            <a:pPr marL="228600"/>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TEP risparmiate in 20 anni: 4.800 TEP (valore del fattore di conversione dei kWh in TEP è fissato pari a 0,187 X 10</a:t>
            </a:r>
            <a:r>
              <a:rPr lang="it-IT" sz="2400" baseline="30000" dirty="0">
                <a:effectLst/>
                <a:latin typeface="Times New Roman" panose="02020603050405020304" pitchFamily="18" charset="0"/>
                <a:ea typeface="Calibri" panose="020F0502020204030204" pitchFamily="34" charset="0"/>
                <a:cs typeface="Times New Roman" panose="02020603050405020304" pitchFamily="18" charset="0"/>
              </a:rPr>
              <a:t>-3</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tep/kWh dall’</a:t>
            </a:r>
            <a:r>
              <a:rPr lang="it-IT" sz="240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AEEG dalla Delibera EEN</a:t>
            </a:r>
            <a:r>
              <a:rPr lang="it-IT" sz="24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 </a:t>
            </a:r>
            <a:r>
              <a:rPr lang="it-IT" sz="240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3/08</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228600"/>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CO</a:t>
            </a:r>
            <a:r>
              <a:rPr lang="it-IT"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evitata in 20 anni: 13.500 ton</a:t>
            </a:r>
          </a:p>
        </p:txBody>
      </p:sp>
      <p:pic>
        <p:nvPicPr>
          <p:cNvPr id="1026" name="Picture 2" descr="S.A.Ba.R">
            <a:extLst>
              <a:ext uri="{FF2B5EF4-FFF2-40B4-BE49-F238E27FC236}">
                <a16:creationId xmlns:a16="http://schemas.microsoft.com/office/drawing/2014/main" id="{7E001AD8-7D34-B8BE-DC35-4CC0293A9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5105" y="6021929"/>
            <a:ext cx="1857375" cy="668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9620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bwMode="auto">
          <a:xfrm>
            <a:off x="457200" y="128588"/>
            <a:ext cx="8228013" cy="1433512"/>
          </a:xfrm>
        </p:spPr>
        <p:txBody>
          <a:bodyPr wrap="square" lIns="90000" tIns="46800" rIns="90000" bIns="46800" anchor="ctr">
            <a:normAutofit/>
          </a:bodyPr>
          <a:lstStyle/>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p>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a:p>
        </p:txBody>
      </p:sp>
      <p:pic>
        <p:nvPicPr>
          <p:cNvPr id="2" name="Immagine 1">
            <a:extLst>
              <a:ext uri="{FF2B5EF4-FFF2-40B4-BE49-F238E27FC236}">
                <a16:creationId xmlns:a16="http://schemas.microsoft.com/office/drawing/2014/main" id="{0E509FEB-AFFC-6B7F-1D95-BE7A069BC116}"/>
              </a:ext>
            </a:extLst>
          </p:cNvPr>
          <p:cNvPicPr>
            <a:picLocks noChangeAspect="1"/>
          </p:cNvPicPr>
          <p:nvPr/>
        </p:nvPicPr>
        <p:blipFill rotWithShape="1">
          <a:blip r:embed="rId3"/>
          <a:srcRect l="50526" t="20650" r="29400" b="29407"/>
          <a:stretch/>
        </p:blipFill>
        <p:spPr bwMode="auto">
          <a:xfrm>
            <a:off x="5796136" y="1235071"/>
            <a:ext cx="3136672" cy="4387858"/>
          </a:xfrm>
          <a:prstGeom prst="rect">
            <a:avLst/>
          </a:prstGeom>
          <a:ln>
            <a:noFill/>
          </a:ln>
          <a:extLst>
            <a:ext uri="{53640926-AAD7-44D8-BBD7-CCE9431645EC}">
              <a14:shadowObscured xmlns:a14="http://schemas.microsoft.com/office/drawing/2010/main"/>
            </a:ext>
          </a:extLst>
        </p:spPr>
      </p:pic>
      <p:sp>
        <p:nvSpPr>
          <p:cNvPr id="4" name="CasellaDiTesto 3">
            <a:extLst>
              <a:ext uri="{FF2B5EF4-FFF2-40B4-BE49-F238E27FC236}">
                <a16:creationId xmlns:a16="http://schemas.microsoft.com/office/drawing/2014/main" id="{1AE8BD62-E42C-4131-8A72-EC5526627BC6}"/>
              </a:ext>
            </a:extLst>
          </p:cNvPr>
          <p:cNvSpPr txBox="1"/>
          <p:nvPr/>
        </p:nvSpPr>
        <p:spPr>
          <a:xfrm>
            <a:off x="2195736" y="189459"/>
            <a:ext cx="5364088" cy="655885"/>
          </a:xfrm>
          <a:prstGeom prst="rect">
            <a:avLst/>
          </a:prstGeom>
          <a:noFill/>
        </p:spPr>
        <p:txBody>
          <a:bodyPr wrap="square">
            <a:spAutoFit/>
          </a:bodyPr>
          <a:lstStyle/>
          <a:p>
            <a:pPr algn="ctr">
              <a:lnSpc>
                <a:spcPct val="107000"/>
              </a:lnSpc>
              <a:spcAft>
                <a:spcPts val="800"/>
              </a:spcAft>
            </a:pPr>
            <a:r>
              <a:rPr lang="it-IT" sz="36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Fotovoltaico in agricoltura</a:t>
            </a:r>
            <a:endParaRPr lang="it-IT" sz="360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asellaDiTesto 5">
            <a:extLst>
              <a:ext uri="{FF2B5EF4-FFF2-40B4-BE49-F238E27FC236}">
                <a16:creationId xmlns:a16="http://schemas.microsoft.com/office/drawing/2014/main" id="{B7900A4E-E103-3694-997E-6A5E580F97FF}"/>
              </a:ext>
            </a:extLst>
          </p:cNvPr>
          <p:cNvSpPr txBox="1"/>
          <p:nvPr/>
        </p:nvSpPr>
        <p:spPr>
          <a:xfrm>
            <a:off x="209605" y="1107515"/>
            <a:ext cx="5152896" cy="4832092"/>
          </a:xfrm>
          <a:prstGeom prst="rect">
            <a:avLst/>
          </a:prstGeom>
          <a:noFill/>
        </p:spPr>
        <p:txBody>
          <a:bodyPr wrap="square">
            <a:spAutoFit/>
          </a:bodyPr>
          <a:lstStyle/>
          <a:p>
            <a:r>
              <a:rPr lang="it-IT" sz="22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L’</a:t>
            </a:r>
            <a:r>
              <a:rPr lang="it-IT" sz="2200" b="1"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agrivoltaico</a:t>
            </a:r>
            <a:r>
              <a:rPr lang="it-IT" sz="22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in Italia ha ora un riferimento. Sono state pubblicate in questi giorni le “Linee Guida in materia di impianti </a:t>
            </a:r>
            <a:r>
              <a:rPr lang="it-IT" sz="2200" dirty="0" err="1">
                <a:effectLst/>
                <a:latin typeface="Times New Roman" panose="02020603050405020304" pitchFamily="18" charset="0"/>
                <a:ea typeface="Calibri" panose="020F0502020204030204" pitchFamily="34" charset="0"/>
                <a:cs typeface="Times New Roman" panose="02020603050405020304" pitchFamily="18" charset="0"/>
              </a:rPr>
              <a:t>Agrivoltaici</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documento che illustra le caratteristiche e requisiti degli impianti </a:t>
            </a:r>
            <a:r>
              <a:rPr lang="it-IT" sz="2200" dirty="0" err="1">
                <a:effectLst/>
                <a:latin typeface="Times New Roman" panose="02020603050405020304" pitchFamily="18" charset="0"/>
                <a:ea typeface="Calibri" panose="020F0502020204030204" pitchFamily="34" charset="0"/>
                <a:cs typeface="Times New Roman" panose="02020603050405020304" pitchFamily="18" charset="0"/>
              </a:rPr>
              <a:t>agrivoltaici</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cioè sistemi capaci di conciliare la produzione di  energia elettrica da fotovoltaico con le produzioni dell’agricoltura.</a:t>
            </a:r>
          </a:p>
          <a:p>
            <a:r>
              <a:rPr lang="it-IT" sz="2200" dirty="0">
                <a:effectLst/>
                <a:latin typeface="Times New Roman" panose="02020603050405020304" pitchFamily="18" charset="0"/>
                <a:ea typeface="Calibri" panose="020F0502020204030204" pitchFamily="34" charset="0"/>
                <a:cs typeface="Times New Roman" panose="02020603050405020304" pitchFamily="18" charset="0"/>
              </a:rPr>
              <a:t>Più precisamente, essi intendono preservare la continuità delle attività di coltivazione agricola e pastorale sul sito di installazione, garantendo una buona produzione energetica da fonti rinnovabili.</a:t>
            </a:r>
            <a:endParaRPr lang="it-IT"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CasellaDiTesto 7">
            <a:extLst>
              <a:ext uri="{FF2B5EF4-FFF2-40B4-BE49-F238E27FC236}">
                <a16:creationId xmlns:a16="http://schemas.microsoft.com/office/drawing/2014/main" id="{61F99113-F814-1883-CA49-0D2A96A3BC14}"/>
              </a:ext>
            </a:extLst>
          </p:cNvPr>
          <p:cNvSpPr txBox="1"/>
          <p:nvPr/>
        </p:nvSpPr>
        <p:spPr>
          <a:xfrm>
            <a:off x="539552" y="6054892"/>
            <a:ext cx="8393256" cy="734688"/>
          </a:xfrm>
          <a:prstGeom prst="rect">
            <a:avLst/>
          </a:prstGeom>
          <a:noFill/>
        </p:spPr>
        <p:txBody>
          <a:bodyPr wrap="square">
            <a:spAutoFit/>
          </a:bodyPr>
          <a:lstStyle/>
          <a:p>
            <a:pPr>
              <a:lnSpc>
                <a:spcPct val="107000"/>
              </a:lnSpc>
              <a:spcAft>
                <a:spcPts val="800"/>
              </a:spcAft>
            </a:pPr>
            <a:r>
              <a:rPr lang="it-IT" sz="20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https://www.mase.gov.it/sites/default/files/archivio/allegati/PNRR/linee_guida_impianti_agrivoltaici.pdf</a:t>
            </a:r>
            <a:endParaRPr lang="it-IT" sz="200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71815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DD4592B8-2A82-ADD5-049F-0BACB5FDD7BF}"/>
              </a:ext>
            </a:extLst>
          </p:cNvPr>
          <p:cNvSpPr txBox="1"/>
          <p:nvPr/>
        </p:nvSpPr>
        <p:spPr>
          <a:xfrm>
            <a:off x="827584" y="181931"/>
            <a:ext cx="7704856" cy="646331"/>
          </a:xfrm>
          <a:prstGeom prst="rect">
            <a:avLst/>
          </a:prstGeom>
          <a:noFill/>
        </p:spPr>
        <p:txBody>
          <a:bodyPr wrap="square">
            <a:spAutoFit/>
          </a:bodyPr>
          <a:lstStyle/>
          <a:p>
            <a:pPr algn="ctr"/>
            <a:r>
              <a:rPr lang="it-IT" sz="3600" b="0" dirty="0">
                <a:solidFill>
                  <a:srgbClr val="0000FF"/>
                </a:solidFill>
                <a:effectLst/>
                <a:latin typeface="Times New Roman" panose="02020603050405020304" pitchFamily="18" charset="0"/>
                <a:cs typeface="Times New Roman" panose="02020603050405020304" pitchFamily="18" charset="0"/>
              </a:rPr>
              <a:t>Impianto fotovoltaico in agricoltura</a:t>
            </a:r>
            <a:endParaRPr lang="it-IT" sz="3600" dirty="0">
              <a:solidFill>
                <a:srgbClr val="0000FF"/>
              </a:solidFill>
              <a:latin typeface="Times New Roman" panose="02020603050405020304" pitchFamily="18" charset="0"/>
              <a:cs typeface="Times New Roman" panose="02020603050405020304" pitchFamily="18" charset="0"/>
            </a:endParaRPr>
          </a:p>
        </p:txBody>
      </p:sp>
      <p:pic>
        <p:nvPicPr>
          <p:cNvPr id="2052" name="Picture 4" descr="Impianto agro fotovoltaico">
            <a:extLst>
              <a:ext uri="{FF2B5EF4-FFF2-40B4-BE49-F238E27FC236}">
                <a16:creationId xmlns:a16="http://schemas.microsoft.com/office/drawing/2014/main" id="{9942E6AD-0DB7-1E3B-2695-C07E4AE539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96752"/>
            <a:ext cx="8568952" cy="4680520"/>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3D0F07BE-BE83-053F-020A-FD9FE993111F}"/>
              </a:ext>
            </a:extLst>
          </p:cNvPr>
          <p:cNvSpPr txBox="1"/>
          <p:nvPr/>
        </p:nvSpPr>
        <p:spPr>
          <a:xfrm>
            <a:off x="2195736" y="6184117"/>
            <a:ext cx="5644424" cy="430887"/>
          </a:xfrm>
          <a:prstGeom prst="rect">
            <a:avLst/>
          </a:prstGeom>
          <a:noFill/>
        </p:spPr>
        <p:txBody>
          <a:bodyPr wrap="square">
            <a:spAutoFit/>
          </a:bodyPr>
          <a:lstStyle/>
          <a:p>
            <a:r>
              <a:rPr lang="it-IT" sz="2200" dirty="0">
                <a:solidFill>
                  <a:srgbClr val="0000FF"/>
                </a:solidFill>
                <a:latin typeface="Times New Roman" panose="02020603050405020304" pitchFamily="18" charset="0"/>
                <a:cs typeface="Times New Roman" panose="02020603050405020304" pitchFamily="18" charset="0"/>
              </a:rPr>
              <a:t>https://innovasol.it/agro-fotovoltaico-incentivi</a:t>
            </a:r>
            <a:r>
              <a:rPr lang="it-IT" dirty="0">
                <a:solidFill>
                  <a:srgbClr val="0000FF"/>
                </a:solidFill>
              </a:rPr>
              <a:t>/</a:t>
            </a:r>
          </a:p>
        </p:txBody>
      </p:sp>
    </p:spTree>
    <p:extLst>
      <p:ext uri="{BB962C8B-B14F-4D97-AF65-F5344CB8AC3E}">
        <p14:creationId xmlns:p14="http://schemas.microsoft.com/office/powerpoint/2010/main" val="3435794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bwMode="auto">
          <a:xfrm>
            <a:off x="457993" y="3616"/>
            <a:ext cx="8228013" cy="1433512"/>
          </a:xfrm>
        </p:spPr>
        <p:txBody>
          <a:bodyPr wrap="square" lIns="90000" tIns="46800" rIns="90000" bIns="46800" anchor="ctr">
            <a:normAutofit/>
          </a:bodyPr>
          <a:lstStyle/>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p>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a:p>
        </p:txBody>
      </p:sp>
      <p:sp>
        <p:nvSpPr>
          <p:cNvPr id="2" name="AutoShape 2" descr="Serre e fotovoltaico,">
            <a:extLst>
              <a:ext uri="{FF2B5EF4-FFF2-40B4-BE49-F238E27FC236}">
                <a16:creationId xmlns:a16="http://schemas.microsoft.com/office/drawing/2014/main" id="{0E0ECC4B-E87B-3A61-BFE1-DACC0C79A8D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Immagine 4">
            <a:extLst>
              <a:ext uri="{FF2B5EF4-FFF2-40B4-BE49-F238E27FC236}">
                <a16:creationId xmlns:a16="http://schemas.microsoft.com/office/drawing/2014/main" id="{98239445-24F9-21A5-9431-610966241D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994399"/>
            <a:ext cx="6912768" cy="4234801"/>
          </a:xfrm>
          <a:prstGeom prst="rect">
            <a:avLst/>
          </a:prstGeom>
          <a:noFill/>
        </p:spPr>
      </p:pic>
      <p:sp>
        <p:nvSpPr>
          <p:cNvPr id="7" name="CasellaDiTesto 6">
            <a:extLst>
              <a:ext uri="{FF2B5EF4-FFF2-40B4-BE49-F238E27FC236}">
                <a16:creationId xmlns:a16="http://schemas.microsoft.com/office/drawing/2014/main" id="{41ED8EE4-5267-5562-9C94-1A70C2C63259}"/>
              </a:ext>
            </a:extLst>
          </p:cNvPr>
          <p:cNvSpPr txBox="1"/>
          <p:nvPr/>
        </p:nvSpPr>
        <p:spPr>
          <a:xfrm>
            <a:off x="2285999" y="175842"/>
            <a:ext cx="4572000" cy="646331"/>
          </a:xfrm>
          <a:prstGeom prst="rect">
            <a:avLst/>
          </a:prstGeom>
          <a:noFill/>
        </p:spPr>
        <p:txBody>
          <a:bodyPr wrap="square">
            <a:spAutoFit/>
          </a:bodyPr>
          <a:lstStyle/>
          <a:p>
            <a:pPr algn="ctr"/>
            <a:r>
              <a:rPr lang="it-IT" sz="3600" dirty="0">
                <a:solidFill>
                  <a:srgbClr val="0000FF"/>
                </a:solidFill>
                <a:latin typeface="Times New Roman" panose="02020603050405020304" pitchFamily="18" charset="0"/>
                <a:ea typeface="Calibri" panose="020F0502020204030204" pitchFamily="34" charset="0"/>
              </a:rPr>
              <a:t>S</a:t>
            </a:r>
            <a:r>
              <a:rPr lang="it-IT" sz="3600" dirty="0">
                <a:solidFill>
                  <a:srgbClr val="0000FF"/>
                </a:solidFill>
                <a:effectLst/>
                <a:latin typeface="Times New Roman" panose="02020603050405020304" pitchFamily="18" charset="0"/>
                <a:ea typeface="Calibri" panose="020F0502020204030204" pitchFamily="34" charset="0"/>
              </a:rPr>
              <a:t>erre fotovoltaiche </a:t>
            </a:r>
            <a:endParaRPr lang="it-IT" sz="3600" dirty="0">
              <a:solidFill>
                <a:srgbClr val="0000FF"/>
              </a:solidFill>
            </a:endParaRPr>
          </a:p>
        </p:txBody>
      </p:sp>
      <p:sp>
        <p:nvSpPr>
          <p:cNvPr id="9" name="CasellaDiTesto 8">
            <a:extLst>
              <a:ext uri="{FF2B5EF4-FFF2-40B4-BE49-F238E27FC236}">
                <a16:creationId xmlns:a16="http://schemas.microsoft.com/office/drawing/2014/main" id="{D0E08EB0-1F69-DFA7-0CEE-D4B39D66997E}"/>
              </a:ext>
            </a:extLst>
          </p:cNvPr>
          <p:cNvSpPr txBox="1"/>
          <p:nvPr/>
        </p:nvSpPr>
        <p:spPr>
          <a:xfrm>
            <a:off x="1484040" y="6379409"/>
            <a:ext cx="6480720" cy="430887"/>
          </a:xfrm>
          <a:prstGeom prst="rect">
            <a:avLst/>
          </a:prstGeom>
          <a:noFill/>
        </p:spPr>
        <p:txBody>
          <a:bodyPr wrap="square">
            <a:spAutoFit/>
          </a:bodyPr>
          <a:lstStyle/>
          <a:p>
            <a:pPr algn="ctr"/>
            <a:r>
              <a:rPr lang="it-IT" sz="2200" dirty="0">
                <a:solidFill>
                  <a:srgbClr val="008000"/>
                </a:solidFill>
                <a:latin typeface="Times New Roman" panose="02020603050405020304" pitchFamily="18" charset="0"/>
                <a:cs typeface="Times New Roman" panose="02020603050405020304" pitchFamily="18" charset="0"/>
              </a:rPr>
              <a:t>https://www.rinnovabili.it/agrifood/serre-fotovoltaico/</a:t>
            </a:r>
          </a:p>
        </p:txBody>
      </p:sp>
      <p:sp>
        <p:nvSpPr>
          <p:cNvPr id="11" name="CasellaDiTesto 10">
            <a:extLst>
              <a:ext uri="{FF2B5EF4-FFF2-40B4-BE49-F238E27FC236}">
                <a16:creationId xmlns:a16="http://schemas.microsoft.com/office/drawing/2014/main" id="{13952546-9357-CD61-7F85-3A523C820D5B}"/>
              </a:ext>
            </a:extLst>
          </p:cNvPr>
          <p:cNvSpPr txBox="1"/>
          <p:nvPr/>
        </p:nvSpPr>
        <p:spPr>
          <a:xfrm>
            <a:off x="128053" y="5391250"/>
            <a:ext cx="9036495" cy="863250"/>
          </a:xfrm>
          <a:prstGeom prst="rect">
            <a:avLst/>
          </a:prstGeom>
          <a:noFill/>
        </p:spPr>
        <p:txBody>
          <a:bodyPr wrap="square">
            <a:spAutoFit/>
          </a:bodyPr>
          <a:lstStyle/>
          <a:p>
            <a:pPr algn="ctr">
              <a:lnSpc>
                <a:spcPct val="107000"/>
              </a:lnSpc>
              <a:spcAft>
                <a:spcPts val="800"/>
              </a:spcAft>
            </a:pPr>
            <a:r>
              <a:rPr lang="it-IT"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Impianto di agrumi coltivato da Le </a:t>
            </a:r>
            <a:r>
              <a:rPr lang="it-IT"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Greenhouse</a:t>
            </a:r>
            <a:r>
              <a:rPr lang="it-IT"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nelle serre fotovoltaiche di Scalea (CZ), 2021</a:t>
            </a:r>
            <a:endParaRPr lang="it-IT" sz="24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0251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bwMode="auto">
          <a:xfrm>
            <a:off x="457200" y="128588"/>
            <a:ext cx="8228013" cy="1433512"/>
          </a:xfrm>
        </p:spPr>
        <p:txBody>
          <a:bodyPr wrap="square" lIns="90000" tIns="46800" rIns="90000" bIns="46800" anchor="ctr">
            <a:normAutofit/>
          </a:bodyPr>
          <a:lstStyle/>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dirty="0"/>
          </a:p>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dirty="0"/>
          </a:p>
        </p:txBody>
      </p:sp>
      <p:pic>
        <p:nvPicPr>
          <p:cNvPr id="3" name="Immagine 2" descr="Immagine che contiene esterni, cella fotovoltaica, oggetto da esterni, sporcizia&#10;&#10;Descrizione generata automaticamente">
            <a:extLst>
              <a:ext uri="{FF2B5EF4-FFF2-40B4-BE49-F238E27FC236}">
                <a16:creationId xmlns:a16="http://schemas.microsoft.com/office/drawing/2014/main" id="{0E62A65E-1EC0-926C-4CC0-15CC12978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40" y="845344"/>
            <a:ext cx="7556131" cy="4174848"/>
          </a:xfrm>
          <a:prstGeom prst="rect">
            <a:avLst/>
          </a:prstGeom>
        </p:spPr>
      </p:pic>
      <p:sp>
        <p:nvSpPr>
          <p:cNvPr id="5" name="CasellaDiTesto 4">
            <a:extLst>
              <a:ext uri="{FF2B5EF4-FFF2-40B4-BE49-F238E27FC236}">
                <a16:creationId xmlns:a16="http://schemas.microsoft.com/office/drawing/2014/main" id="{A1D09362-1DD2-BC23-8F2C-F232652773A3}"/>
              </a:ext>
            </a:extLst>
          </p:cNvPr>
          <p:cNvSpPr txBox="1"/>
          <p:nvPr/>
        </p:nvSpPr>
        <p:spPr>
          <a:xfrm>
            <a:off x="1907704" y="140972"/>
            <a:ext cx="5112568" cy="584775"/>
          </a:xfrm>
          <a:prstGeom prst="rect">
            <a:avLst/>
          </a:prstGeom>
          <a:noFill/>
        </p:spPr>
        <p:txBody>
          <a:bodyPr wrap="square">
            <a:spAutoFit/>
          </a:bodyPr>
          <a:lstStyle/>
          <a:p>
            <a:pPr algn="ctr"/>
            <a:r>
              <a:rPr lang="it-IT" sz="3200" dirty="0">
                <a:solidFill>
                  <a:srgbClr val="0000FF"/>
                </a:solidFill>
                <a:effectLst/>
                <a:latin typeface="Times New Roman" panose="02020603050405020304" pitchFamily="18" charset="0"/>
                <a:ea typeface="Calibri" panose="020F0502020204030204" pitchFamily="34" charset="0"/>
              </a:rPr>
              <a:t>Dissalazione di acqua marina</a:t>
            </a:r>
            <a:endParaRPr lang="it-IT" sz="3200" dirty="0">
              <a:solidFill>
                <a:srgbClr val="0000FF"/>
              </a:solidFill>
            </a:endParaRPr>
          </a:p>
        </p:txBody>
      </p:sp>
      <p:sp>
        <p:nvSpPr>
          <p:cNvPr id="7" name="CasellaDiTesto 6">
            <a:extLst>
              <a:ext uri="{FF2B5EF4-FFF2-40B4-BE49-F238E27FC236}">
                <a16:creationId xmlns:a16="http://schemas.microsoft.com/office/drawing/2014/main" id="{4EE31662-4C47-E1DB-3C41-DC8885A02BD2}"/>
              </a:ext>
            </a:extLst>
          </p:cNvPr>
          <p:cNvSpPr txBox="1"/>
          <p:nvPr/>
        </p:nvSpPr>
        <p:spPr>
          <a:xfrm>
            <a:off x="287016" y="5076849"/>
            <a:ext cx="8856984" cy="1388009"/>
          </a:xfrm>
          <a:prstGeom prst="rect">
            <a:avLst/>
          </a:prstGeom>
          <a:noFill/>
        </p:spPr>
        <p:txBody>
          <a:bodyPr wrap="square">
            <a:spAutoFit/>
          </a:bodyPr>
          <a:lstStyle/>
          <a:p>
            <a:pPr>
              <a:lnSpc>
                <a:spcPct val="107000"/>
              </a:lnSpc>
              <a:spcAft>
                <a:spcPts val="800"/>
              </a:spcAft>
            </a:pP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27 ago 2019 — Un dissalatore solare garantisce l'accesso all'acqua potabile alla popolazione del territorio di </a:t>
            </a:r>
            <a:r>
              <a:rPr lang="it-IT" sz="2000" dirty="0" err="1">
                <a:effectLst/>
                <a:latin typeface="Times New Roman" panose="02020603050405020304" pitchFamily="18" charset="0"/>
                <a:ea typeface="Calibri" panose="020F0502020204030204" pitchFamily="34" charset="0"/>
                <a:cs typeface="Times New Roman" panose="02020603050405020304" pitchFamily="18" charset="0"/>
              </a:rPr>
              <a:t>Kiunga</a:t>
            </a: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 in Kenya. Costruito dalla ONG </a:t>
            </a:r>
            <a:r>
              <a:rPr lang="it-IT" sz="2000" dirty="0" err="1">
                <a:effectLst/>
                <a:latin typeface="Times New Roman" panose="02020603050405020304" pitchFamily="18" charset="0"/>
                <a:ea typeface="Calibri" panose="020F0502020204030204" pitchFamily="34" charset="0"/>
                <a:cs typeface="Times New Roman" panose="02020603050405020304" pitchFamily="18" charset="0"/>
              </a:rPr>
              <a:t>Give</a:t>
            </a: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 Power con pannelli solari della Solar City e batterie della Tesla </a:t>
            </a:r>
            <a:r>
              <a:rPr lang="it-IT" sz="2000" dirty="0" err="1">
                <a:effectLst/>
                <a:latin typeface="Times New Roman" panose="02020603050405020304" pitchFamily="18" charset="0"/>
                <a:ea typeface="Calibri" panose="020F0502020204030204" pitchFamily="34" charset="0"/>
                <a:cs typeface="Times New Roman" panose="02020603050405020304" pitchFamily="18" charset="0"/>
              </a:rPr>
              <a:t>Powerwall</a:t>
            </a: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 è costato 500 000 $. Può produrre da 50 000 a 75 000 litri al giorno</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0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https://www.iconaclima.it/</a:t>
            </a:r>
            <a:endParaRPr lang="it-IT" sz="200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44786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bwMode="auto">
          <a:xfrm>
            <a:off x="457200" y="128588"/>
            <a:ext cx="8228013" cy="1433512"/>
          </a:xfrm>
        </p:spPr>
        <p:txBody>
          <a:bodyPr wrap="square" lIns="90000" tIns="46800" rIns="90000" bIns="46800" anchor="ctr">
            <a:normAutofit/>
          </a:bodyPr>
          <a:lstStyle/>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p>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a:p>
        </p:txBody>
      </p:sp>
      <p:sp>
        <p:nvSpPr>
          <p:cNvPr id="3" name="CasellaDiTesto 2">
            <a:extLst>
              <a:ext uri="{FF2B5EF4-FFF2-40B4-BE49-F238E27FC236}">
                <a16:creationId xmlns:a16="http://schemas.microsoft.com/office/drawing/2014/main" id="{A6226B17-799C-BCB4-EF87-5486E7408ACD}"/>
              </a:ext>
            </a:extLst>
          </p:cNvPr>
          <p:cNvSpPr txBox="1"/>
          <p:nvPr/>
        </p:nvSpPr>
        <p:spPr>
          <a:xfrm>
            <a:off x="4571206" y="6488668"/>
            <a:ext cx="4572000" cy="369332"/>
          </a:xfrm>
          <a:prstGeom prst="rect">
            <a:avLst/>
          </a:prstGeom>
          <a:noFill/>
        </p:spPr>
        <p:txBody>
          <a:bodyPr wrap="square">
            <a:spAutoFit/>
          </a:bodyPr>
          <a:lstStyle/>
          <a:p>
            <a:r>
              <a:rPr lang="it-IT" dirty="0"/>
              <a:t>https://en.wikipedia. /wiki/Sundrop_Farms</a:t>
            </a:r>
          </a:p>
        </p:txBody>
      </p:sp>
      <p:pic>
        <p:nvPicPr>
          <p:cNvPr id="4" name="Immagine 3">
            <a:extLst>
              <a:ext uri="{FF2B5EF4-FFF2-40B4-BE49-F238E27FC236}">
                <a16:creationId xmlns:a16="http://schemas.microsoft.com/office/drawing/2014/main" id="{34944CE7-8CA2-1CE1-5CAF-DCD180255C6B}"/>
              </a:ext>
            </a:extLst>
          </p:cNvPr>
          <p:cNvPicPr>
            <a:picLocks noChangeAspect="1"/>
          </p:cNvPicPr>
          <p:nvPr/>
        </p:nvPicPr>
        <p:blipFill rotWithShape="1">
          <a:blip r:embed="rId3"/>
          <a:srcRect l="36459" t="35277" r="14289" b="12005"/>
          <a:stretch/>
        </p:blipFill>
        <p:spPr bwMode="auto">
          <a:xfrm>
            <a:off x="1398864" y="748585"/>
            <a:ext cx="6344683" cy="3818866"/>
          </a:xfrm>
          <a:prstGeom prst="rect">
            <a:avLst/>
          </a:prstGeom>
          <a:ln>
            <a:noFill/>
          </a:ln>
          <a:extLst>
            <a:ext uri="{53640926-AAD7-44D8-BBD7-CCE9431645EC}">
              <a14:shadowObscured xmlns:a14="http://schemas.microsoft.com/office/drawing/2010/main"/>
            </a:ext>
          </a:extLst>
        </p:spPr>
      </p:pic>
      <p:sp>
        <p:nvSpPr>
          <p:cNvPr id="6" name="CasellaDiTesto 5">
            <a:extLst>
              <a:ext uri="{FF2B5EF4-FFF2-40B4-BE49-F238E27FC236}">
                <a16:creationId xmlns:a16="http://schemas.microsoft.com/office/drawing/2014/main" id="{E12CFEC5-D960-9431-8C31-23118FB850BA}"/>
              </a:ext>
            </a:extLst>
          </p:cNvPr>
          <p:cNvSpPr txBox="1"/>
          <p:nvPr/>
        </p:nvSpPr>
        <p:spPr>
          <a:xfrm>
            <a:off x="225640" y="4567451"/>
            <a:ext cx="9005057" cy="1938992"/>
          </a:xfrm>
          <a:prstGeom prst="rect">
            <a:avLst/>
          </a:prstGeom>
          <a:noFill/>
        </p:spPr>
        <p:txBody>
          <a:bodyPr wrap="square">
            <a:spAutoFit/>
          </a:bodyPr>
          <a:lstStyle/>
          <a:p>
            <a:r>
              <a:rPr lang="it-IT" sz="2000" dirty="0" err="1">
                <a:effectLst/>
                <a:latin typeface="Times New Roman" panose="02020603050405020304" pitchFamily="18" charset="0"/>
                <a:ea typeface="Calibri" panose="020F0502020204030204" pitchFamily="34" charset="0"/>
              </a:rPr>
              <a:t>Sundrop</a:t>
            </a:r>
            <a:r>
              <a:rPr lang="it-IT" sz="2000" dirty="0">
                <a:effectLst/>
                <a:latin typeface="Times New Roman" panose="02020603050405020304" pitchFamily="18" charset="0"/>
                <a:ea typeface="Calibri" panose="020F0502020204030204" pitchFamily="34" charset="0"/>
              </a:rPr>
              <a:t> Farms, con sede a Port Augusta nel Sud dell'Australia, produce 17 mila tonnellate di pomodori all’anno in una zona arida del continente. Usa un impianto a energia solare per la desalinizzazione dell’acqua pompata dal Golfo di Spencer. Ad alimentare l’insieme dei dispositivi è la luce del sole riflessa da 23.000 specchi e poi concentrata su una torre solare alta 115 metri. Una piccola centrale che in una giornata senza nuvole produce fino a 39 MW.</a:t>
            </a:r>
            <a:endParaRPr lang="it-IT" sz="2000" dirty="0"/>
          </a:p>
        </p:txBody>
      </p:sp>
      <p:sp>
        <p:nvSpPr>
          <p:cNvPr id="8" name="CasellaDiTesto 7">
            <a:extLst>
              <a:ext uri="{FF2B5EF4-FFF2-40B4-BE49-F238E27FC236}">
                <a16:creationId xmlns:a16="http://schemas.microsoft.com/office/drawing/2014/main" id="{BD56CA0F-280F-96C1-1619-E114D5D1A4CC}"/>
              </a:ext>
            </a:extLst>
          </p:cNvPr>
          <p:cNvSpPr txBox="1"/>
          <p:nvPr/>
        </p:nvSpPr>
        <p:spPr>
          <a:xfrm>
            <a:off x="1750740" y="128588"/>
            <a:ext cx="5640930" cy="584775"/>
          </a:xfrm>
          <a:prstGeom prst="rect">
            <a:avLst/>
          </a:prstGeom>
          <a:noFill/>
        </p:spPr>
        <p:txBody>
          <a:bodyPr wrap="square">
            <a:spAutoFit/>
          </a:bodyPr>
          <a:lstStyle/>
          <a:p>
            <a:pPr algn="ctr"/>
            <a:r>
              <a:rPr lang="it-IT" sz="3200" dirty="0">
                <a:solidFill>
                  <a:srgbClr val="0000FF"/>
                </a:solidFill>
                <a:effectLst/>
                <a:latin typeface="Times New Roman" panose="02020603050405020304" pitchFamily="18" charset="0"/>
                <a:ea typeface="Calibri" panose="020F0502020204030204" pitchFamily="34" charset="0"/>
              </a:rPr>
              <a:t>Fotovoltaico a concentrazione</a:t>
            </a:r>
            <a:endParaRPr lang="it-IT" sz="3200" dirty="0">
              <a:solidFill>
                <a:srgbClr val="0000FF"/>
              </a:solidFill>
            </a:endParaRPr>
          </a:p>
        </p:txBody>
      </p:sp>
    </p:spTree>
    <p:extLst>
      <p:ext uri="{BB962C8B-B14F-4D97-AF65-F5344CB8AC3E}">
        <p14:creationId xmlns:p14="http://schemas.microsoft.com/office/powerpoint/2010/main" val="22823316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bwMode="auto">
          <a:xfrm>
            <a:off x="457200" y="128588"/>
            <a:ext cx="8228013" cy="1433512"/>
          </a:xfrm>
        </p:spPr>
        <p:txBody>
          <a:bodyPr wrap="square" lIns="90000" tIns="46800" rIns="90000" bIns="46800" anchor="ctr">
            <a:normAutofit/>
          </a:bodyPr>
          <a:lstStyle/>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p>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a:p>
        </p:txBody>
      </p:sp>
      <p:pic>
        <p:nvPicPr>
          <p:cNvPr id="2" name="Immagine 1" descr="Immagine che contiene testo, elettronico, screenshot, computer&#10;&#10;Descrizione generata automaticamente">
            <a:extLst>
              <a:ext uri="{FF2B5EF4-FFF2-40B4-BE49-F238E27FC236}">
                <a16:creationId xmlns:a16="http://schemas.microsoft.com/office/drawing/2014/main" id="{383A68AB-1A9A-B03B-4A18-F40DFBFB3DB2}"/>
              </a:ext>
            </a:extLst>
          </p:cNvPr>
          <p:cNvPicPr>
            <a:picLocks noChangeAspect="1"/>
          </p:cNvPicPr>
          <p:nvPr/>
        </p:nvPicPr>
        <p:blipFill rotWithShape="1">
          <a:blip r:embed="rId3"/>
          <a:srcRect l="24899" t="14306" r="26083" b="15775"/>
          <a:stretch/>
        </p:blipFill>
        <p:spPr bwMode="auto">
          <a:xfrm>
            <a:off x="3563888" y="1562100"/>
            <a:ext cx="5414648" cy="4342946"/>
          </a:xfrm>
          <a:prstGeom prst="rect">
            <a:avLst/>
          </a:prstGeom>
          <a:ln>
            <a:noFill/>
          </a:ln>
          <a:extLst>
            <a:ext uri="{53640926-AAD7-44D8-BBD7-CCE9431645EC}">
              <a14:shadowObscured xmlns:a14="http://schemas.microsoft.com/office/drawing/2010/main"/>
            </a:ext>
          </a:extLst>
        </p:spPr>
      </p:pic>
      <p:sp>
        <p:nvSpPr>
          <p:cNvPr id="4" name="CasellaDiTesto 3">
            <a:extLst>
              <a:ext uri="{FF2B5EF4-FFF2-40B4-BE49-F238E27FC236}">
                <a16:creationId xmlns:a16="http://schemas.microsoft.com/office/drawing/2014/main" id="{FF93927B-1348-85B8-DFE8-B517F3F95D74}"/>
              </a:ext>
            </a:extLst>
          </p:cNvPr>
          <p:cNvSpPr txBox="1"/>
          <p:nvPr/>
        </p:nvSpPr>
        <p:spPr>
          <a:xfrm>
            <a:off x="899592" y="104760"/>
            <a:ext cx="8078944" cy="983283"/>
          </a:xfrm>
          <a:prstGeom prst="rect">
            <a:avLst/>
          </a:prstGeom>
          <a:noFill/>
        </p:spPr>
        <p:txBody>
          <a:bodyPr wrap="square">
            <a:spAutoFit/>
          </a:bodyPr>
          <a:lstStyle/>
          <a:p>
            <a:pPr>
              <a:lnSpc>
                <a:spcPct val="107000"/>
              </a:lnSpc>
              <a:spcAft>
                <a:spcPts val="800"/>
              </a:spcAft>
            </a:pPr>
            <a:r>
              <a:rPr lang="it-IT" sz="2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Centro culturale della Fondazione Stavros Niarchos, Atene 2016 (</a:t>
            </a:r>
            <a:r>
              <a:rPr lang="it-IT" sz="2400" dirty="0">
                <a:solidFill>
                  <a:srgbClr val="0000FF"/>
                </a:solidFill>
                <a:effectLst/>
                <a:latin typeface="Times New Roman" panose="02020603050405020304" pitchFamily="18" charset="0"/>
                <a:ea typeface="Calibri" panose="020F0502020204030204" pitchFamily="34" charset="0"/>
              </a:rPr>
              <a:t>Veduta aerea, da Wikipedia)</a:t>
            </a:r>
            <a:endParaRPr lang="it-IT" sz="2400" dirty="0">
              <a:solidFill>
                <a:srgbClr val="0000FF"/>
              </a:solidFill>
            </a:endParaRPr>
          </a:p>
        </p:txBody>
      </p:sp>
      <p:sp>
        <p:nvSpPr>
          <p:cNvPr id="6" name="CasellaDiTesto 5">
            <a:extLst>
              <a:ext uri="{FF2B5EF4-FFF2-40B4-BE49-F238E27FC236}">
                <a16:creationId xmlns:a16="http://schemas.microsoft.com/office/drawing/2014/main" id="{2838F119-2B85-59C0-D0BC-C44527A33987}"/>
              </a:ext>
            </a:extLst>
          </p:cNvPr>
          <p:cNvSpPr txBox="1"/>
          <p:nvPr/>
        </p:nvSpPr>
        <p:spPr>
          <a:xfrm>
            <a:off x="158543" y="1265607"/>
            <a:ext cx="3283262" cy="5453096"/>
          </a:xfrm>
          <a:prstGeom prst="rect">
            <a:avLst/>
          </a:prstGeom>
          <a:noFill/>
        </p:spPr>
        <p:txBody>
          <a:bodyPr wrap="square">
            <a:spAutoFit/>
          </a:bodyPr>
          <a:lstStyle/>
          <a:p>
            <a:r>
              <a:rPr lang="it-IT" sz="2000" dirty="0">
                <a:effectLst/>
                <a:latin typeface="Times New Roman" panose="02020603050405020304" pitchFamily="18" charset="0"/>
                <a:ea typeface="Calibri" panose="020F0502020204030204" pitchFamily="34" charset="0"/>
                <a:cs typeface="Times New Roman" panose="02020603050405020304" pitchFamily="18" charset="0"/>
              </a:rPr>
              <a:t>Nel Comune di </a:t>
            </a:r>
            <a:r>
              <a:rPr lang="it-IT" sz="2000" dirty="0" err="1">
                <a:effectLst/>
                <a:latin typeface="Times New Roman" panose="02020603050405020304" pitchFamily="18" charset="0"/>
                <a:ea typeface="Calibri" panose="020F0502020204030204" pitchFamily="34" charset="0"/>
                <a:cs typeface="Times New Roman" panose="02020603050405020304" pitchFamily="18" charset="0"/>
              </a:rPr>
              <a:t>Kallithea</a:t>
            </a: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 nella zona del </a:t>
            </a:r>
            <a:r>
              <a:rPr lang="it-IT" sz="2000" dirty="0" err="1">
                <a:effectLst/>
                <a:latin typeface="Times New Roman" panose="02020603050405020304" pitchFamily="18" charset="0"/>
                <a:ea typeface="Calibri" panose="020F0502020204030204" pitchFamily="34" charset="0"/>
                <a:cs typeface="Times New Roman" panose="02020603050405020304" pitchFamily="18" charset="0"/>
              </a:rPr>
              <a:t>Falero</a:t>
            </a: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 vicino ad Atene, occupa un parco di 200 000 m</a:t>
            </a:r>
            <a:r>
              <a:rPr lang="it-IT" sz="2000"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 in un terreno usa-to per le Olimpiadi del 2005 dove prima era un ippodromo. Il Centro ospita la Biblioteca Nazionale di Grecia e l' Opera Nazionale di Grecia.</a:t>
            </a:r>
          </a:p>
          <a:p>
            <a:r>
              <a:rPr lang="it-IT" sz="2000" dirty="0">
                <a:effectLst/>
                <a:latin typeface="Times New Roman" panose="02020603050405020304" pitchFamily="18" charset="0"/>
                <a:ea typeface="Calibri" panose="020F0502020204030204" pitchFamily="34" charset="0"/>
                <a:cs typeface="Times New Roman" panose="02020603050405020304" pitchFamily="18" charset="0"/>
              </a:rPr>
              <a:t>Costo: o</a:t>
            </a:r>
            <a:r>
              <a:rPr lang="it-IT" sz="2000" dirty="0">
                <a:latin typeface="Times New Roman" panose="02020603050405020304" pitchFamily="18" charset="0"/>
                <a:ea typeface="Calibri" panose="020F0502020204030204" pitchFamily="34" charset="0"/>
                <a:cs typeface="Times New Roman" panose="02020603050405020304" pitchFamily="18" charset="0"/>
              </a:rPr>
              <a:t>ltre 600 milioni di €.</a:t>
            </a:r>
            <a:endParaRPr lang="it-IT"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Lo sovrasta un tetto quadrato di </a:t>
            </a:r>
            <a:r>
              <a:rPr lang="it-IT"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100 x 100 m </a:t>
            </a: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di lato, </a:t>
            </a:r>
            <a:r>
              <a:rPr lang="it-IT"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interamente coperto da pannelli fotovoltaici</a:t>
            </a: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 la cui produzione di elettricità copre in parte i consumi del Centro. Dal 2017 fu donato allo Stato.</a:t>
            </a:r>
          </a:p>
        </p:txBody>
      </p:sp>
      <p:sp>
        <p:nvSpPr>
          <p:cNvPr id="10" name="CasellaDiTesto 9">
            <a:extLst>
              <a:ext uri="{FF2B5EF4-FFF2-40B4-BE49-F238E27FC236}">
                <a16:creationId xmlns:a16="http://schemas.microsoft.com/office/drawing/2014/main" id="{AE1662F7-D394-9541-9498-83C9A1718CB0}"/>
              </a:ext>
            </a:extLst>
          </p:cNvPr>
          <p:cNvSpPr txBox="1"/>
          <p:nvPr/>
        </p:nvSpPr>
        <p:spPr>
          <a:xfrm>
            <a:off x="5076056" y="6021991"/>
            <a:ext cx="3919142" cy="405367"/>
          </a:xfrm>
          <a:prstGeom prst="rect">
            <a:avLst/>
          </a:prstGeom>
          <a:noFill/>
        </p:spPr>
        <p:txBody>
          <a:bodyPr wrap="square">
            <a:spAutoFit/>
          </a:bodyPr>
          <a:lstStyle/>
          <a:p>
            <a:pPr algn="ctr">
              <a:lnSpc>
                <a:spcPct val="107000"/>
              </a:lnSpc>
              <a:spcAft>
                <a:spcPts val="800"/>
              </a:spcAft>
            </a:pPr>
            <a:r>
              <a:rPr lang="it-IT"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[In alto a destra il tetto fotovoltaico]</a:t>
            </a:r>
            <a:endParaRPr lang="it-IT" sz="2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1321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bwMode="auto">
          <a:xfrm>
            <a:off x="457200" y="128588"/>
            <a:ext cx="8228013" cy="1433512"/>
          </a:xfrm>
        </p:spPr>
        <p:txBody>
          <a:bodyPr wrap="square" lIns="90000" tIns="46800" rIns="90000" bIns="46800" anchor="ctr">
            <a:normAutofit/>
          </a:bodyPr>
          <a:lstStyle/>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dirty="0"/>
          </a:p>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dirty="0"/>
          </a:p>
        </p:txBody>
      </p:sp>
      <p:sp>
        <p:nvSpPr>
          <p:cNvPr id="3" name="CasellaDiTesto 2">
            <a:extLst>
              <a:ext uri="{FF2B5EF4-FFF2-40B4-BE49-F238E27FC236}">
                <a16:creationId xmlns:a16="http://schemas.microsoft.com/office/drawing/2014/main" id="{200668A4-B5D9-F95C-2FA6-69FBC2E56E93}"/>
              </a:ext>
            </a:extLst>
          </p:cNvPr>
          <p:cNvSpPr txBox="1"/>
          <p:nvPr/>
        </p:nvSpPr>
        <p:spPr>
          <a:xfrm>
            <a:off x="255501" y="886520"/>
            <a:ext cx="8496944" cy="5632311"/>
          </a:xfrm>
          <a:prstGeom prst="rect">
            <a:avLst/>
          </a:prstGeom>
          <a:noFill/>
        </p:spPr>
        <p:txBody>
          <a:bodyPr wrap="square">
            <a:spAutoFit/>
          </a:bodyPr>
          <a:lstStyle/>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La sede cremonese di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Growens</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si trova all’ultimo piano del palazzo di via dell’Innovazione Digitale 3, in circa 1.000 mq di terrazze ben esposte –il contesto ideale per l’installazione di un</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 impianto solare tradizionale da 45.000 kWh/anno</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e di due smart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flower</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in grado di produrre fino a ulteriori 12.000 kWh/anno. </a:t>
            </a:r>
          </a:p>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Gli smart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flower</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costituiscono un impianto di produzione di </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energia solare “intelligente”</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i pannelli solari si orientano automaticamente per seguire il sole durante tutto l’arco della giornata. Essi sono </a:t>
            </a:r>
            <a:r>
              <a:rPr lang="it-IT" sz="2400" b="0" i="0" dirty="0">
                <a:solidFill>
                  <a:srgbClr val="323A40"/>
                </a:solidFill>
                <a:effectLst/>
                <a:latin typeface="Times New Roman" panose="02020603050405020304" pitchFamily="18" charset="0"/>
                <a:cs typeface="Times New Roman" panose="02020603050405020304" pitchFamily="18" charset="0"/>
              </a:rPr>
              <a:t>progettati a forma di </a:t>
            </a:r>
            <a:r>
              <a:rPr lang="it-IT" sz="2400" dirty="0">
                <a:solidFill>
                  <a:srgbClr val="323A40"/>
                </a:solidFill>
                <a:latin typeface="Times New Roman" panose="02020603050405020304" pitchFamily="18" charset="0"/>
                <a:cs typeface="Times New Roman" panose="02020603050405020304" pitchFamily="18" charset="0"/>
              </a:rPr>
              <a:t>petali per potersi muovere sia </a:t>
            </a:r>
            <a:r>
              <a:rPr lang="it-IT" sz="2400" b="0" i="0" dirty="0">
                <a:solidFill>
                  <a:srgbClr val="323A40"/>
                </a:solidFill>
                <a:effectLst/>
                <a:latin typeface="Times New Roman" panose="02020603050405020304" pitchFamily="18" charset="0"/>
                <a:cs typeface="Times New Roman" panose="02020603050405020304" pitchFamily="18" charset="0"/>
              </a:rPr>
              <a:t>in senso orizzontale che verticale e questo consente loro di seguire perfettamente la posizione del sole, riuscendo a rilevare i raggi solari anche quando il cielo è coperto da nuvole.</a:t>
            </a:r>
          </a:p>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In questo modo viene stimato un </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aumento di produzione energetica pari al +40%</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rispetto ai pannelli solari tradizionali fissi (a tetto o a terra).</a:t>
            </a:r>
          </a:p>
        </p:txBody>
      </p:sp>
      <p:sp>
        <p:nvSpPr>
          <p:cNvPr id="5" name="CasellaDiTesto 4">
            <a:extLst>
              <a:ext uri="{FF2B5EF4-FFF2-40B4-BE49-F238E27FC236}">
                <a16:creationId xmlns:a16="http://schemas.microsoft.com/office/drawing/2014/main" id="{88B7123B-D1ED-CF69-2126-DA0D216A6642}"/>
              </a:ext>
            </a:extLst>
          </p:cNvPr>
          <p:cNvSpPr txBox="1"/>
          <p:nvPr/>
        </p:nvSpPr>
        <p:spPr>
          <a:xfrm>
            <a:off x="894816" y="177378"/>
            <a:ext cx="8228013" cy="593304"/>
          </a:xfrm>
          <a:prstGeom prst="rect">
            <a:avLst/>
          </a:prstGeom>
          <a:noFill/>
        </p:spPr>
        <p:txBody>
          <a:bodyPr wrap="square">
            <a:spAutoFit/>
          </a:bodyPr>
          <a:lstStyle/>
          <a:p>
            <a:pPr algn="ctr">
              <a:lnSpc>
                <a:spcPct val="107000"/>
              </a:lnSpc>
              <a:spcAft>
                <a:spcPts val="800"/>
              </a:spcAft>
            </a:pPr>
            <a:r>
              <a:rPr lang="it-IT"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«Smart </a:t>
            </a:r>
            <a:r>
              <a:rPr lang="it-IT" sz="32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flower</a:t>
            </a:r>
            <a:r>
              <a:rPr lang="it-IT"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 </a:t>
            </a:r>
            <a:r>
              <a:rPr lang="it-IT"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un </a:t>
            </a:r>
            <a:r>
              <a:rPr lang="it-IT"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impianto solare </a:t>
            </a:r>
            <a:r>
              <a:rPr lang="it-IT"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innovativo</a:t>
            </a:r>
            <a:endParaRPr lang="it-IT" sz="3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97358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sp>
        <p:nvSpPr>
          <p:cNvPr id="3" name="CasellaDiTesto 2">
            <a:extLst>
              <a:ext uri="{FF2B5EF4-FFF2-40B4-BE49-F238E27FC236}">
                <a16:creationId xmlns:a16="http://schemas.microsoft.com/office/drawing/2014/main" id="{8C15C06C-D311-6261-2B89-FC730FEE03B8}"/>
              </a:ext>
            </a:extLst>
          </p:cNvPr>
          <p:cNvSpPr txBox="1"/>
          <p:nvPr/>
        </p:nvSpPr>
        <p:spPr>
          <a:xfrm>
            <a:off x="2051720" y="260648"/>
            <a:ext cx="4572000" cy="718466"/>
          </a:xfrm>
          <a:prstGeom prst="rect">
            <a:avLst/>
          </a:prstGeom>
          <a:noFill/>
        </p:spPr>
        <p:txBody>
          <a:bodyPr wrap="square">
            <a:spAutoFit/>
          </a:bodyPr>
          <a:lstStyle/>
          <a:p>
            <a:pPr algn="ctr">
              <a:lnSpc>
                <a:spcPct val="107000"/>
              </a:lnSpc>
              <a:spcAft>
                <a:spcPts val="800"/>
              </a:spcAft>
            </a:pPr>
            <a:r>
              <a:rPr lang="it-IT" sz="4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Le fonti di energia</a:t>
            </a:r>
            <a:endParaRPr lang="it-IT" sz="4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asellaDiTesto 4">
            <a:extLst>
              <a:ext uri="{FF2B5EF4-FFF2-40B4-BE49-F238E27FC236}">
                <a16:creationId xmlns:a16="http://schemas.microsoft.com/office/drawing/2014/main" id="{4D26C161-3741-DF9A-9BEE-4E693573D511}"/>
              </a:ext>
            </a:extLst>
          </p:cNvPr>
          <p:cNvSpPr txBox="1"/>
          <p:nvPr/>
        </p:nvSpPr>
        <p:spPr>
          <a:xfrm>
            <a:off x="251520" y="1196752"/>
            <a:ext cx="8712968" cy="5517921"/>
          </a:xfrm>
          <a:prstGeom prst="rect">
            <a:avLst/>
          </a:prstGeom>
          <a:noFill/>
        </p:spPr>
        <p:txBody>
          <a:bodyPr wrap="square">
            <a:spAutoFit/>
          </a:bodyPr>
          <a:lstStyle/>
          <a:p>
            <a:pPr>
              <a:lnSpc>
                <a:spcPct val="107000"/>
              </a:lnSpc>
              <a:spcAft>
                <a:spcPts val="80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Si chiamano fonti primarie di energia le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risorse naturali dalle quali hanno inizio i processi di trasformazione energetica. Si possono descrivere suddividendole in due categorie: quelle "</a:t>
            </a:r>
            <a:r>
              <a:rPr lang="it-IT"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esauribili</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e quelle "</a:t>
            </a:r>
            <a:r>
              <a:rPr lang="it-IT"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rinnovabili</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Oppure «t</a:t>
            </a:r>
            <a:r>
              <a:rPr lang="it-IT"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radizionali</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e «</a:t>
            </a:r>
            <a:r>
              <a:rPr lang="it-IT"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alternative</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Esauribili</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carbone, petrolio, gas naturale, tutti combustibili di origine fossile.</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4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Rinnovabili</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derivate dall' energia solare: energia </a:t>
            </a:r>
            <a:r>
              <a:rPr lang="it-IT" sz="2400" dirty="0">
                <a:latin typeface="Times New Roman" panose="02020603050405020304" pitchFamily="18" charset="0"/>
                <a:ea typeface="Calibri" panose="020F0502020204030204" pitchFamily="34" charset="0"/>
                <a:cs typeface="Times New Roman" panose="02020603050405020304" pitchFamily="18" charset="0"/>
              </a:rPr>
              <a:t>raggiante, eolica,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fotovoltaica, idrica, da biomasse, da onde, da gradienti termici oceanici; vi è assimilata l'energia geotermica (pure alternativa?).</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Il sole irradia sul pianeta ogni secondo 1367 cioè quasi 1400 Joule o 1,4 kW per metro quadrato. La terra intercetta quindi circa 1,75 x 10</a:t>
            </a:r>
            <a:r>
              <a:rPr lang="it-IT" sz="2400" baseline="30000" dirty="0">
                <a:effectLst/>
                <a:latin typeface="Times New Roman" panose="02020603050405020304" pitchFamily="18" charset="0"/>
                <a:ea typeface="Calibri" panose="020F0502020204030204" pitchFamily="34" charset="0"/>
                <a:cs typeface="Times New Roman" panose="02020603050405020304" pitchFamily="18" charset="0"/>
              </a:rPr>
              <a:t>17</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watt (1 watt = 1 J . sec), cioè una quantità di energia circa 10 000 volte più grande di quella consumata dall’umanità ogni anno.</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460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bwMode="auto">
          <a:xfrm>
            <a:off x="457200" y="128588"/>
            <a:ext cx="8228013" cy="1433512"/>
          </a:xfrm>
        </p:spPr>
        <p:txBody>
          <a:bodyPr wrap="square" lIns="90000" tIns="46800" rIns="90000" bIns="46800" anchor="ctr">
            <a:normAutofit/>
          </a:bodyPr>
          <a:lstStyle/>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p>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a:p>
        </p:txBody>
      </p:sp>
      <p:pic>
        <p:nvPicPr>
          <p:cNvPr id="3" name="Immagine 2" descr="Immagine che contiene esterni, terra, pedana&#10;&#10;Descrizione generata automaticamente">
            <a:extLst>
              <a:ext uri="{FF2B5EF4-FFF2-40B4-BE49-F238E27FC236}">
                <a16:creationId xmlns:a16="http://schemas.microsoft.com/office/drawing/2014/main" id="{8BA0B5DC-D162-28E2-91EB-9894372F85F8}"/>
              </a:ext>
            </a:extLst>
          </p:cNvPr>
          <p:cNvPicPr>
            <a:picLocks noChangeAspect="1"/>
          </p:cNvPicPr>
          <p:nvPr/>
        </p:nvPicPr>
        <p:blipFill rotWithShape="1">
          <a:blip r:embed="rId3">
            <a:extLst>
              <a:ext uri="{28A0092B-C50C-407E-A947-70E740481C1C}">
                <a14:useLocalDpi xmlns:a14="http://schemas.microsoft.com/office/drawing/2010/main" val="0"/>
              </a:ext>
            </a:extLst>
          </a:blip>
          <a:srcRect b="2053"/>
          <a:stretch/>
        </p:blipFill>
        <p:spPr>
          <a:xfrm>
            <a:off x="34996" y="836711"/>
            <a:ext cx="9073508" cy="4727567"/>
          </a:xfrm>
          <a:prstGeom prst="rect">
            <a:avLst/>
          </a:prstGeom>
        </p:spPr>
      </p:pic>
      <p:sp>
        <p:nvSpPr>
          <p:cNvPr id="5" name="CasellaDiTesto 4">
            <a:extLst>
              <a:ext uri="{FF2B5EF4-FFF2-40B4-BE49-F238E27FC236}">
                <a16:creationId xmlns:a16="http://schemas.microsoft.com/office/drawing/2014/main" id="{784297BF-E16C-9D4E-3B9C-255A8416602C}"/>
              </a:ext>
            </a:extLst>
          </p:cNvPr>
          <p:cNvSpPr txBox="1"/>
          <p:nvPr/>
        </p:nvSpPr>
        <p:spPr>
          <a:xfrm>
            <a:off x="1763688" y="128588"/>
            <a:ext cx="6480720" cy="646331"/>
          </a:xfrm>
          <a:prstGeom prst="rect">
            <a:avLst/>
          </a:prstGeom>
          <a:noFill/>
        </p:spPr>
        <p:txBody>
          <a:bodyPr wrap="square">
            <a:spAutoFit/>
          </a:bodyPr>
          <a:lstStyle/>
          <a:p>
            <a:r>
              <a:rPr lang="it-IT" sz="3600" dirty="0">
                <a:solidFill>
                  <a:srgbClr val="0000FF"/>
                </a:solidFill>
                <a:effectLst/>
                <a:latin typeface="Times New Roman" panose="02020603050405020304" pitchFamily="18" charset="0"/>
                <a:ea typeface="Calibri" panose="020F0502020204030204" pitchFamily="34" charset="0"/>
              </a:rPr>
              <a:t>La sede cremonese di </a:t>
            </a:r>
            <a:r>
              <a:rPr lang="it-IT" sz="3600" dirty="0" err="1">
                <a:solidFill>
                  <a:srgbClr val="0000FF"/>
                </a:solidFill>
                <a:effectLst/>
                <a:latin typeface="Times New Roman" panose="02020603050405020304" pitchFamily="18" charset="0"/>
                <a:ea typeface="Calibri" panose="020F0502020204030204" pitchFamily="34" charset="0"/>
              </a:rPr>
              <a:t>Growens</a:t>
            </a:r>
            <a:r>
              <a:rPr lang="it-IT" sz="3600" dirty="0">
                <a:solidFill>
                  <a:srgbClr val="0000FF"/>
                </a:solidFill>
                <a:effectLst/>
                <a:latin typeface="Times New Roman" panose="02020603050405020304" pitchFamily="18" charset="0"/>
                <a:ea typeface="Calibri" panose="020F0502020204030204" pitchFamily="34" charset="0"/>
              </a:rPr>
              <a:t> </a:t>
            </a:r>
            <a:endParaRPr lang="it-IT" sz="3600" dirty="0">
              <a:solidFill>
                <a:srgbClr val="0000FF"/>
              </a:solidFill>
            </a:endParaRPr>
          </a:p>
        </p:txBody>
      </p:sp>
      <p:sp>
        <p:nvSpPr>
          <p:cNvPr id="7" name="CasellaDiTesto 6">
            <a:extLst>
              <a:ext uri="{FF2B5EF4-FFF2-40B4-BE49-F238E27FC236}">
                <a16:creationId xmlns:a16="http://schemas.microsoft.com/office/drawing/2014/main" id="{02C6EEDD-C28C-480A-196F-9567FD619C8F}"/>
              </a:ext>
            </a:extLst>
          </p:cNvPr>
          <p:cNvSpPr txBox="1"/>
          <p:nvPr/>
        </p:nvSpPr>
        <p:spPr>
          <a:xfrm>
            <a:off x="2843808" y="6261335"/>
            <a:ext cx="6768752" cy="468077"/>
          </a:xfrm>
          <a:prstGeom prst="rect">
            <a:avLst/>
          </a:prstGeom>
          <a:noFill/>
        </p:spPr>
        <p:txBody>
          <a:bodyPr wrap="square">
            <a:spAutoFit/>
          </a:bodyPr>
          <a:lstStyle/>
          <a:p>
            <a:pPr algn="ctr">
              <a:lnSpc>
                <a:spcPct val="107000"/>
              </a:lnSpc>
              <a:spcAft>
                <a:spcPts val="800"/>
              </a:spcAft>
            </a:pPr>
            <a:r>
              <a:rPr lang="it-IT"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https://www.growens.io/it/smart-flower/</a:t>
            </a:r>
            <a:endParaRPr lang="it-IT" sz="2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CasellaDiTesto 10">
            <a:extLst>
              <a:ext uri="{FF2B5EF4-FFF2-40B4-BE49-F238E27FC236}">
                <a16:creationId xmlns:a16="http://schemas.microsoft.com/office/drawing/2014/main" id="{309077E1-23B2-73C8-8A78-3F7B45AC9AC4}"/>
              </a:ext>
            </a:extLst>
          </p:cNvPr>
          <p:cNvSpPr txBox="1"/>
          <p:nvPr/>
        </p:nvSpPr>
        <p:spPr>
          <a:xfrm>
            <a:off x="34996" y="5564279"/>
            <a:ext cx="9073508" cy="1145442"/>
          </a:xfrm>
          <a:prstGeom prst="rect">
            <a:avLst/>
          </a:prstGeom>
          <a:noFill/>
        </p:spPr>
        <p:txBody>
          <a:bodyPr wrap="square">
            <a:spAutoFit/>
          </a:bodyPr>
          <a:lstStyle/>
          <a:p>
            <a:pPr>
              <a:lnSpc>
                <a:spcPct val="106000"/>
              </a:lnSpc>
              <a:spcAft>
                <a:spcPts val="800"/>
              </a:spcAft>
            </a:pPr>
            <a:r>
              <a:rPr lang="it-IT" sz="2200" kern="1200" dirty="0">
                <a:solidFill>
                  <a:srgbClr val="000000"/>
                </a:solidFill>
                <a:effectLst/>
                <a:latin typeface="Times New Roman" panose="02020603050405020304" pitchFamily="18" charset="0"/>
                <a:ea typeface="Calibri" panose="020F0502020204030204" pitchFamily="34" charset="0"/>
              </a:rPr>
              <a:t>Accanto alle grandi superfici di pannelli piani, a destra, sul lato sinistro della terrazza si nota la sagoma verticale scura del "fiore intelligente" con i suoi petali orientabili. Si veda il sito: </a:t>
            </a:r>
            <a:endParaRPr lang="it-IT"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93226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bwMode="auto">
          <a:xfrm>
            <a:off x="457200" y="128588"/>
            <a:ext cx="8228013" cy="1433512"/>
          </a:xfrm>
        </p:spPr>
        <p:txBody>
          <a:bodyPr wrap="square" lIns="90000" tIns="46800" rIns="90000" bIns="46800" anchor="ctr">
            <a:normAutofit/>
          </a:bodyPr>
          <a:lstStyle/>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dirty="0" err="1">
                <a:solidFill>
                  <a:srgbClr val="C00000"/>
                </a:solidFill>
                <a:latin typeface="Times New Roman" panose="02020603050405020304" pitchFamily="18" charset="0"/>
                <a:cs typeface="Times New Roman" panose="02020603050405020304" pitchFamily="18" charset="0"/>
              </a:rPr>
              <a:t>Illuminazione</a:t>
            </a:r>
            <a:r>
              <a:rPr lang="en-GB" sz="3600" dirty="0">
                <a:solidFill>
                  <a:srgbClr val="C00000"/>
                </a:solidFill>
                <a:latin typeface="Times New Roman" panose="02020603050405020304" pitchFamily="18" charset="0"/>
                <a:cs typeface="Times New Roman" panose="02020603050405020304" pitchFamily="18" charset="0"/>
              </a:rPr>
              <a:t> </a:t>
            </a:r>
            <a:r>
              <a:rPr lang="en-GB" sz="3600" dirty="0" err="1">
                <a:solidFill>
                  <a:srgbClr val="C00000"/>
                </a:solidFill>
                <a:latin typeface="Times New Roman" panose="02020603050405020304" pitchFamily="18" charset="0"/>
                <a:cs typeface="Times New Roman" panose="02020603050405020304" pitchFamily="18" charset="0"/>
              </a:rPr>
              <a:t>supplementare</a:t>
            </a:r>
            <a:endParaRPr lang="en-GB" sz="3600" dirty="0">
              <a:solidFill>
                <a:srgbClr val="C00000"/>
              </a:solidFill>
              <a:latin typeface="Times New Roman" panose="02020603050405020304" pitchFamily="18" charset="0"/>
              <a:cs typeface="Times New Roman" panose="02020603050405020304" pitchFamily="18" charset="0"/>
            </a:endParaRPr>
          </a:p>
          <a:p>
            <a:pPr marL="0" indent="0">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b="1" dirty="0"/>
          </a:p>
        </p:txBody>
      </p:sp>
      <p:pic>
        <p:nvPicPr>
          <p:cNvPr id="2" name="Immagine 1" descr="Illuminazione solare. Vantaggi e svantaggi più importanti - 1">
            <a:extLst>
              <a:ext uri="{FF2B5EF4-FFF2-40B4-BE49-F238E27FC236}">
                <a16:creationId xmlns:a16="http://schemas.microsoft.com/office/drawing/2014/main" id="{C448DE37-F352-0644-C0B0-15F10A12E8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7631" y="1388427"/>
            <a:ext cx="5796369" cy="4081145"/>
          </a:xfrm>
          <a:prstGeom prst="rect">
            <a:avLst/>
          </a:prstGeom>
          <a:noFill/>
          <a:ln>
            <a:noFill/>
          </a:ln>
        </p:spPr>
      </p:pic>
      <p:sp>
        <p:nvSpPr>
          <p:cNvPr id="4" name="CasellaDiTesto 3">
            <a:extLst>
              <a:ext uri="{FF2B5EF4-FFF2-40B4-BE49-F238E27FC236}">
                <a16:creationId xmlns:a16="http://schemas.microsoft.com/office/drawing/2014/main" id="{062A5B37-9837-79C3-4F43-55999D843325}"/>
              </a:ext>
            </a:extLst>
          </p:cNvPr>
          <p:cNvSpPr txBox="1"/>
          <p:nvPr/>
        </p:nvSpPr>
        <p:spPr>
          <a:xfrm>
            <a:off x="179512" y="908405"/>
            <a:ext cx="2808312" cy="5663089"/>
          </a:xfrm>
          <a:prstGeom prst="rect">
            <a:avLst/>
          </a:prstGeom>
          <a:noFill/>
        </p:spPr>
        <p:txBody>
          <a:bodyPr wrap="square">
            <a:spAutoFit/>
          </a:bodyPr>
          <a:lstStyle/>
          <a:p>
            <a:r>
              <a:rPr lang="it-IT" sz="2200" dirty="0">
                <a:effectLst/>
                <a:latin typeface="Times New Roman" panose="02020603050405020304" pitchFamily="18" charset="0"/>
                <a:ea typeface="Calibri" panose="020F0502020204030204" pitchFamily="34" charset="0"/>
              </a:rPr>
              <a:t>Nella foto si osservano</a:t>
            </a:r>
          </a:p>
          <a:p>
            <a:r>
              <a:rPr lang="it-IT" sz="2200" dirty="0">
                <a:effectLst/>
                <a:latin typeface="Times New Roman" panose="02020603050405020304" pitchFamily="18" charset="0"/>
                <a:ea typeface="Calibri" panose="020F0502020204030204" pitchFamily="34" charset="0"/>
              </a:rPr>
              <a:t>apparecchi con </a:t>
            </a:r>
            <a:r>
              <a:rPr lang="it-IT" sz="2200" dirty="0" err="1">
                <a:effectLst/>
                <a:latin typeface="Times New Roman" panose="02020603050405020304" pitchFamily="18" charset="0"/>
                <a:ea typeface="Calibri" panose="020F0502020204030204" pitchFamily="34" charset="0"/>
              </a:rPr>
              <a:t>sorgen</a:t>
            </a:r>
            <a:r>
              <a:rPr lang="it-IT" sz="2200" dirty="0">
                <a:effectLst/>
                <a:latin typeface="Times New Roman" panose="02020603050405020304" pitchFamily="18" charset="0"/>
                <a:ea typeface="Calibri" panose="020F0502020204030204" pitchFamily="34" charset="0"/>
              </a:rPr>
              <a:t>-ti alimentate da celle solari, che sono </a:t>
            </a:r>
            <a:r>
              <a:rPr lang="it-IT" sz="2200" dirty="0" err="1">
                <a:effectLst/>
                <a:latin typeface="Times New Roman" panose="02020603050405020304" pitchFamily="18" charset="0"/>
                <a:ea typeface="Calibri" panose="020F0502020204030204" pitchFamily="34" charset="0"/>
              </a:rPr>
              <a:t>instal</a:t>
            </a:r>
            <a:r>
              <a:rPr lang="it-IT" sz="2200" dirty="0">
                <a:effectLst/>
                <a:latin typeface="Times New Roman" panose="02020603050405020304" pitchFamily="18" charset="0"/>
                <a:ea typeface="Calibri" panose="020F0502020204030204" pitchFamily="34" charset="0"/>
              </a:rPr>
              <a:t>-lati all'aperto, in </a:t>
            </a:r>
            <a:r>
              <a:rPr lang="it-IT" sz="2200" dirty="0" err="1">
                <a:effectLst/>
                <a:latin typeface="Times New Roman" panose="02020603050405020304" pitchFamily="18" charset="0"/>
                <a:ea typeface="Calibri" panose="020F0502020204030204" pitchFamily="34" charset="0"/>
              </a:rPr>
              <a:t>giar</a:t>
            </a:r>
            <a:r>
              <a:rPr lang="it-IT" sz="2200" dirty="0">
                <a:effectLst/>
                <a:latin typeface="Times New Roman" panose="02020603050405020304" pitchFamily="18" charset="0"/>
                <a:ea typeface="Calibri" panose="020F0502020204030204" pitchFamily="34" charset="0"/>
              </a:rPr>
              <a:t>-dini, terrazze e balconi. </a:t>
            </a:r>
          </a:p>
          <a:p>
            <a:r>
              <a:rPr lang="it-IT" sz="2200" dirty="0">
                <a:effectLst/>
                <a:latin typeface="Times New Roman" panose="02020603050405020304" pitchFamily="18" charset="0"/>
                <a:ea typeface="Calibri" panose="020F0502020204030204" pitchFamily="34" charset="0"/>
              </a:rPr>
              <a:t>Apparentemente ideali come illuminazione supplementare, non sono però esenti di qualche inconveniente:</a:t>
            </a:r>
          </a:p>
          <a:p>
            <a:r>
              <a:rPr lang="it-IT" sz="2000" dirty="0">
                <a:latin typeface="Times New Roman" panose="02020603050405020304" pitchFamily="18" charset="0"/>
                <a:ea typeface="Calibri" panose="020F0502020204030204" pitchFamily="34" charset="0"/>
                <a:cs typeface="Times New Roman" panose="02020603050405020304" pitchFamily="18" charset="0"/>
              </a:rPr>
              <a:t>nei mesi freddi l</a:t>
            </a: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e basse temperature e la più breve esposizione al sole riducono l’efficienza degli apparecchi ad energia solare.</a:t>
            </a:r>
          </a:p>
        </p:txBody>
      </p:sp>
      <p:sp>
        <p:nvSpPr>
          <p:cNvPr id="6" name="CasellaDiTesto 5">
            <a:extLst>
              <a:ext uri="{FF2B5EF4-FFF2-40B4-BE49-F238E27FC236}">
                <a16:creationId xmlns:a16="http://schemas.microsoft.com/office/drawing/2014/main" id="{CB78EBED-2927-996F-DC6F-8BA3CDE3BDC8}"/>
              </a:ext>
            </a:extLst>
          </p:cNvPr>
          <p:cNvSpPr txBox="1"/>
          <p:nvPr/>
        </p:nvSpPr>
        <p:spPr>
          <a:xfrm>
            <a:off x="3743400" y="5974807"/>
            <a:ext cx="5400600" cy="734688"/>
          </a:xfrm>
          <a:prstGeom prst="rect">
            <a:avLst/>
          </a:prstGeom>
          <a:noFill/>
        </p:spPr>
        <p:txBody>
          <a:bodyPr wrap="square">
            <a:spAutoFit/>
          </a:bodyPr>
          <a:lstStyle/>
          <a:p>
            <a:pPr>
              <a:lnSpc>
                <a:spcPct val="107000"/>
              </a:lnSpc>
              <a:spcAft>
                <a:spcPts val="800"/>
              </a:spcAft>
            </a:pPr>
            <a:r>
              <a:rPr lang="it-IT" sz="20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https://www.kanlux.com/it/articoli/Illuminazione-solare-Vantaggi-e-svantaggi-pi-importanti</a:t>
            </a:r>
            <a:endParaRPr lang="it-IT" sz="200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49365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pic>
        <p:nvPicPr>
          <p:cNvPr id="2" name="Immagine 1">
            <a:extLst>
              <a:ext uri="{FF2B5EF4-FFF2-40B4-BE49-F238E27FC236}">
                <a16:creationId xmlns:a16="http://schemas.microsoft.com/office/drawing/2014/main" id="{94D7B824-913C-6CF5-D03D-9107D94A4A1C}"/>
              </a:ext>
            </a:extLst>
          </p:cNvPr>
          <p:cNvPicPr>
            <a:picLocks noChangeAspect="1"/>
          </p:cNvPicPr>
          <p:nvPr/>
        </p:nvPicPr>
        <p:blipFill rotWithShape="1">
          <a:blip r:embed="rId3"/>
          <a:srcRect l="22591" t="20773" r="1679" b="4709"/>
          <a:stretch/>
        </p:blipFill>
        <p:spPr bwMode="auto">
          <a:xfrm>
            <a:off x="251519" y="1157119"/>
            <a:ext cx="8657681" cy="4792161"/>
          </a:xfrm>
          <a:prstGeom prst="rect">
            <a:avLst/>
          </a:prstGeom>
          <a:ln>
            <a:noFill/>
          </a:ln>
          <a:extLst>
            <a:ext uri="{53640926-AAD7-44D8-BBD7-CCE9431645EC}">
              <a14:shadowObscured xmlns:a14="http://schemas.microsoft.com/office/drawing/2010/main"/>
            </a:ext>
          </a:extLst>
        </p:spPr>
      </p:pic>
      <p:sp>
        <p:nvSpPr>
          <p:cNvPr id="4" name="CasellaDiTesto 3">
            <a:extLst>
              <a:ext uri="{FF2B5EF4-FFF2-40B4-BE49-F238E27FC236}">
                <a16:creationId xmlns:a16="http://schemas.microsoft.com/office/drawing/2014/main" id="{20A447DC-914B-AA45-EC9A-8393136275BF}"/>
              </a:ext>
            </a:extLst>
          </p:cNvPr>
          <p:cNvSpPr txBox="1"/>
          <p:nvPr/>
        </p:nvSpPr>
        <p:spPr>
          <a:xfrm>
            <a:off x="827584" y="0"/>
            <a:ext cx="8136904" cy="1077218"/>
          </a:xfrm>
          <a:prstGeom prst="rect">
            <a:avLst/>
          </a:prstGeom>
          <a:noFill/>
        </p:spPr>
        <p:txBody>
          <a:bodyPr wrap="square">
            <a:spAutoFit/>
          </a:bodyPr>
          <a:lstStyle/>
          <a:p>
            <a:pPr algn="ctr"/>
            <a:r>
              <a:rPr lang="it-IT" sz="3200" dirty="0">
                <a:solidFill>
                  <a:srgbClr val="C00000"/>
                </a:solidFill>
                <a:effectLst/>
                <a:latin typeface="Times New Roman" panose="02020603050405020304" pitchFamily="18" charset="0"/>
                <a:ea typeface="Calibri" panose="020F0502020204030204" pitchFamily="34" charset="0"/>
              </a:rPr>
              <a:t>Potenza fotovoltaica connessa in Italia negli ultimi anni</a:t>
            </a:r>
            <a:endParaRPr lang="it-IT" sz="3200" dirty="0">
              <a:solidFill>
                <a:srgbClr val="C00000"/>
              </a:solidFill>
            </a:endParaRPr>
          </a:p>
        </p:txBody>
      </p:sp>
      <p:sp>
        <p:nvSpPr>
          <p:cNvPr id="6" name="CasellaDiTesto 5">
            <a:extLst>
              <a:ext uri="{FF2B5EF4-FFF2-40B4-BE49-F238E27FC236}">
                <a16:creationId xmlns:a16="http://schemas.microsoft.com/office/drawing/2014/main" id="{B8550877-3D7D-9F84-2DC5-2EA0202AE09A}"/>
              </a:ext>
            </a:extLst>
          </p:cNvPr>
          <p:cNvSpPr txBox="1"/>
          <p:nvPr/>
        </p:nvSpPr>
        <p:spPr>
          <a:xfrm>
            <a:off x="251519" y="6288384"/>
            <a:ext cx="8657681" cy="369332"/>
          </a:xfrm>
          <a:prstGeom prst="rect">
            <a:avLst/>
          </a:prstGeom>
          <a:noFill/>
        </p:spPr>
        <p:txBody>
          <a:bodyPr wrap="square">
            <a:spAutoFit/>
          </a:bodyPr>
          <a:lstStyle/>
          <a:p>
            <a:r>
              <a:rPr lang="it-IT" dirty="0">
                <a:solidFill>
                  <a:srgbClr val="008000"/>
                </a:solidFill>
              </a:rPr>
              <a:t>https://www.italiasolare.eu/wp-content/uploads/2023/02/FV-2022-Gaudi-abstract.pdf</a:t>
            </a:r>
          </a:p>
        </p:txBody>
      </p:sp>
    </p:spTree>
    <p:extLst>
      <p:ext uri="{BB962C8B-B14F-4D97-AF65-F5344CB8AC3E}">
        <p14:creationId xmlns:p14="http://schemas.microsoft.com/office/powerpoint/2010/main" val="7583554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sp>
        <p:nvSpPr>
          <p:cNvPr id="3" name="CasellaDiTesto 2">
            <a:extLst>
              <a:ext uri="{FF2B5EF4-FFF2-40B4-BE49-F238E27FC236}">
                <a16:creationId xmlns:a16="http://schemas.microsoft.com/office/drawing/2014/main" id="{D9F5B034-6874-BD19-E04B-701FDABFFE12}"/>
              </a:ext>
            </a:extLst>
          </p:cNvPr>
          <p:cNvSpPr txBox="1"/>
          <p:nvPr/>
        </p:nvSpPr>
        <p:spPr>
          <a:xfrm>
            <a:off x="2123728" y="116632"/>
            <a:ext cx="4572000" cy="718466"/>
          </a:xfrm>
          <a:prstGeom prst="rect">
            <a:avLst/>
          </a:prstGeom>
          <a:noFill/>
        </p:spPr>
        <p:txBody>
          <a:bodyPr wrap="square">
            <a:spAutoFit/>
          </a:bodyPr>
          <a:lstStyle/>
          <a:p>
            <a:pPr algn="ctr">
              <a:lnSpc>
                <a:spcPct val="107000"/>
              </a:lnSpc>
              <a:spcAft>
                <a:spcPts val="800"/>
              </a:spcAft>
            </a:pPr>
            <a:r>
              <a:rPr lang="it-IT" sz="4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Energia eolica</a:t>
            </a:r>
            <a:endParaRPr lang="it-IT" sz="4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asellaDiTesto 4">
            <a:extLst>
              <a:ext uri="{FF2B5EF4-FFF2-40B4-BE49-F238E27FC236}">
                <a16:creationId xmlns:a16="http://schemas.microsoft.com/office/drawing/2014/main" id="{2AC5CC67-A7F3-AB3E-67FA-9B1007399D2B}"/>
              </a:ext>
            </a:extLst>
          </p:cNvPr>
          <p:cNvSpPr txBox="1"/>
          <p:nvPr/>
        </p:nvSpPr>
        <p:spPr>
          <a:xfrm>
            <a:off x="179512" y="1196752"/>
            <a:ext cx="8784976" cy="5262979"/>
          </a:xfrm>
          <a:prstGeom prst="rect">
            <a:avLst/>
          </a:prstGeom>
          <a:noFill/>
        </p:spPr>
        <p:txBody>
          <a:bodyPr wrap="square">
            <a:spAutoFit/>
          </a:bodyPr>
          <a:lstStyle/>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È una fonte di energia </a:t>
            </a:r>
            <a:r>
              <a:rPr lang="it-IT"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alternativa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 quella prodotta dalla combustione dei combustibili fossili, è </a:t>
            </a:r>
            <a:r>
              <a:rPr lang="it-IT" sz="24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rinnovabile, </a:t>
            </a:r>
            <a:r>
              <a:rPr lang="it-IT" sz="2400" dirty="0">
                <a:latin typeface="Times New Roman" panose="02020603050405020304" pitchFamily="18" charset="0"/>
                <a:ea typeface="Calibri" panose="020F0502020204030204" pitchFamily="34" charset="0"/>
                <a:cs typeface="Times New Roman" panose="02020603050405020304" pitchFamily="18" charset="0"/>
              </a:rPr>
              <a:t>ma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intermittente. Non produce emissioni di alcun tipo durante il funzionamento. </a:t>
            </a:r>
          </a:p>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Richiede una superficie di terra vasta, può avere effetti negativi sull'ambiente, ma sono solitamente meno problematici rispetto a quelli provenienti da altre fonti di energia, ed è compatibile con agricoltura e allevamento. Si sfrutta il vento usando </a:t>
            </a:r>
            <a:r>
              <a:rPr lang="it-IT"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aerogeneratori</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che producono energia elettrica.</a:t>
            </a:r>
          </a:p>
          <a:p>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Col vento si possono anche far funzionare </a:t>
            </a:r>
            <a:r>
              <a:rPr lang="it-IT"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pompe eoliche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per la movimentazione di acqua, e si sono usati per secoli i </a:t>
            </a:r>
            <a:r>
              <a:rPr lang="it-IT"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mulini a vento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producendo energia meccanica per macinare cereali o altri materiali. </a:t>
            </a:r>
          </a:p>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Un altro modo antichissimo per sfruttare l'energia meccanica del vento sono le </a:t>
            </a:r>
            <a:r>
              <a:rPr lang="it-IT"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vele</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per il movimento di barche e navi, veicoli aerei o acquatici.</a:t>
            </a:r>
          </a:p>
        </p:txBody>
      </p:sp>
    </p:spTree>
    <p:extLst>
      <p:ext uri="{BB962C8B-B14F-4D97-AF65-F5344CB8AC3E}">
        <p14:creationId xmlns:p14="http://schemas.microsoft.com/office/powerpoint/2010/main" val="42821052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sp>
        <p:nvSpPr>
          <p:cNvPr id="3" name="CasellaDiTesto 2">
            <a:extLst>
              <a:ext uri="{FF2B5EF4-FFF2-40B4-BE49-F238E27FC236}">
                <a16:creationId xmlns:a16="http://schemas.microsoft.com/office/drawing/2014/main" id="{AAF572E2-94FC-DA92-129B-C34D4F30B471}"/>
              </a:ext>
            </a:extLst>
          </p:cNvPr>
          <p:cNvSpPr txBox="1"/>
          <p:nvPr/>
        </p:nvSpPr>
        <p:spPr>
          <a:xfrm>
            <a:off x="107504" y="6309320"/>
            <a:ext cx="8928992" cy="400110"/>
          </a:xfrm>
          <a:prstGeom prst="rect">
            <a:avLst/>
          </a:prstGeom>
          <a:noFill/>
        </p:spPr>
        <p:txBody>
          <a:bodyPr wrap="square">
            <a:spAutoFit/>
          </a:bodyPr>
          <a:lstStyle/>
          <a:p>
            <a:pPr algn="ctr"/>
            <a:r>
              <a:rPr lang="it-IT" sz="2000" dirty="0">
                <a:solidFill>
                  <a:srgbClr val="008000"/>
                </a:solidFill>
                <a:latin typeface="Times New Roman" panose="02020603050405020304" pitchFamily="18" charset="0"/>
                <a:cs typeface="Times New Roman" panose="02020603050405020304" pitchFamily="18" charset="0"/>
              </a:rPr>
              <a:t>https://it.wikipedia.org/wiki/Energia_eolica#/media/File:ParcoEolicoRivoliVR.jpg</a:t>
            </a:r>
          </a:p>
        </p:txBody>
      </p:sp>
      <p:pic>
        <p:nvPicPr>
          <p:cNvPr id="5" name="Immagine 4" descr="Immagine che contiene esterni, cielo, montagna, acqua&#10;&#10;Descrizione generata automaticamente">
            <a:extLst>
              <a:ext uri="{FF2B5EF4-FFF2-40B4-BE49-F238E27FC236}">
                <a16:creationId xmlns:a16="http://schemas.microsoft.com/office/drawing/2014/main" id="{383ACF24-EC92-FB0D-9723-4D6D724BB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124744"/>
            <a:ext cx="8124395" cy="5112568"/>
          </a:xfrm>
          <a:prstGeom prst="rect">
            <a:avLst/>
          </a:prstGeom>
        </p:spPr>
      </p:pic>
      <p:sp>
        <p:nvSpPr>
          <p:cNvPr id="7" name="CasellaDiTesto 6">
            <a:extLst>
              <a:ext uri="{FF2B5EF4-FFF2-40B4-BE49-F238E27FC236}">
                <a16:creationId xmlns:a16="http://schemas.microsoft.com/office/drawing/2014/main" id="{0EC771ED-A798-290E-CBD6-8A46FDDD9C6C}"/>
              </a:ext>
            </a:extLst>
          </p:cNvPr>
          <p:cNvSpPr txBox="1"/>
          <p:nvPr/>
        </p:nvSpPr>
        <p:spPr>
          <a:xfrm>
            <a:off x="1835696" y="183364"/>
            <a:ext cx="5904656" cy="646331"/>
          </a:xfrm>
          <a:prstGeom prst="rect">
            <a:avLst/>
          </a:prstGeom>
          <a:noFill/>
        </p:spPr>
        <p:txBody>
          <a:bodyPr wrap="square">
            <a:spAutoFit/>
          </a:bodyPr>
          <a:lstStyle/>
          <a:p>
            <a:pPr algn="ctr"/>
            <a:r>
              <a:rPr lang="it-IT" sz="3600" dirty="0">
                <a:solidFill>
                  <a:srgbClr val="0000FF"/>
                </a:solidFill>
                <a:effectLst/>
                <a:latin typeface="Times New Roman" panose="02020603050405020304" pitchFamily="18" charset="0"/>
                <a:ea typeface="Calibri" panose="020F0502020204030204" pitchFamily="34" charset="0"/>
              </a:rPr>
              <a:t>Parco eolico a Rivoli Veronese</a:t>
            </a:r>
            <a:endParaRPr lang="it-IT" sz="3600" dirty="0">
              <a:solidFill>
                <a:srgbClr val="0000FF"/>
              </a:solidFill>
            </a:endParaRPr>
          </a:p>
        </p:txBody>
      </p:sp>
    </p:spTree>
    <p:extLst>
      <p:ext uri="{BB962C8B-B14F-4D97-AF65-F5344CB8AC3E}">
        <p14:creationId xmlns:p14="http://schemas.microsoft.com/office/powerpoint/2010/main" val="3214069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pic>
        <p:nvPicPr>
          <p:cNvPr id="3" name="Immagine 2" descr="Immagine che contiene cielo, mulino a vento, oggetto da esterni&#10;&#10;Descrizione generata automaticamente">
            <a:extLst>
              <a:ext uri="{FF2B5EF4-FFF2-40B4-BE49-F238E27FC236}">
                <a16:creationId xmlns:a16="http://schemas.microsoft.com/office/drawing/2014/main" id="{BD658BAE-483A-0A0B-D4A8-662F170B9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637" y="764704"/>
            <a:ext cx="6936771" cy="5202578"/>
          </a:xfrm>
          <a:prstGeom prst="rect">
            <a:avLst/>
          </a:prstGeom>
        </p:spPr>
      </p:pic>
      <p:sp>
        <p:nvSpPr>
          <p:cNvPr id="5" name="CasellaDiTesto 4">
            <a:extLst>
              <a:ext uri="{FF2B5EF4-FFF2-40B4-BE49-F238E27FC236}">
                <a16:creationId xmlns:a16="http://schemas.microsoft.com/office/drawing/2014/main" id="{3E85C366-9E90-33AE-ABA8-7508CFDD0A00}"/>
              </a:ext>
            </a:extLst>
          </p:cNvPr>
          <p:cNvSpPr txBox="1"/>
          <p:nvPr/>
        </p:nvSpPr>
        <p:spPr>
          <a:xfrm>
            <a:off x="2411760" y="14157"/>
            <a:ext cx="4572000" cy="584775"/>
          </a:xfrm>
          <a:prstGeom prst="rect">
            <a:avLst/>
          </a:prstGeom>
          <a:noFill/>
        </p:spPr>
        <p:txBody>
          <a:bodyPr wrap="square">
            <a:spAutoFit/>
          </a:bodyPr>
          <a:lstStyle/>
          <a:p>
            <a:r>
              <a:rPr lang="it-IT" sz="3200" dirty="0">
                <a:solidFill>
                  <a:srgbClr val="0000FF"/>
                </a:solidFill>
                <a:effectLst/>
                <a:latin typeface="Times New Roman" panose="02020603050405020304" pitchFamily="18" charset="0"/>
                <a:ea typeface="Calibri" panose="020F0502020204030204" pitchFamily="34" charset="0"/>
              </a:rPr>
              <a:t>Un generatore minieolico</a:t>
            </a:r>
            <a:endParaRPr lang="it-IT" sz="3200" dirty="0">
              <a:solidFill>
                <a:srgbClr val="0000FF"/>
              </a:solidFill>
            </a:endParaRPr>
          </a:p>
        </p:txBody>
      </p:sp>
      <p:sp>
        <p:nvSpPr>
          <p:cNvPr id="7" name="CasellaDiTesto 6">
            <a:extLst>
              <a:ext uri="{FF2B5EF4-FFF2-40B4-BE49-F238E27FC236}">
                <a16:creationId xmlns:a16="http://schemas.microsoft.com/office/drawing/2014/main" id="{483D376A-4AF1-2E61-3E6B-11544855FAE4}"/>
              </a:ext>
            </a:extLst>
          </p:cNvPr>
          <p:cNvSpPr txBox="1"/>
          <p:nvPr/>
        </p:nvSpPr>
        <p:spPr>
          <a:xfrm>
            <a:off x="1079612" y="6091263"/>
            <a:ext cx="7488832" cy="400110"/>
          </a:xfrm>
          <a:prstGeom prst="rect">
            <a:avLst/>
          </a:prstGeom>
          <a:noFill/>
        </p:spPr>
        <p:txBody>
          <a:bodyPr wrap="square">
            <a:spAutoFit/>
          </a:bodyPr>
          <a:lstStyle/>
          <a:p>
            <a:pPr algn="ctr"/>
            <a:r>
              <a:rPr lang="it-IT" sz="2000" dirty="0">
                <a:solidFill>
                  <a:srgbClr val="008000"/>
                </a:solidFill>
                <a:latin typeface="Times New Roman" panose="02020603050405020304" pitchFamily="18" charset="0"/>
                <a:cs typeface="Times New Roman" panose="02020603050405020304" pitchFamily="18" charset="0"/>
              </a:rPr>
              <a:t>https://it.wikipedia.org/wiki/Energia_eolica - foto di </a:t>
            </a:r>
            <a:r>
              <a:rPr lang="it-IT" sz="2000" dirty="0" err="1">
                <a:solidFill>
                  <a:srgbClr val="008000"/>
                </a:solidFill>
                <a:latin typeface="Times New Roman" panose="02020603050405020304" pitchFamily="18" charset="0"/>
                <a:cs typeface="Times New Roman" panose="02020603050405020304" pitchFamily="18" charset="0"/>
              </a:rPr>
              <a:t>Tobi</a:t>
            </a:r>
            <a:r>
              <a:rPr lang="it-IT" sz="2000" dirty="0">
                <a:solidFill>
                  <a:srgbClr val="008000"/>
                </a:solidFill>
                <a:latin typeface="Times New Roman" panose="02020603050405020304" pitchFamily="18" charset="0"/>
                <a:cs typeface="Times New Roman" panose="02020603050405020304" pitchFamily="18" charset="0"/>
              </a:rPr>
              <a:t> Kellner</a:t>
            </a:r>
          </a:p>
        </p:txBody>
      </p:sp>
    </p:spTree>
    <p:extLst>
      <p:ext uri="{BB962C8B-B14F-4D97-AF65-F5344CB8AC3E}">
        <p14:creationId xmlns:p14="http://schemas.microsoft.com/office/powerpoint/2010/main" val="3359383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268B39F-2355-05F2-B68B-BEA382382108}"/>
              </a:ext>
            </a:extLst>
          </p:cNvPr>
          <p:cNvPicPr>
            <a:picLocks noChangeAspect="1"/>
          </p:cNvPicPr>
          <p:nvPr/>
        </p:nvPicPr>
        <p:blipFill>
          <a:blip r:embed="rId3"/>
          <a:stretch>
            <a:fillRect/>
          </a:stretch>
        </p:blipFill>
        <p:spPr>
          <a:xfrm>
            <a:off x="5004048" y="831567"/>
            <a:ext cx="3888432" cy="5194866"/>
          </a:xfrm>
          <a:prstGeom prst="rect">
            <a:avLst/>
          </a:prstGeom>
        </p:spPr>
      </p:pic>
      <p:sp>
        <p:nvSpPr>
          <p:cNvPr id="5" name="CasellaDiTesto 4">
            <a:extLst>
              <a:ext uri="{FF2B5EF4-FFF2-40B4-BE49-F238E27FC236}">
                <a16:creationId xmlns:a16="http://schemas.microsoft.com/office/drawing/2014/main" id="{824D55DD-8A4A-024F-4E9E-BADFA386E7CF}"/>
              </a:ext>
            </a:extLst>
          </p:cNvPr>
          <p:cNvSpPr txBox="1"/>
          <p:nvPr/>
        </p:nvSpPr>
        <p:spPr>
          <a:xfrm>
            <a:off x="2051720" y="209708"/>
            <a:ext cx="4572000" cy="584775"/>
          </a:xfrm>
          <a:prstGeom prst="rect">
            <a:avLst/>
          </a:prstGeom>
          <a:noFill/>
        </p:spPr>
        <p:txBody>
          <a:bodyPr wrap="square">
            <a:spAutoFit/>
          </a:bodyPr>
          <a:lstStyle/>
          <a:p>
            <a:pPr algn="ctr"/>
            <a:r>
              <a:rPr lang="it-IT" sz="3200" dirty="0">
                <a:solidFill>
                  <a:srgbClr val="0000FF"/>
                </a:solidFill>
                <a:latin typeface="Times New Roman" panose="02020603050405020304" pitchFamily="18" charset="0"/>
                <a:ea typeface="Calibri" panose="020F0502020204030204" pitchFamily="34" charset="0"/>
              </a:rPr>
              <a:t>T</a:t>
            </a:r>
            <a:r>
              <a:rPr lang="it-IT" sz="3200" dirty="0">
                <a:solidFill>
                  <a:srgbClr val="0000FF"/>
                </a:solidFill>
                <a:effectLst/>
                <a:latin typeface="Times New Roman" panose="02020603050405020304" pitchFamily="18" charset="0"/>
                <a:ea typeface="Calibri" panose="020F0502020204030204" pitchFamily="34" charset="0"/>
              </a:rPr>
              <a:t>urbina verticale eolica</a:t>
            </a:r>
            <a:endParaRPr lang="it-IT" sz="3200" dirty="0">
              <a:solidFill>
                <a:srgbClr val="0000FF"/>
              </a:solidFill>
            </a:endParaRPr>
          </a:p>
        </p:txBody>
      </p:sp>
      <p:sp>
        <p:nvSpPr>
          <p:cNvPr id="7" name="CasellaDiTesto 6">
            <a:extLst>
              <a:ext uri="{FF2B5EF4-FFF2-40B4-BE49-F238E27FC236}">
                <a16:creationId xmlns:a16="http://schemas.microsoft.com/office/drawing/2014/main" id="{5E2D8242-3824-4EBD-FBDF-55CEF164D811}"/>
              </a:ext>
            </a:extLst>
          </p:cNvPr>
          <p:cNvSpPr txBox="1"/>
          <p:nvPr/>
        </p:nvSpPr>
        <p:spPr>
          <a:xfrm>
            <a:off x="251520" y="831567"/>
            <a:ext cx="4572000" cy="5632311"/>
          </a:xfrm>
          <a:prstGeom prst="rect">
            <a:avLst/>
          </a:prstGeom>
          <a:noFill/>
        </p:spPr>
        <p:txBody>
          <a:bodyPr wrap="square">
            <a:spAutoFit/>
          </a:bodyPr>
          <a:lstStyle/>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La turbina verticale eolica, detta anche VAWT (cioè, in inglese,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vertical-axis</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wind turbine”) è un tipo di pala eolica nella quale il motore principale è posto in </a:t>
            </a:r>
            <a:r>
              <a:rPr lang="it-IT"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maniera trasversale </a:t>
            </a:r>
            <a:r>
              <a:rPr lang="it-IT" sz="2400" dirty="0">
                <a:latin typeface="Times New Roman" panose="02020603050405020304" pitchFamily="18" charset="0"/>
                <a:ea typeface="Calibri" panose="020F0502020204030204" pitchFamily="34" charset="0"/>
                <a:cs typeface="Times New Roman" panose="02020603050405020304" pitchFamily="18" charset="0"/>
              </a:rPr>
              <a:t>al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vento, mentre i componenti sono posizionati alla base della turbina stessa. Questo tipo di assetto permette al generatore di essere posizionato vicino al terreno, con conseguenti vantaggi in termini di accessibilità per riparazioni e manutenzione. Sono adatte anche per chi ha poco spazio.</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asellaDiTesto 8">
            <a:extLst>
              <a:ext uri="{FF2B5EF4-FFF2-40B4-BE49-F238E27FC236}">
                <a16:creationId xmlns:a16="http://schemas.microsoft.com/office/drawing/2014/main" id="{64012A3D-5A1C-F97C-5D4E-52D23174ED56}"/>
              </a:ext>
            </a:extLst>
          </p:cNvPr>
          <p:cNvSpPr txBox="1"/>
          <p:nvPr/>
        </p:nvSpPr>
        <p:spPr>
          <a:xfrm>
            <a:off x="4572000" y="6128658"/>
            <a:ext cx="4572000" cy="734688"/>
          </a:xfrm>
          <a:prstGeom prst="rect">
            <a:avLst/>
          </a:prstGeom>
          <a:noFill/>
        </p:spPr>
        <p:txBody>
          <a:bodyPr wrap="square">
            <a:spAutoFit/>
          </a:bodyPr>
          <a:lstStyle/>
          <a:p>
            <a:pPr>
              <a:lnSpc>
                <a:spcPct val="107000"/>
              </a:lnSpc>
              <a:spcAft>
                <a:spcPts val="800"/>
              </a:spcAft>
            </a:pPr>
            <a:r>
              <a:rPr lang="it-IT" sz="20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https://www.nablawave.com/r-e-d/turbina-eolica-asse-verticale-vawt/</a:t>
            </a:r>
            <a:endParaRPr lang="it-IT" sz="200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57447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sp>
        <p:nvSpPr>
          <p:cNvPr id="3" name="CasellaDiTesto 2">
            <a:extLst>
              <a:ext uri="{FF2B5EF4-FFF2-40B4-BE49-F238E27FC236}">
                <a16:creationId xmlns:a16="http://schemas.microsoft.com/office/drawing/2014/main" id="{9E27AC7F-537B-4005-4921-F8D130125397}"/>
              </a:ext>
            </a:extLst>
          </p:cNvPr>
          <p:cNvSpPr txBox="1"/>
          <p:nvPr/>
        </p:nvSpPr>
        <p:spPr>
          <a:xfrm>
            <a:off x="1907704" y="192122"/>
            <a:ext cx="5664944" cy="593304"/>
          </a:xfrm>
          <a:prstGeom prst="rect">
            <a:avLst/>
          </a:prstGeom>
          <a:noFill/>
        </p:spPr>
        <p:txBody>
          <a:bodyPr wrap="square">
            <a:spAutoFit/>
          </a:bodyPr>
          <a:lstStyle/>
          <a:p>
            <a:pPr algn="ctr">
              <a:lnSpc>
                <a:spcPct val="107000"/>
              </a:lnSpc>
              <a:spcAft>
                <a:spcPts val="800"/>
              </a:spcAft>
            </a:pPr>
            <a:r>
              <a:rPr lang="it-IT"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Parco eolico verticale, 1,2 MW</a:t>
            </a:r>
            <a:endParaRPr lang="it-IT" sz="3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descr="Immagine che contiene cielo, esterni, erba, strada&#10;&#10;Descrizione generata automaticamente">
            <a:extLst>
              <a:ext uri="{FF2B5EF4-FFF2-40B4-BE49-F238E27FC236}">
                <a16:creationId xmlns:a16="http://schemas.microsoft.com/office/drawing/2014/main" id="{D69AC5AD-AAF5-07F1-5F54-36B40E6E85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7535" y="1124744"/>
            <a:ext cx="5712953" cy="4787448"/>
          </a:xfrm>
          <a:prstGeom prst="rect">
            <a:avLst/>
          </a:prstGeom>
          <a:noFill/>
          <a:ln>
            <a:noFill/>
          </a:ln>
        </p:spPr>
      </p:pic>
      <p:sp>
        <p:nvSpPr>
          <p:cNvPr id="6" name="CasellaDiTesto 5">
            <a:extLst>
              <a:ext uri="{FF2B5EF4-FFF2-40B4-BE49-F238E27FC236}">
                <a16:creationId xmlns:a16="http://schemas.microsoft.com/office/drawing/2014/main" id="{01BAC4F3-B273-E470-276F-AB34865DE295}"/>
              </a:ext>
            </a:extLst>
          </p:cNvPr>
          <p:cNvSpPr txBox="1"/>
          <p:nvPr/>
        </p:nvSpPr>
        <p:spPr>
          <a:xfrm>
            <a:off x="251520" y="1018545"/>
            <a:ext cx="3036741" cy="5109091"/>
          </a:xfrm>
          <a:prstGeom prst="rect">
            <a:avLst/>
          </a:prstGeom>
          <a:noFill/>
        </p:spPr>
        <p:txBody>
          <a:bodyPr wrap="square">
            <a:spAutoFit/>
          </a:bodyPr>
          <a:lstStyle/>
          <a:p>
            <a:r>
              <a:rPr lang="it-IT" sz="2800" dirty="0">
                <a:effectLst/>
                <a:latin typeface="Times New Roman" panose="02020603050405020304" pitchFamily="18" charset="0"/>
                <a:ea typeface="Calibri" panose="020F0502020204030204" pitchFamily="34" charset="0"/>
                <a:cs typeface="Times New Roman" panose="02020603050405020304" pitchFamily="18" charset="0"/>
              </a:rPr>
              <a:t>Taiwan</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p>
          <a:p>
            <a:endParaRPr lang="it-IT" sz="10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Installazione di 432 turbine da 3kW per connessione in rete e produzione di energia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verde.Il</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progetto si è concluso nel giugno 2018 grazie all'investimento realizzato dalla Taiwan Power Company nel distretto dell'energia eolica di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Wanggong</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CasellaDiTesto 7">
            <a:extLst>
              <a:ext uri="{FF2B5EF4-FFF2-40B4-BE49-F238E27FC236}">
                <a16:creationId xmlns:a16="http://schemas.microsoft.com/office/drawing/2014/main" id="{A62E50CD-7E88-564D-3092-EE4BB844762D}"/>
              </a:ext>
            </a:extLst>
          </p:cNvPr>
          <p:cNvSpPr txBox="1"/>
          <p:nvPr/>
        </p:nvSpPr>
        <p:spPr>
          <a:xfrm>
            <a:off x="4740176" y="6265768"/>
            <a:ext cx="4286457" cy="400110"/>
          </a:xfrm>
          <a:prstGeom prst="rect">
            <a:avLst/>
          </a:prstGeom>
          <a:noFill/>
        </p:spPr>
        <p:txBody>
          <a:bodyPr wrap="square">
            <a:spAutoFit/>
          </a:bodyPr>
          <a:lstStyle/>
          <a:p>
            <a:pPr algn="ctr"/>
            <a:r>
              <a:rPr lang="it-IT" sz="2000" dirty="0">
                <a:solidFill>
                  <a:srgbClr val="008000"/>
                </a:solidFill>
                <a:effectLst/>
                <a:latin typeface="Times New Roman" panose="02020603050405020304" pitchFamily="18" charset="0"/>
                <a:ea typeface="Calibri" panose="020F0502020204030204" pitchFamily="34" charset="0"/>
              </a:rPr>
              <a:t>https://etneo.com/turbina-ds3000/</a:t>
            </a:r>
            <a:endParaRPr lang="it-IT" sz="2000" dirty="0">
              <a:solidFill>
                <a:srgbClr val="008000"/>
              </a:solidFill>
            </a:endParaRPr>
          </a:p>
        </p:txBody>
      </p:sp>
    </p:spTree>
    <p:extLst>
      <p:ext uri="{BB962C8B-B14F-4D97-AF65-F5344CB8AC3E}">
        <p14:creationId xmlns:p14="http://schemas.microsoft.com/office/powerpoint/2010/main" val="12542145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pic>
        <p:nvPicPr>
          <p:cNvPr id="3" name="Immagine 2" descr="Immagine che contiene cielo, esterni, antenna, pendio&#10;&#10;Descrizione generata automaticamente">
            <a:extLst>
              <a:ext uri="{FF2B5EF4-FFF2-40B4-BE49-F238E27FC236}">
                <a16:creationId xmlns:a16="http://schemas.microsoft.com/office/drawing/2014/main" id="{7E734BA6-4D99-2406-3989-73F28C4ED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408" y="1628800"/>
            <a:ext cx="4281264" cy="4032448"/>
          </a:xfrm>
          <a:prstGeom prst="rect">
            <a:avLst/>
          </a:prstGeom>
        </p:spPr>
      </p:pic>
      <p:sp>
        <p:nvSpPr>
          <p:cNvPr id="5" name="CasellaDiTesto 4">
            <a:extLst>
              <a:ext uri="{FF2B5EF4-FFF2-40B4-BE49-F238E27FC236}">
                <a16:creationId xmlns:a16="http://schemas.microsoft.com/office/drawing/2014/main" id="{E27042D4-7F8E-2BDE-985F-5735DB1574AA}"/>
              </a:ext>
            </a:extLst>
          </p:cNvPr>
          <p:cNvSpPr txBox="1"/>
          <p:nvPr/>
        </p:nvSpPr>
        <p:spPr>
          <a:xfrm>
            <a:off x="2915816" y="260648"/>
            <a:ext cx="4032448" cy="655885"/>
          </a:xfrm>
          <a:prstGeom prst="rect">
            <a:avLst/>
          </a:prstGeom>
          <a:noFill/>
        </p:spPr>
        <p:txBody>
          <a:bodyPr wrap="square">
            <a:spAutoFit/>
          </a:bodyPr>
          <a:lstStyle/>
          <a:p>
            <a:pPr algn="ctr">
              <a:lnSpc>
                <a:spcPct val="107000"/>
              </a:lnSpc>
              <a:spcAft>
                <a:spcPts val="800"/>
              </a:spcAft>
            </a:pPr>
            <a:r>
              <a:rPr lang="it-IT"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Minieolico verticale</a:t>
            </a:r>
            <a:endParaRPr lang="it-IT" sz="36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asellaDiTesto 6">
            <a:extLst>
              <a:ext uri="{FF2B5EF4-FFF2-40B4-BE49-F238E27FC236}">
                <a16:creationId xmlns:a16="http://schemas.microsoft.com/office/drawing/2014/main" id="{71501AEB-E47B-83CE-2052-BAE1F3A2DB2D}"/>
              </a:ext>
            </a:extLst>
          </p:cNvPr>
          <p:cNvSpPr txBox="1"/>
          <p:nvPr/>
        </p:nvSpPr>
        <p:spPr>
          <a:xfrm>
            <a:off x="131926" y="1196752"/>
            <a:ext cx="4572000" cy="4990725"/>
          </a:xfrm>
          <a:prstGeom prst="rect">
            <a:avLst/>
          </a:prstGeom>
          <a:noFill/>
        </p:spPr>
        <p:txBody>
          <a:bodyPr wrap="square">
            <a:spAutoFit/>
          </a:bodyPr>
          <a:lstStyle/>
          <a:p>
            <a:r>
              <a:rPr lang="it-IT" sz="2000" dirty="0">
                <a:latin typeface="Times New Roman" panose="02020603050405020304" pitchFamily="18" charset="0"/>
                <a:ea typeface="Calibri" panose="020F0502020204030204" pitchFamily="34" charset="0"/>
                <a:cs typeface="Times New Roman" panose="02020603050405020304" pitchFamily="18" charset="0"/>
              </a:rPr>
              <a:t>G</a:t>
            </a: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razie alla normativa vigente stanno subendo un notevole incremento anche le piccole turbine eoliche che trasformano il vento in energia elettrica.</a:t>
            </a:r>
          </a:p>
          <a:p>
            <a:r>
              <a:rPr lang="it-IT" sz="2000" i="1" dirty="0">
                <a:effectLst/>
                <a:latin typeface="Times New Roman" panose="02020603050405020304" pitchFamily="18" charset="0"/>
                <a:ea typeface="Calibri" panose="020F0502020204030204" pitchFamily="34" charset="0"/>
                <a:cs typeface="Times New Roman" panose="02020603050405020304" pitchFamily="18" charset="0"/>
              </a:rPr>
              <a:t>Assieme</a:t>
            </a: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Associazione italiana energia mini eolica</a:t>
            </a: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 stima che nei prossimi anni in Italia si potrebbero installare da 20 a 30 MW annui di impianti mini-eolici da 1 a 200 kW di potenza (Assieme stima una potenza installata attualmente superiore a 20 MW).</a:t>
            </a:r>
          </a:p>
          <a:p>
            <a:r>
              <a:rPr lang="it-IT" sz="2000" dirty="0">
                <a:effectLst/>
                <a:latin typeface="Times New Roman" panose="02020603050405020304" pitchFamily="18" charset="0"/>
                <a:ea typeface="Calibri" panose="020F0502020204030204" pitchFamily="34" charset="0"/>
                <a:cs typeface="Times New Roman" panose="02020603050405020304" pitchFamily="18" charset="0"/>
              </a:rPr>
              <a:t>Sono chiamati "</a:t>
            </a:r>
            <a:r>
              <a:rPr lang="it-IT" sz="2000" b="1" dirty="0">
                <a:effectLst/>
                <a:latin typeface="Times New Roman" panose="02020603050405020304" pitchFamily="18" charset="0"/>
                <a:ea typeface="Calibri" panose="020F0502020204030204" pitchFamily="34" charset="0"/>
                <a:cs typeface="Times New Roman" panose="02020603050405020304" pitchFamily="18" charset="0"/>
              </a:rPr>
              <a:t>micro eolico</a:t>
            </a: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 quegli impianti con turbine che hanno una potenza inferiore ai 1.000W, mentre "</a:t>
            </a:r>
            <a:r>
              <a:rPr lang="it-IT" sz="2000" b="1" dirty="0">
                <a:effectLst/>
                <a:latin typeface="Times New Roman" panose="02020603050405020304" pitchFamily="18" charset="0"/>
                <a:ea typeface="Calibri" panose="020F0502020204030204" pitchFamily="34" charset="0"/>
                <a:cs typeface="Times New Roman" panose="02020603050405020304" pitchFamily="18" charset="0"/>
              </a:rPr>
              <a:t>mini eolico</a:t>
            </a: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 quelle con potenza da 1 a 200kW.</a:t>
            </a:r>
          </a:p>
          <a:p>
            <a:pPr>
              <a:lnSpc>
                <a:spcPct val="107000"/>
              </a:lnSpc>
              <a:spcAft>
                <a:spcPts val="800"/>
              </a:spcAft>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asellaDiTesto 8">
            <a:extLst>
              <a:ext uri="{FF2B5EF4-FFF2-40B4-BE49-F238E27FC236}">
                <a16:creationId xmlns:a16="http://schemas.microsoft.com/office/drawing/2014/main" id="{32FDCD08-5299-FD67-C442-C4B9188D5BA5}"/>
              </a:ext>
            </a:extLst>
          </p:cNvPr>
          <p:cNvSpPr txBox="1"/>
          <p:nvPr/>
        </p:nvSpPr>
        <p:spPr>
          <a:xfrm>
            <a:off x="4247964" y="6290195"/>
            <a:ext cx="4896036" cy="405367"/>
          </a:xfrm>
          <a:prstGeom prst="rect">
            <a:avLst/>
          </a:prstGeom>
          <a:noFill/>
        </p:spPr>
        <p:txBody>
          <a:bodyPr wrap="square">
            <a:spAutoFit/>
          </a:bodyPr>
          <a:lstStyle/>
          <a:p>
            <a:pPr>
              <a:lnSpc>
                <a:spcPct val="107000"/>
              </a:lnSpc>
              <a:spcAft>
                <a:spcPts val="800"/>
              </a:spcAft>
            </a:pPr>
            <a:r>
              <a:rPr lang="it-IT" sz="20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http://www.nrg-energia.it/impianti-eolici.html</a:t>
            </a:r>
            <a:endParaRPr lang="it-IT" sz="200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55710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pic>
        <p:nvPicPr>
          <p:cNvPr id="3" name="Immagine 2" descr="Immagine che contiene cielo, esterni, rampa, tarmac&#10;&#10;Descrizione generata automaticamente">
            <a:extLst>
              <a:ext uri="{FF2B5EF4-FFF2-40B4-BE49-F238E27FC236}">
                <a16:creationId xmlns:a16="http://schemas.microsoft.com/office/drawing/2014/main" id="{43BA7DBC-45F7-54DB-84FC-79DC4C51E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250" y="1273696"/>
            <a:ext cx="6211756" cy="4310608"/>
          </a:xfrm>
          <a:prstGeom prst="rect">
            <a:avLst/>
          </a:prstGeom>
        </p:spPr>
      </p:pic>
      <p:sp>
        <p:nvSpPr>
          <p:cNvPr id="5" name="CasellaDiTesto 4">
            <a:extLst>
              <a:ext uri="{FF2B5EF4-FFF2-40B4-BE49-F238E27FC236}">
                <a16:creationId xmlns:a16="http://schemas.microsoft.com/office/drawing/2014/main" id="{6467F4E7-75BA-8E0F-223F-C2D9B4369D47}"/>
              </a:ext>
            </a:extLst>
          </p:cNvPr>
          <p:cNvSpPr txBox="1"/>
          <p:nvPr/>
        </p:nvSpPr>
        <p:spPr>
          <a:xfrm>
            <a:off x="219439" y="994182"/>
            <a:ext cx="2592288" cy="5509200"/>
          </a:xfrm>
          <a:prstGeom prst="rect">
            <a:avLst/>
          </a:prstGeom>
          <a:noFill/>
        </p:spPr>
        <p:txBody>
          <a:bodyPr wrap="square">
            <a:spAutoFit/>
          </a:bodyPr>
          <a:lstStyle/>
          <a:p>
            <a:r>
              <a:rPr lang="it-IT" sz="2200" dirty="0">
                <a:effectLst/>
                <a:latin typeface="Times New Roman" panose="02020603050405020304" pitchFamily="18" charset="0"/>
                <a:ea typeface="Calibri" panose="020F0502020204030204" pitchFamily="34" charset="0"/>
                <a:cs typeface="Times New Roman" panose="02020603050405020304" pitchFamily="18" charset="0"/>
              </a:rPr>
              <a:t>La turbina eolica di </a:t>
            </a:r>
            <a:r>
              <a:rPr lang="it-IT" sz="22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Savonius</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è un tipo di generatore eolico      ad asse verticale, utilizzato per la conversione di coppia dell’  energia del vento su un </a:t>
            </a:r>
            <a:r>
              <a:rPr lang="it-IT" sz="2200" dirty="0">
                <a:latin typeface="Times New Roman" panose="02020603050405020304" pitchFamily="18" charset="0"/>
                <a:ea typeface="Calibri" panose="020F0502020204030204" pitchFamily="34" charset="0"/>
                <a:cs typeface="Times New Roman" panose="02020603050405020304" pitchFamily="18" charset="0"/>
              </a:rPr>
              <a:t>albero rotante verticale</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it-IT" sz="2200" dirty="0">
                <a:latin typeface="Times New Roman" panose="02020603050405020304" pitchFamily="18" charset="0"/>
                <a:ea typeface="Calibri" panose="020F0502020204030204" pitchFamily="34" charset="0"/>
                <a:cs typeface="Times New Roman" panose="02020603050405020304" pitchFamily="18" charset="0"/>
              </a:rPr>
              <a:t>Fu i</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nventata dall'ingegnere </a:t>
            </a:r>
            <a:r>
              <a:rPr lang="it-IT" sz="2200" dirty="0" err="1">
                <a:effectLst/>
                <a:latin typeface="Times New Roman" panose="02020603050405020304" pitchFamily="18" charset="0"/>
                <a:ea typeface="Calibri" panose="020F0502020204030204" pitchFamily="34" charset="0"/>
                <a:cs typeface="Times New Roman" panose="02020603050405020304" pitchFamily="18" charset="0"/>
              </a:rPr>
              <a:t>finlan-dese</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Sigurd </a:t>
            </a:r>
            <a:r>
              <a:rPr lang="it-IT" sz="22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Savonius</a:t>
            </a:r>
            <a:r>
              <a:rPr lang="it-IT" sz="2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nel 1922, e brevettata nel 1929, è una delle turbine più semplici.</a:t>
            </a:r>
          </a:p>
        </p:txBody>
      </p:sp>
      <p:sp>
        <p:nvSpPr>
          <p:cNvPr id="7" name="CasellaDiTesto 6">
            <a:extLst>
              <a:ext uri="{FF2B5EF4-FFF2-40B4-BE49-F238E27FC236}">
                <a16:creationId xmlns:a16="http://schemas.microsoft.com/office/drawing/2014/main" id="{ACF2DED5-EDB4-1BD1-6DDF-0D1689452E5C}"/>
              </a:ext>
            </a:extLst>
          </p:cNvPr>
          <p:cNvSpPr txBox="1"/>
          <p:nvPr/>
        </p:nvSpPr>
        <p:spPr>
          <a:xfrm>
            <a:off x="1691680" y="242485"/>
            <a:ext cx="5436096" cy="593304"/>
          </a:xfrm>
          <a:prstGeom prst="rect">
            <a:avLst/>
          </a:prstGeom>
          <a:noFill/>
        </p:spPr>
        <p:txBody>
          <a:bodyPr wrap="square">
            <a:spAutoFit/>
          </a:bodyPr>
          <a:lstStyle/>
          <a:p>
            <a:pPr algn="ctr">
              <a:lnSpc>
                <a:spcPct val="107000"/>
              </a:lnSpc>
              <a:spcAft>
                <a:spcPts val="800"/>
              </a:spcAft>
            </a:pPr>
            <a:r>
              <a:rPr lang="it-IT" sz="32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Miniturbina</a:t>
            </a:r>
            <a:r>
              <a:rPr lang="it-IT"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secondo </a:t>
            </a:r>
            <a:r>
              <a:rPr lang="it-IT" sz="32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Savonius</a:t>
            </a:r>
            <a:endParaRPr lang="it-IT" sz="3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asellaDiTesto 8">
            <a:extLst>
              <a:ext uri="{FF2B5EF4-FFF2-40B4-BE49-F238E27FC236}">
                <a16:creationId xmlns:a16="http://schemas.microsoft.com/office/drawing/2014/main" id="{E0120291-9565-9CB1-02E5-2F770FD2EECB}"/>
              </a:ext>
            </a:extLst>
          </p:cNvPr>
          <p:cNvSpPr txBox="1"/>
          <p:nvPr/>
        </p:nvSpPr>
        <p:spPr>
          <a:xfrm>
            <a:off x="3203848" y="6103272"/>
            <a:ext cx="5911195" cy="400110"/>
          </a:xfrm>
          <a:prstGeom prst="rect">
            <a:avLst/>
          </a:prstGeom>
          <a:noFill/>
        </p:spPr>
        <p:txBody>
          <a:bodyPr wrap="square">
            <a:spAutoFit/>
          </a:bodyPr>
          <a:lstStyle/>
          <a:p>
            <a:pPr algn="ctr"/>
            <a:r>
              <a:rPr lang="it-IT" sz="2000" dirty="0">
                <a:solidFill>
                  <a:srgbClr val="008000"/>
                </a:solidFill>
                <a:latin typeface="Times New Roman" panose="02020603050405020304" pitchFamily="18" charset="0"/>
                <a:cs typeface="Times New Roman" panose="02020603050405020304" pitchFamily="18" charset="0"/>
              </a:rPr>
              <a:t>https://it.wikipedia.org/wiki/Turbina_eolica_Savonius</a:t>
            </a:r>
          </a:p>
        </p:txBody>
      </p:sp>
    </p:spTree>
    <p:extLst>
      <p:ext uri="{BB962C8B-B14F-4D97-AF65-F5344CB8AC3E}">
        <p14:creationId xmlns:p14="http://schemas.microsoft.com/office/powerpoint/2010/main" val="405662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sp>
        <p:nvSpPr>
          <p:cNvPr id="4" name="CasellaDiTesto 3">
            <a:extLst>
              <a:ext uri="{FF2B5EF4-FFF2-40B4-BE49-F238E27FC236}">
                <a16:creationId xmlns:a16="http://schemas.microsoft.com/office/drawing/2014/main" id="{544EF599-518E-E476-36FD-FCCF52ACF0AD}"/>
              </a:ext>
            </a:extLst>
          </p:cNvPr>
          <p:cNvSpPr txBox="1"/>
          <p:nvPr/>
        </p:nvSpPr>
        <p:spPr>
          <a:xfrm>
            <a:off x="340968" y="1369951"/>
            <a:ext cx="8640960" cy="5262979"/>
          </a:xfrm>
          <a:prstGeom prst="rect">
            <a:avLst/>
          </a:prstGeom>
          <a:noFill/>
        </p:spPr>
        <p:txBody>
          <a:bodyPr wrap="square">
            <a:spAutoFit/>
          </a:bodyPr>
          <a:lstStyle/>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Le fonti alternative di energia presentano un </a:t>
            </a:r>
            <a:r>
              <a:rPr lang="it-IT"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problema generale</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che consiste nei tempi e durate variabili della produzione. </a:t>
            </a:r>
            <a:r>
              <a:rPr lang="it-IT" sz="2400" dirty="0">
                <a:latin typeface="Times New Roman" panose="02020603050405020304" pitchFamily="18" charset="0"/>
                <a:ea typeface="Calibri" panose="020F0502020204030204" pitchFamily="34" charset="0"/>
                <a:cs typeface="Times New Roman" panose="02020603050405020304" pitchFamily="18" charset="0"/>
              </a:rPr>
              <a:t>L</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'energia solare viene prodotta solo durante le ore di luce ed è limitata dalle nubi, è intermittente, non si produce in modo continuo né regolare. </a:t>
            </a:r>
            <a:r>
              <a:rPr lang="it-IT" sz="2400" dirty="0">
                <a:latin typeface="Times New Roman" panose="02020603050405020304" pitchFamily="18" charset="0"/>
                <a:ea typeface="Calibri" panose="020F0502020204030204" pitchFamily="34" charset="0"/>
                <a:cs typeface="Times New Roman" panose="02020603050405020304" pitchFamily="18" charset="0"/>
              </a:rPr>
              <a:t>L’energia eolica si produce anche di notte, ma è a sua volta aleatoria.</a:t>
            </a:r>
            <a:endParaRPr lang="it-IT"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Va rilevato tuttavia che la produzione da solare è maggiore proprio nei momenti di maggior richiesta, cioè durante il giorno e nelle stagioni calde, durante le quali può sopperire all'aumento di consumi dovuto agli impianti di ventilazione e condizionamento. </a:t>
            </a:r>
          </a:p>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Eccessi produttivi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rispetto alla domanda locale possono essere usati in vari modi: immessi in rete e distribuiti anche a zone remote, utilizzati </a:t>
            </a:r>
            <a:r>
              <a:rPr lang="it-IT" sz="2400" dirty="0">
                <a:latin typeface="Times New Roman" panose="02020603050405020304" pitchFamily="18" charset="0"/>
                <a:ea typeface="Calibri" panose="020F0502020204030204" pitchFamily="34" charset="0"/>
                <a:cs typeface="Times New Roman" panose="02020603050405020304" pitchFamily="18" charset="0"/>
              </a:rPr>
              <a:t>in sistemi diversi di accumulo, cioè per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caricare accumula-tori, per pompare acqua in serbatoi montani (accumulo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gravitazio-nale</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per produrre idrogeno tramite elettrolisi dell'acqua, eccetera.</a:t>
            </a:r>
          </a:p>
        </p:txBody>
      </p:sp>
      <p:sp>
        <p:nvSpPr>
          <p:cNvPr id="7" name="CasellaDiTesto 6">
            <a:extLst>
              <a:ext uri="{FF2B5EF4-FFF2-40B4-BE49-F238E27FC236}">
                <a16:creationId xmlns:a16="http://schemas.microsoft.com/office/drawing/2014/main" id="{2FF84BC8-D100-F8F7-692D-CDA84204F20C}"/>
              </a:ext>
            </a:extLst>
          </p:cNvPr>
          <p:cNvSpPr txBox="1"/>
          <p:nvPr/>
        </p:nvSpPr>
        <p:spPr>
          <a:xfrm>
            <a:off x="2375448" y="235170"/>
            <a:ext cx="4572000" cy="718466"/>
          </a:xfrm>
          <a:prstGeom prst="rect">
            <a:avLst/>
          </a:prstGeom>
          <a:noFill/>
        </p:spPr>
        <p:txBody>
          <a:bodyPr wrap="square">
            <a:spAutoFit/>
          </a:bodyPr>
          <a:lstStyle/>
          <a:p>
            <a:pPr algn="ctr">
              <a:lnSpc>
                <a:spcPct val="107000"/>
              </a:lnSpc>
              <a:spcAft>
                <a:spcPts val="800"/>
              </a:spcAft>
            </a:pPr>
            <a:r>
              <a:rPr lang="it-IT" sz="4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Fonti intermittenti…</a:t>
            </a:r>
            <a:endParaRPr lang="it-IT" sz="4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5793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87524"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pic>
        <p:nvPicPr>
          <p:cNvPr id="2" name="Immagine 1">
            <a:extLst>
              <a:ext uri="{FF2B5EF4-FFF2-40B4-BE49-F238E27FC236}">
                <a16:creationId xmlns:a16="http://schemas.microsoft.com/office/drawing/2014/main" id="{8A80369A-3B71-575F-6AD9-AF2298D9A4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50470"/>
            <a:ext cx="4752528" cy="6757060"/>
          </a:xfrm>
          <a:prstGeom prst="rect">
            <a:avLst/>
          </a:prstGeom>
          <a:noFill/>
          <a:ln>
            <a:noFill/>
          </a:ln>
        </p:spPr>
      </p:pic>
      <p:sp>
        <p:nvSpPr>
          <p:cNvPr id="4" name="CasellaDiTesto 3">
            <a:extLst>
              <a:ext uri="{FF2B5EF4-FFF2-40B4-BE49-F238E27FC236}">
                <a16:creationId xmlns:a16="http://schemas.microsoft.com/office/drawing/2014/main" id="{4AE12C2B-5FCF-FF74-38E3-F74CD2058602}"/>
              </a:ext>
            </a:extLst>
          </p:cNvPr>
          <p:cNvSpPr txBox="1"/>
          <p:nvPr/>
        </p:nvSpPr>
        <p:spPr>
          <a:xfrm>
            <a:off x="431540" y="1893810"/>
            <a:ext cx="2124236" cy="2831544"/>
          </a:xfrm>
          <a:prstGeom prst="rect">
            <a:avLst/>
          </a:prstGeom>
          <a:noFill/>
        </p:spPr>
        <p:txBody>
          <a:bodyPr wrap="square">
            <a:spAutoFit/>
          </a:bodyPr>
          <a:lstStyle/>
          <a:p>
            <a:r>
              <a:rPr lang="it-IT"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Grafici dei </a:t>
            </a:r>
            <a:r>
              <a:rPr lang="it-IT"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consumi energetici </a:t>
            </a:r>
            <a:r>
              <a:rPr lang="it-IT"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mondiali</a:t>
            </a:r>
            <a:r>
              <a:rPr lang="it-IT"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p>
          <a:p>
            <a:r>
              <a:rPr lang="it-IT"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negli anni</a:t>
            </a:r>
          </a:p>
          <a:p>
            <a:r>
              <a:rPr lang="it-IT"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1973 e 2004</a:t>
            </a:r>
          </a:p>
          <a:p>
            <a:endParaRPr lang="it-IT" sz="1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r>
              <a:rPr lang="it-IT"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(da Wikipedia)</a:t>
            </a:r>
            <a:endParaRPr lang="it-IT"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29666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pic>
        <p:nvPicPr>
          <p:cNvPr id="2" name="Immagine 1">
            <a:extLst>
              <a:ext uri="{FF2B5EF4-FFF2-40B4-BE49-F238E27FC236}">
                <a16:creationId xmlns:a16="http://schemas.microsoft.com/office/drawing/2014/main" id="{A611C1E3-1D19-E193-8675-9406DA90C127}"/>
              </a:ext>
            </a:extLst>
          </p:cNvPr>
          <p:cNvPicPr>
            <a:picLocks noChangeAspect="1"/>
          </p:cNvPicPr>
          <p:nvPr/>
        </p:nvPicPr>
        <p:blipFill rotWithShape="1">
          <a:blip r:embed="rId3"/>
          <a:srcRect l="27053" t="31289" r="27296" b="24642"/>
          <a:stretch/>
        </p:blipFill>
        <p:spPr bwMode="auto">
          <a:xfrm>
            <a:off x="107504" y="980728"/>
            <a:ext cx="8972037" cy="4824536"/>
          </a:xfrm>
          <a:prstGeom prst="rect">
            <a:avLst/>
          </a:prstGeom>
          <a:ln>
            <a:noFill/>
          </a:ln>
          <a:extLst>
            <a:ext uri="{53640926-AAD7-44D8-BBD7-CCE9431645EC}">
              <a14:shadowObscured xmlns:a14="http://schemas.microsoft.com/office/drawing/2010/main"/>
            </a:ext>
          </a:extLst>
        </p:spPr>
      </p:pic>
      <p:sp>
        <p:nvSpPr>
          <p:cNvPr id="4" name="CasellaDiTesto 3">
            <a:extLst>
              <a:ext uri="{FF2B5EF4-FFF2-40B4-BE49-F238E27FC236}">
                <a16:creationId xmlns:a16="http://schemas.microsoft.com/office/drawing/2014/main" id="{8C56FF13-BF8F-D18A-D042-AA5416907701}"/>
              </a:ext>
            </a:extLst>
          </p:cNvPr>
          <p:cNvSpPr txBox="1"/>
          <p:nvPr/>
        </p:nvSpPr>
        <p:spPr>
          <a:xfrm>
            <a:off x="827583" y="203534"/>
            <a:ext cx="8251957" cy="593304"/>
          </a:xfrm>
          <a:prstGeom prst="rect">
            <a:avLst/>
          </a:prstGeom>
          <a:noFill/>
        </p:spPr>
        <p:txBody>
          <a:bodyPr wrap="square">
            <a:spAutoFit/>
          </a:bodyPr>
          <a:lstStyle/>
          <a:p>
            <a:pPr algn="ctr">
              <a:lnSpc>
                <a:spcPct val="107000"/>
              </a:lnSpc>
              <a:spcAft>
                <a:spcPts val="800"/>
              </a:spcAft>
            </a:pPr>
            <a:r>
              <a:rPr lang="it-IT" sz="3200" dirty="0">
                <a:solidFill>
                  <a:srgbClr val="008000"/>
                </a:solidFill>
                <a:latin typeface="Times New Roman" panose="02020603050405020304" pitchFamily="18" charset="0"/>
                <a:ea typeface="Calibri" panose="020F0502020204030204" pitchFamily="34" charset="0"/>
                <a:cs typeface="Times New Roman" panose="02020603050405020304" pitchFamily="18" charset="0"/>
              </a:rPr>
              <a:t> D</a:t>
            </a:r>
            <a:r>
              <a:rPr lang="it-IT" sz="32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isponibilità di energie rinnovabili in Europa</a:t>
            </a:r>
            <a:endParaRPr lang="it-IT" sz="320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asellaDiTesto 5">
            <a:extLst>
              <a:ext uri="{FF2B5EF4-FFF2-40B4-BE49-F238E27FC236}">
                <a16:creationId xmlns:a16="http://schemas.microsoft.com/office/drawing/2014/main" id="{4C61A18E-4723-EB61-8F88-3640DAE710E6}"/>
              </a:ext>
            </a:extLst>
          </p:cNvPr>
          <p:cNvSpPr txBox="1"/>
          <p:nvPr/>
        </p:nvSpPr>
        <p:spPr>
          <a:xfrm>
            <a:off x="107504" y="5866040"/>
            <a:ext cx="8972036" cy="799065"/>
          </a:xfrm>
          <a:prstGeom prst="rect">
            <a:avLst/>
          </a:prstGeom>
          <a:noFill/>
        </p:spPr>
        <p:txBody>
          <a:bodyPr wrap="square">
            <a:spAutoFit/>
          </a:bodyPr>
          <a:lstStyle/>
          <a:p>
            <a:pPr algn="ctr">
              <a:lnSpc>
                <a:spcPct val="107000"/>
              </a:lnSpc>
              <a:spcAft>
                <a:spcPts val="800"/>
              </a:spcAft>
            </a:pPr>
            <a:r>
              <a:rPr lang="it-IT" sz="22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https://www.gruppoa2a.it/it/media/comunicati-stampa/autonomia-energetica-italiana-nostre-materie-prime</a:t>
            </a:r>
            <a:endParaRPr lang="it-IT" sz="220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21865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pic>
        <p:nvPicPr>
          <p:cNvPr id="2" name="Immagine 1">
            <a:extLst>
              <a:ext uri="{FF2B5EF4-FFF2-40B4-BE49-F238E27FC236}">
                <a16:creationId xmlns:a16="http://schemas.microsoft.com/office/drawing/2014/main" id="{B1D5F9DB-F777-92F4-F28C-0C9A1DEB0980}"/>
              </a:ext>
            </a:extLst>
          </p:cNvPr>
          <p:cNvPicPr>
            <a:picLocks noChangeAspect="1"/>
          </p:cNvPicPr>
          <p:nvPr/>
        </p:nvPicPr>
        <p:blipFill rotWithShape="1">
          <a:blip r:embed="rId3"/>
          <a:srcRect l="25191" t="22080" r="25158" b="29353"/>
          <a:stretch/>
        </p:blipFill>
        <p:spPr bwMode="auto">
          <a:xfrm>
            <a:off x="0" y="926263"/>
            <a:ext cx="9217024" cy="5069363"/>
          </a:xfrm>
          <a:prstGeom prst="rect">
            <a:avLst/>
          </a:prstGeom>
          <a:ln>
            <a:noFill/>
          </a:ln>
          <a:extLst>
            <a:ext uri="{53640926-AAD7-44D8-BBD7-CCE9431645EC}">
              <a14:shadowObscured xmlns:a14="http://schemas.microsoft.com/office/drawing/2010/main"/>
            </a:ext>
          </a:extLst>
        </p:spPr>
      </p:pic>
      <p:sp>
        <p:nvSpPr>
          <p:cNvPr id="4" name="CasellaDiTesto 3">
            <a:extLst>
              <a:ext uri="{FF2B5EF4-FFF2-40B4-BE49-F238E27FC236}">
                <a16:creationId xmlns:a16="http://schemas.microsoft.com/office/drawing/2014/main" id="{12039311-F8CF-BD41-7DF6-8DC20FCF3EA0}"/>
              </a:ext>
            </a:extLst>
          </p:cNvPr>
          <p:cNvSpPr txBox="1"/>
          <p:nvPr/>
        </p:nvSpPr>
        <p:spPr>
          <a:xfrm>
            <a:off x="1907704" y="191934"/>
            <a:ext cx="5544062" cy="655885"/>
          </a:xfrm>
          <a:prstGeom prst="rect">
            <a:avLst/>
          </a:prstGeom>
          <a:noFill/>
        </p:spPr>
        <p:txBody>
          <a:bodyPr wrap="square">
            <a:spAutoFit/>
          </a:bodyPr>
          <a:lstStyle/>
          <a:p>
            <a:pPr>
              <a:lnSpc>
                <a:spcPct val="107000"/>
              </a:lnSpc>
              <a:spcAft>
                <a:spcPts val="800"/>
              </a:spcAft>
            </a:pPr>
            <a:r>
              <a:rPr lang="it-IT"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Consumi energetici italiani</a:t>
            </a:r>
            <a:endParaRPr lang="it-IT" sz="3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asellaDiTesto 5">
            <a:extLst>
              <a:ext uri="{FF2B5EF4-FFF2-40B4-BE49-F238E27FC236}">
                <a16:creationId xmlns:a16="http://schemas.microsoft.com/office/drawing/2014/main" id="{5CEEF81A-0664-0C70-FCEC-A0AC602652AC}"/>
              </a:ext>
            </a:extLst>
          </p:cNvPr>
          <p:cNvSpPr txBox="1"/>
          <p:nvPr/>
        </p:nvSpPr>
        <p:spPr>
          <a:xfrm>
            <a:off x="-36512" y="6335754"/>
            <a:ext cx="9217024" cy="436786"/>
          </a:xfrm>
          <a:prstGeom prst="rect">
            <a:avLst/>
          </a:prstGeom>
          <a:noFill/>
        </p:spPr>
        <p:txBody>
          <a:bodyPr wrap="square">
            <a:spAutoFit/>
          </a:bodyPr>
          <a:lstStyle/>
          <a:p>
            <a:pPr>
              <a:lnSpc>
                <a:spcPct val="107000"/>
              </a:lnSpc>
              <a:spcAft>
                <a:spcPts val="800"/>
              </a:spcAft>
            </a:pPr>
            <a:r>
              <a:rPr lang="it-IT" sz="22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https://www.mise.gov.it/images/stories/documenti/PNIEC_finale_17012020.pdf</a:t>
            </a:r>
            <a:endParaRPr lang="it-IT" sz="220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55076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sp>
        <p:nvSpPr>
          <p:cNvPr id="3" name="CasellaDiTesto 2">
            <a:extLst>
              <a:ext uri="{FF2B5EF4-FFF2-40B4-BE49-F238E27FC236}">
                <a16:creationId xmlns:a16="http://schemas.microsoft.com/office/drawing/2014/main" id="{4F87FA4B-3E07-3557-10E8-5BAA872BC522}"/>
              </a:ext>
            </a:extLst>
          </p:cNvPr>
          <p:cNvSpPr txBox="1"/>
          <p:nvPr/>
        </p:nvSpPr>
        <p:spPr>
          <a:xfrm>
            <a:off x="251520" y="908720"/>
            <a:ext cx="8640960" cy="5755422"/>
          </a:xfrm>
          <a:prstGeom prst="rect">
            <a:avLst/>
          </a:prstGeom>
          <a:noFill/>
        </p:spPr>
        <p:txBody>
          <a:bodyPr wrap="square">
            <a:spAutoFit/>
          </a:bodyPr>
          <a:lstStyle/>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L’evoluzione del fabbisogno energetico primario è data </a:t>
            </a:r>
            <a:r>
              <a:rPr lang="it-IT"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dall’effetto combinato di molteplici fattori</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la riduzione del consumo di energia nei settori di uso finale, conseguenza dei processi di efficientamento energetico in atto e la naturale sostituzione di dispositivi obsoleti; </a:t>
            </a:r>
          </a:p>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il differente mix di combustibili negli usi finali di energia, per un maggior ricorso alle fonti rinnovabili termiche, elettrificazione e biocarburanti; </a:t>
            </a:r>
          </a:p>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il sostegno indiretto all’efficienza energetica dell’ETS* che promuove anche una maggiore penetrazione delle FER** nei settori ETS durante tutto il periodo di proiezione; </a:t>
            </a:r>
          </a:p>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il conseguente graduale processo di decarbonizzazione della gene-razione elettrica, per l’aumento di produzione da fonti rinnovabili e l’elettrificazione degli usi finali.</a:t>
            </a:r>
          </a:p>
          <a:p>
            <a:pPr marL="342900" indent="-342900">
              <a:buFontTx/>
              <a:buChar char="-"/>
            </a:pPr>
            <a:endParaRPr lang="it-IT" sz="10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it-IT" sz="2200" dirty="0">
                <a:solidFill>
                  <a:srgbClr val="008000"/>
                </a:solidFill>
                <a:latin typeface="Times New Roman" panose="02020603050405020304" pitchFamily="18" charset="0"/>
                <a:ea typeface="Calibri" panose="020F0502020204030204" pitchFamily="34" charset="0"/>
                <a:cs typeface="Times New Roman" panose="02020603050405020304" pitchFamily="18" charset="0"/>
              </a:rPr>
              <a:t>*ETS = </a:t>
            </a:r>
            <a:r>
              <a:rPr lang="it-IT" sz="2200" dirty="0" err="1">
                <a:solidFill>
                  <a:srgbClr val="008000"/>
                </a:solidFill>
                <a:latin typeface="Times New Roman" panose="02020603050405020304" pitchFamily="18" charset="0"/>
                <a:ea typeface="Calibri" panose="020F0502020204030204" pitchFamily="34" charset="0"/>
                <a:cs typeface="Times New Roman" panose="02020603050405020304" pitchFamily="18" charset="0"/>
              </a:rPr>
              <a:t>Emission</a:t>
            </a:r>
            <a:r>
              <a:rPr lang="it-IT" sz="2200" dirty="0">
                <a:solidFill>
                  <a:srgbClr val="008000"/>
                </a:solidFill>
                <a:latin typeface="Times New Roman" panose="02020603050405020304" pitchFamily="18" charset="0"/>
                <a:ea typeface="Calibri" panose="020F0502020204030204" pitchFamily="34" charset="0"/>
                <a:cs typeface="Times New Roman" panose="02020603050405020304" pitchFamily="18" charset="0"/>
              </a:rPr>
              <a:t> Trading System; **FER = Fonti Energetiche Rinnovabili</a:t>
            </a:r>
            <a:r>
              <a:rPr lang="it-IT" sz="2200" dirty="0">
                <a:latin typeface="Times New Roman" panose="02020603050405020304" pitchFamily="18" charset="0"/>
                <a:ea typeface="Calibri" panose="020F0502020204030204" pitchFamily="34" charset="0"/>
                <a:cs typeface="Times New Roman" panose="02020603050405020304" pitchFamily="18" charset="0"/>
              </a:rPr>
              <a:t>    </a:t>
            </a:r>
            <a:endParaRPr lang="it-IT"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CasellaDiTesto 4">
            <a:extLst>
              <a:ext uri="{FF2B5EF4-FFF2-40B4-BE49-F238E27FC236}">
                <a16:creationId xmlns:a16="http://schemas.microsoft.com/office/drawing/2014/main" id="{71BD154E-6AEF-4B08-E897-6FCC8F03A487}"/>
              </a:ext>
            </a:extLst>
          </p:cNvPr>
          <p:cNvSpPr txBox="1"/>
          <p:nvPr/>
        </p:nvSpPr>
        <p:spPr>
          <a:xfrm>
            <a:off x="1115616" y="86880"/>
            <a:ext cx="7776864" cy="718466"/>
          </a:xfrm>
          <a:prstGeom prst="rect">
            <a:avLst/>
          </a:prstGeom>
          <a:noFill/>
        </p:spPr>
        <p:txBody>
          <a:bodyPr wrap="square">
            <a:spAutoFit/>
          </a:bodyPr>
          <a:lstStyle/>
          <a:p>
            <a:pPr>
              <a:lnSpc>
                <a:spcPct val="107000"/>
              </a:lnSpc>
              <a:spcAft>
                <a:spcPts val="800"/>
              </a:spcAft>
            </a:pPr>
            <a:r>
              <a:rPr lang="it-IT" sz="4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Come evolve il consumo di energia?</a:t>
            </a:r>
            <a:endParaRPr lang="it-IT" sz="4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8558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pic>
        <p:nvPicPr>
          <p:cNvPr id="2" name="Immagine 1">
            <a:extLst>
              <a:ext uri="{FF2B5EF4-FFF2-40B4-BE49-F238E27FC236}">
                <a16:creationId xmlns:a16="http://schemas.microsoft.com/office/drawing/2014/main" id="{EE521DDC-C123-621E-9500-DDDB8175253F}"/>
              </a:ext>
            </a:extLst>
          </p:cNvPr>
          <p:cNvPicPr>
            <a:picLocks noChangeAspect="1"/>
          </p:cNvPicPr>
          <p:nvPr/>
        </p:nvPicPr>
        <p:blipFill rotWithShape="1">
          <a:blip r:embed="rId3"/>
          <a:srcRect l="24734" t="28356" r="25590" b="29717"/>
          <a:stretch/>
        </p:blipFill>
        <p:spPr bwMode="auto">
          <a:xfrm>
            <a:off x="0" y="1268761"/>
            <a:ext cx="9121211" cy="4331302"/>
          </a:xfrm>
          <a:prstGeom prst="rect">
            <a:avLst/>
          </a:prstGeom>
          <a:ln>
            <a:noFill/>
          </a:ln>
          <a:extLst>
            <a:ext uri="{53640926-AAD7-44D8-BBD7-CCE9431645EC}">
              <a14:shadowObscured xmlns:a14="http://schemas.microsoft.com/office/drawing/2010/main"/>
            </a:ext>
          </a:extLst>
        </p:spPr>
      </p:pic>
      <p:sp>
        <p:nvSpPr>
          <p:cNvPr id="4" name="CasellaDiTesto 3">
            <a:extLst>
              <a:ext uri="{FF2B5EF4-FFF2-40B4-BE49-F238E27FC236}">
                <a16:creationId xmlns:a16="http://schemas.microsoft.com/office/drawing/2014/main" id="{91EA51E0-5D6B-2F38-34C2-D5BA922335F4}"/>
              </a:ext>
            </a:extLst>
          </p:cNvPr>
          <p:cNvSpPr txBox="1"/>
          <p:nvPr/>
        </p:nvSpPr>
        <p:spPr>
          <a:xfrm>
            <a:off x="2483768" y="176922"/>
            <a:ext cx="4572000" cy="655885"/>
          </a:xfrm>
          <a:prstGeom prst="rect">
            <a:avLst/>
          </a:prstGeom>
          <a:noFill/>
        </p:spPr>
        <p:txBody>
          <a:bodyPr wrap="square">
            <a:spAutoFit/>
          </a:bodyPr>
          <a:lstStyle/>
          <a:p>
            <a:pPr algn="ctr">
              <a:lnSpc>
                <a:spcPct val="107000"/>
              </a:lnSpc>
              <a:spcAft>
                <a:spcPts val="800"/>
              </a:spcAft>
            </a:pPr>
            <a:r>
              <a:rPr lang="it-IT"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Previsioni per il 2030</a:t>
            </a:r>
            <a:endParaRPr lang="it-IT" sz="3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CasellaDiTesto 7">
            <a:extLst>
              <a:ext uri="{FF2B5EF4-FFF2-40B4-BE49-F238E27FC236}">
                <a16:creationId xmlns:a16="http://schemas.microsoft.com/office/drawing/2014/main" id="{4FA3A203-50D3-55F8-2D37-0AFA7AE90BFF}"/>
              </a:ext>
            </a:extLst>
          </p:cNvPr>
          <p:cNvSpPr txBox="1"/>
          <p:nvPr/>
        </p:nvSpPr>
        <p:spPr>
          <a:xfrm>
            <a:off x="395536" y="6011186"/>
            <a:ext cx="8424936" cy="369332"/>
          </a:xfrm>
          <a:prstGeom prst="rect">
            <a:avLst/>
          </a:prstGeom>
          <a:noFill/>
        </p:spPr>
        <p:txBody>
          <a:bodyPr wrap="square">
            <a:spAutoFit/>
          </a:bodyPr>
          <a:lstStyle/>
          <a:p>
            <a:pPr algn="ctr"/>
            <a:r>
              <a:rPr lang="it-IT" dirty="0">
                <a:solidFill>
                  <a:srgbClr val="008000"/>
                </a:solidFill>
                <a:latin typeface="Times New Roman" panose="02020603050405020304" pitchFamily="18" charset="0"/>
                <a:cs typeface="Times New Roman" panose="02020603050405020304" pitchFamily="18" charset="0"/>
              </a:rPr>
              <a:t>https://www.mise.gov.it/images/stories/documenti/PNIEC_finale_17012020.pdf</a:t>
            </a:r>
          </a:p>
        </p:txBody>
      </p:sp>
    </p:spTree>
    <p:extLst>
      <p:ext uri="{BB962C8B-B14F-4D97-AF65-F5344CB8AC3E}">
        <p14:creationId xmlns:p14="http://schemas.microsoft.com/office/powerpoint/2010/main" val="1432498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pic>
        <p:nvPicPr>
          <p:cNvPr id="2" name="Immagine 1">
            <a:extLst>
              <a:ext uri="{FF2B5EF4-FFF2-40B4-BE49-F238E27FC236}">
                <a16:creationId xmlns:a16="http://schemas.microsoft.com/office/drawing/2014/main" id="{BD807B56-B5B5-E31D-8E82-A898038BC6C3}"/>
              </a:ext>
            </a:extLst>
          </p:cNvPr>
          <p:cNvPicPr>
            <a:picLocks noChangeAspect="1"/>
          </p:cNvPicPr>
          <p:nvPr/>
        </p:nvPicPr>
        <p:blipFill rotWithShape="1">
          <a:blip r:embed="rId3"/>
          <a:srcRect l="26472" t="26754" r="39253" b="13643"/>
          <a:stretch/>
        </p:blipFill>
        <p:spPr bwMode="auto">
          <a:xfrm>
            <a:off x="3555392" y="890855"/>
            <a:ext cx="5112568" cy="4999701"/>
          </a:xfrm>
          <a:prstGeom prst="rect">
            <a:avLst/>
          </a:prstGeom>
          <a:ln>
            <a:noFill/>
          </a:ln>
          <a:extLst>
            <a:ext uri="{53640926-AAD7-44D8-BBD7-CCE9431645EC}">
              <a14:shadowObscured xmlns:a14="http://schemas.microsoft.com/office/drawing/2010/main"/>
            </a:ext>
          </a:extLst>
        </p:spPr>
      </p:pic>
      <p:sp>
        <p:nvSpPr>
          <p:cNvPr id="4" name="CasellaDiTesto 3">
            <a:extLst>
              <a:ext uri="{FF2B5EF4-FFF2-40B4-BE49-F238E27FC236}">
                <a16:creationId xmlns:a16="http://schemas.microsoft.com/office/drawing/2014/main" id="{55ED0AE0-A1B4-A463-F67B-15814E178C71}"/>
              </a:ext>
            </a:extLst>
          </p:cNvPr>
          <p:cNvSpPr txBox="1"/>
          <p:nvPr/>
        </p:nvSpPr>
        <p:spPr>
          <a:xfrm>
            <a:off x="971600" y="116632"/>
            <a:ext cx="8064896" cy="593304"/>
          </a:xfrm>
          <a:prstGeom prst="rect">
            <a:avLst/>
          </a:prstGeom>
          <a:noFill/>
        </p:spPr>
        <p:txBody>
          <a:bodyPr wrap="square">
            <a:spAutoFit/>
          </a:bodyPr>
          <a:lstStyle/>
          <a:p>
            <a:pPr algn="ctr">
              <a:lnSpc>
                <a:spcPct val="107000"/>
              </a:lnSpc>
              <a:spcAft>
                <a:spcPts val="800"/>
              </a:spcAft>
            </a:pPr>
            <a:r>
              <a:rPr lang="it-IT" sz="32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Fonti energetiche nel mondo al 2050: previsioni</a:t>
            </a:r>
            <a:endParaRPr lang="it-IT" sz="320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asellaDiTesto 5">
            <a:extLst>
              <a:ext uri="{FF2B5EF4-FFF2-40B4-BE49-F238E27FC236}">
                <a16:creationId xmlns:a16="http://schemas.microsoft.com/office/drawing/2014/main" id="{3EDA93FE-C448-842B-28F6-0C54E4C49EE7}"/>
              </a:ext>
            </a:extLst>
          </p:cNvPr>
          <p:cNvSpPr txBox="1"/>
          <p:nvPr/>
        </p:nvSpPr>
        <p:spPr>
          <a:xfrm>
            <a:off x="179512" y="893891"/>
            <a:ext cx="3168441" cy="5847755"/>
          </a:xfrm>
          <a:prstGeom prst="rect">
            <a:avLst/>
          </a:prstGeom>
          <a:noFill/>
        </p:spPr>
        <p:txBody>
          <a:bodyPr wrap="square">
            <a:spAutoFit/>
          </a:bodyPr>
          <a:lstStyle/>
          <a:p>
            <a:r>
              <a:rPr lang="it-IT" sz="22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DNV</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è una società </a:t>
            </a:r>
            <a:r>
              <a:rPr lang="it-IT" sz="2200" dirty="0">
                <a:latin typeface="Times New Roman" panose="02020603050405020304" pitchFamily="18" charset="0"/>
                <a:ea typeface="Calibri" panose="020F0502020204030204" pitchFamily="34" charset="0"/>
                <a:cs typeface="Times New Roman" panose="02020603050405020304" pitchFamily="18" charset="0"/>
              </a:rPr>
              <a:t>indipendente </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di registrazione e classificazione accreditata a livello internazionale con sede a </a:t>
            </a:r>
            <a:r>
              <a:rPr lang="it-IT" sz="2200" dirty="0" err="1">
                <a:effectLst/>
                <a:latin typeface="Times New Roman" panose="02020603050405020304" pitchFamily="18" charset="0"/>
                <a:ea typeface="Calibri" panose="020F0502020204030204" pitchFamily="34" charset="0"/>
                <a:cs typeface="Times New Roman" panose="02020603050405020304" pitchFamily="18" charset="0"/>
              </a:rPr>
              <a:t>Høvik</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in Norvegia.</a:t>
            </a:r>
          </a:p>
          <a:p>
            <a:r>
              <a:rPr lang="it-IT" sz="2200" dirty="0">
                <a:latin typeface="Times New Roman" panose="02020603050405020304" pitchFamily="18" charset="0"/>
                <a:ea typeface="Calibri" panose="020F0502020204030204" pitchFamily="34" charset="0"/>
                <a:cs typeface="Times New Roman" panose="02020603050405020304" pitchFamily="18" charset="0"/>
              </a:rPr>
              <a:t>Da tempo pubblica ogni anno un </a:t>
            </a:r>
            <a:r>
              <a:rPr lang="it-IT" sz="2200" dirty="0">
                <a:solidFill>
                  <a:srgbClr val="008000"/>
                </a:solidFill>
                <a:latin typeface="Times New Roman" panose="02020603050405020304" pitchFamily="18" charset="0"/>
                <a:ea typeface="Calibri" panose="020F0502020204030204" pitchFamily="34" charset="0"/>
                <a:cs typeface="Times New Roman" panose="02020603050405020304" pitchFamily="18" charset="0"/>
              </a:rPr>
              <a:t>Rapporto</a:t>
            </a:r>
            <a:r>
              <a:rPr lang="it-IT" sz="2200" dirty="0">
                <a:latin typeface="Times New Roman" panose="02020603050405020304" pitchFamily="18" charset="0"/>
                <a:ea typeface="Calibri" panose="020F0502020204030204" pitchFamily="34" charset="0"/>
                <a:cs typeface="Times New Roman" panose="02020603050405020304" pitchFamily="18" charset="0"/>
              </a:rPr>
              <a:t> in cui espone i propri studi e previsioni su andamenti e prospettive dei consumi di fonti energetiche nel mondo. </a:t>
            </a:r>
          </a:p>
          <a:p>
            <a:r>
              <a:rPr lang="it-IT" sz="2200" dirty="0">
                <a:effectLst/>
                <a:latin typeface="Times New Roman" panose="02020603050405020304" pitchFamily="18" charset="0"/>
                <a:ea typeface="Calibri" panose="020F0502020204030204" pitchFamily="34" charset="0"/>
                <a:cs typeface="Times New Roman" panose="02020603050405020304" pitchFamily="18" charset="0"/>
              </a:rPr>
              <a:t>Il presente grafico è tratto dal </a:t>
            </a:r>
            <a:r>
              <a:rPr lang="it-IT" sz="2200" dirty="0">
                <a:latin typeface="Times New Roman" panose="02020603050405020304" pitchFamily="18" charset="0"/>
                <a:ea typeface="Calibri" panose="020F0502020204030204" pitchFamily="34" charset="0"/>
                <a:cs typeface="Times New Roman" panose="02020603050405020304" pitchFamily="18" charset="0"/>
              </a:rPr>
              <a:t>Rapporto DNV-ETO del 2022.</a:t>
            </a:r>
            <a:endParaRPr lang="it-IT"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CasellaDiTesto 7">
            <a:extLst>
              <a:ext uri="{FF2B5EF4-FFF2-40B4-BE49-F238E27FC236}">
                <a16:creationId xmlns:a16="http://schemas.microsoft.com/office/drawing/2014/main" id="{445FE717-455F-2E97-10F4-2AEF9E79530B}"/>
              </a:ext>
            </a:extLst>
          </p:cNvPr>
          <p:cNvSpPr txBox="1"/>
          <p:nvPr/>
        </p:nvSpPr>
        <p:spPr>
          <a:xfrm>
            <a:off x="3563888" y="6071476"/>
            <a:ext cx="5580112" cy="646331"/>
          </a:xfrm>
          <a:prstGeom prst="rect">
            <a:avLst/>
          </a:prstGeom>
          <a:noFill/>
        </p:spPr>
        <p:txBody>
          <a:bodyPr wrap="square">
            <a:spAutoFit/>
          </a:bodyPr>
          <a:lstStyle/>
          <a:p>
            <a:pPr algn="ctr"/>
            <a:r>
              <a:rPr lang="en-US" dirty="0">
                <a:solidFill>
                  <a:srgbClr val="008000"/>
                </a:solidFill>
                <a:latin typeface="Times New Roman" panose="02020603050405020304" pitchFamily="18" charset="0"/>
                <a:cs typeface="Times New Roman" panose="02020603050405020304" pitchFamily="18" charset="0"/>
              </a:rPr>
              <a:t>DNV </a:t>
            </a:r>
            <a:r>
              <a:rPr lang="en-US" dirty="0" err="1">
                <a:solidFill>
                  <a:srgbClr val="008000"/>
                </a:solidFill>
                <a:latin typeface="Times New Roman" panose="02020603050405020304" pitchFamily="18" charset="0"/>
                <a:cs typeface="Times New Roman" panose="02020603050405020304" pitchFamily="18" charset="0"/>
              </a:rPr>
              <a:t>Energy_Transition_Outlook_Executive_summary</a:t>
            </a:r>
            <a:r>
              <a:rPr lang="en-US" dirty="0">
                <a:solidFill>
                  <a:srgbClr val="008000"/>
                </a:solidFill>
                <a:latin typeface="Times New Roman" panose="02020603050405020304" pitchFamily="18" charset="0"/>
                <a:cs typeface="Times New Roman" panose="02020603050405020304" pitchFamily="18" charset="0"/>
              </a:rPr>
              <a:t>_</a:t>
            </a:r>
          </a:p>
          <a:p>
            <a:pPr algn="ctr"/>
            <a:r>
              <a:rPr lang="en-US" dirty="0">
                <a:solidFill>
                  <a:srgbClr val="008000"/>
                </a:solidFill>
                <a:latin typeface="Times New Roman" panose="02020603050405020304" pitchFamily="18" charset="0"/>
                <a:cs typeface="Times New Roman" panose="02020603050405020304" pitchFamily="18" charset="0"/>
              </a:rPr>
              <a:t>2022.pdf</a:t>
            </a:r>
            <a:endParaRPr lang="it-IT"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5865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CB6FCA7-C2EE-7480-19CE-FEF74765F8C9}"/>
              </a:ext>
            </a:extLst>
          </p:cNvPr>
          <p:cNvSpPr txBox="1"/>
          <p:nvPr/>
        </p:nvSpPr>
        <p:spPr>
          <a:xfrm>
            <a:off x="3023828" y="66506"/>
            <a:ext cx="3096344" cy="646331"/>
          </a:xfrm>
          <a:prstGeom prst="rect">
            <a:avLst/>
          </a:prstGeom>
          <a:noFill/>
        </p:spPr>
        <p:txBody>
          <a:bodyPr wrap="square">
            <a:spAutoFit/>
          </a:bodyPr>
          <a:lstStyle/>
          <a:p>
            <a:pPr algn="ctr"/>
            <a:r>
              <a:rPr lang="it-IT" sz="3600" dirty="0">
                <a:solidFill>
                  <a:srgbClr val="0070C0"/>
                </a:solidFill>
                <a:effectLst/>
                <a:latin typeface="Times New Roman" panose="02020603050405020304" pitchFamily="18" charset="0"/>
                <a:ea typeface="Calibri" panose="020F0502020204030204" pitchFamily="34" charset="0"/>
              </a:rPr>
              <a:t>Altre letture</a:t>
            </a:r>
            <a:endParaRPr lang="it-IT" sz="3600" dirty="0">
              <a:solidFill>
                <a:srgbClr val="0070C0"/>
              </a:solidFill>
            </a:endParaRPr>
          </a:p>
        </p:txBody>
      </p:sp>
      <p:sp>
        <p:nvSpPr>
          <p:cNvPr id="5" name="CasellaDiTesto 4">
            <a:extLst>
              <a:ext uri="{FF2B5EF4-FFF2-40B4-BE49-F238E27FC236}">
                <a16:creationId xmlns:a16="http://schemas.microsoft.com/office/drawing/2014/main" id="{7ECD386B-200C-73FE-113F-06C459AC9429}"/>
              </a:ext>
            </a:extLst>
          </p:cNvPr>
          <p:cNvSpPr txBox="1"/>
          <p:nvPr/>
        </p:nvSpPr>
        <p:spPr>
          <a:xfrm>
            <a:off x="215516" y="1124744"/>
            <a:ext cx="8712968" cy="5478423"/>
          </a:xfrm>
          <a:prstGeom prst="rect">
            <a:avLst/>
          </a:prstGeom>
          <a:noFill/>
        </p:spPr>
        <p:txBody>
          <a:bodyPr wrap="square">
            <a:spAutoFit/>
          </a:bodyPr>
          <a:lstStyle/>
          <a:p>
            <a:r>
              <a:rPr lang="en-US" sz="1400" dirty="0">
                <a:effectLst/>
                <a:latin typeface="Times New Roman" panose="02020603050405020304" pitchFamily="18" charset="0"/>
                <a:ea typeface="Calibri" panose="020F0502020204030204" pitchFamily="34" charset="0"/>
                <a:cs typeface="Times New Roman" panose="02020603050405020304" pitchFamily="18" charset="0"/>
              </a:rPr>
              <a:t>DNV, ENERGY TRANSITION OUTLOOK 2022 EXECUTIVE SUMMARY A global and regional forecast to 2050, pp. 19, 2022</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400" dirty="0">
                <a:effectLst/>
                <a:latin typeface="Times New Roman" panose="02020603050405020304" pitchFamily="18" charset="0"/>
                <a:ea typeface="Calibri" panose="020F0502020204030204" pitchFamily="34" charset="0"/>
                <a:cs typeface="Times New Roman" panose="02020603050405020304" pitchFamily="18" charset="0"/>
              </a:rPr>
              <a:t>https://www.dnv.com/energy-transition-outlook/index.html</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400" dirty="0">
                <a:effectLst/>
                <a:latin typeface="Times New Roman" panose="02020603050405020304" pitchFamily="18" charset="0"/>
                <a:ea typeface="Calibri" panose="020F0502020204030204" pitchFamily="34" charset="0"/>
                <a:cs typeface="Times New Roman" panose="02020603050405020304" pitchFamily="18" charset="0"/>
              </a:rPr>
              <a:t>Pieter de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Pous</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Artur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Patuleia</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Sarah Brown, Chris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Rosslowe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MORE RENEWABLES, LESS INFLATION RESTORING EU ECONOMIC STABILITY THROUGH INVESTMENT IN RENEWABLES, pp.10, E3G EMBER, October 2022 </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400" dirty="0">
                <a:effectLst/>
                <a:latin typeface="Times New Roman" panose="02020603050405020304" pitchFamily="18" charset="0"/>
                <a:ea typeface="Calibri" panose="020F0502020204030204" pitchFamily="34" charset="0"/>
                <a:cs typeface="Times New Roman" panose="02020603050405020304" pitchFamily="18" charset="0"/>
              </a:rPr>
              <a:t>https://ember-climate.org/app/uploads/2022/10/E3G-EMBER-Briefing-More-renewables-less-inflation.pdf</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it-IT" sz="1400" dirty="0">
                <a:effectLst/>
                <a:latin typeface="Times New Roman" panose="02020603050405020304" pitchFamily="18" charset="0"/>
                <a:ea typeface="Calibri" panose="020F0502020204030204" pitchFamily="34" charset="0"/>
                <a:cs typeface="Times New Roman" panose="02020603050405020304" pitchFamily="18" charset="0"/>
              </a:rPr>
              <a:t>UNA STORIA DI STRAORDINARIA ENERGIA, pp. 186, Elettricità futura, Milano 2020</a:t>
            </a:r>
          </a:p>
          <a:p>
            <a:r>
              <a:rPr lang="en-US" sz="1400" dirty="0">
                <a:effectLst/>
                <a:latin typeface="Times New Roman" panose="02020603050405020304" pitchFamily="18" charset="0"/>
                <a:ea typeface="Calibri" panose="020F0502020204030204" pitchFamily="34" charset="0"/>
                <a:cs typeface="Times New Roman" panose="02020603050405020304" pitchFamily="18" charset="0"/>
              </a:rPr>
              <a:t>https://www.elettricitafutura.it › editor › REPORT</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it-IT" sz="1400" dirty="0">
                <a:effectLst/>
                <a:latin typeface="Times New Roman" panose="02020603050405020304" pitchFamily="18" charset="0"/>
                <a:ea typeface="Calibri" panose="020F0502020204030204" pitchFamily="34" charset="0"/>
                <a:cs typeface="Times New Roman" panose="02020603050405020304" pitchFamily="18" charset="0"/>
              </a:rPr>
              <a:t>VERSO L’AUTONOMIA ENERGETICA ITALIANA: ACQUA, VENTO, SOLE, RIFIUTI LE NOSTRE MATERIE PRIME - Position Paper, pp. 92, A2A e The </a:t>
            </a:r>
            <a:r>
              <a:rPr lang="it-IT" sz="1400" dirty="0" err="1">
                <a:effectLst/>
                <a:latin typeface="Times New Roman" panose="02020603050405020304" pitchFamily="18" charset="0"/>
                <a:ea typeface="Calibri" panose="020F0502020204030204" pitchFamily="34" charset="0"/>
                <a:cs typeface="Times New Roman" panose="02020603050405020304" pitchFamily="18" charset="0"/>
              </a:rPr>
              <a:t>European</a:t>
            </a:r>
            <a:r>
              <a:rPr lang="it-IT" sz="1400" dirty="0">
                <a:effectLst/>
                <a:latin typeface="Times New Roman" panose="02020603050405020304" pitchFamily="18" charset="0"/>
                <a:ea typeface="Calibri" panose="020F0502020204030204" pitchFamily="34" charset="0"/>
                <a:cs typeface="Times New Roman" panose="02020603050405020304" pitchFamily="18" charset="0"/>
              </a:rPr>
              <a:t> House – Ambrosetti S.p.A., Milano 2022</a:t>
            </a:r>
          </a:p>
          <a:p>
            <a:r>
              <a:rPr lang="it-IT" sz="1400" dirty="0">
                <a:effectLst/>
                <a:latin typeface="Times New Roman" panose="02020603050405020304" pitchFamily="18" charset="0"/>
                <a:ea typeface="Calibri" panose="020F0502020204030204" pitchFamily="34" charset="0"/>
                <a:cs typeface="Times New Roman" panose="02020603050405020304" pitchFamily="18" charset="0"/>
              </a:rPr>
              <a:t>https://www.gruppoa2a.it/it/media/comunicati-stampa/autonomia-energetica-italiana-nostre-materie-prime</a:t>
            </a:r>
          </a:p>
          <a:p>
            <a:r>
              <a:rPr lang="it-IT" sz="1400" dirty="0">
                <a:effectLst/>
                <a:latin typeface="Times New Roman" panose="02020603050405020304" pitchFamily="18" charset="0"/>
                <a:ea typeface="Calibri" panose="020F0502020204030204" pitchFamily="34" charset="0"/>
                <a:cs typeface="Times New Roman" panose="02020603050405020304" pitchFamily="18" charset="0"/>
              </a:rPr>
              <a:t> </a:t>
            </a:r>
          </a:p>
          <a:p>
            <a:r>
              <a:rPr lang="it-IT" sz="1400" dirty="0">
                <a:effectLst/>
                <a:latin typeface="Times New Roman" panose="02020603050405020304" pitchFamily="18" charset="0"/>
                <a:ea typeface="Calibri" panose="020F0502020204030204" pitchFamily="34" charset="0"/>
                <a:cs typeface="Times New Roman" panose="02020603050405020304" pitchFamily="18" charset="0"/>
              </a:rPr>
              <a:t>PIANO NAZIONALE INTEGRATO PER L’ENERGIA E IL CLIMA Ministero dello Sviluppo Economico, pp. 294, Roma, 2019</a:t>
            </a:r>
          </a:p>
          <a:p>
            <a:r>
              <a:rPr lang="it-IT" sz="1400" dirty="0">
                <a:effectLst/>
                <a:latin typeface="Times New Roman" panose="02020603050405020304" pitchFamily="18" charset="0"/>
                <a:ea typeface="Calibri" panose="020F0502020204030204" pitchFamily="34" charset="0"/>
                <a:cs typeface="Times New Roman" panose="02020603050405020304" pitchFamily="18" charset="0"/>
              </a:rPr>
              <a:t>https://www.mise.gov.it› PNIEC_finale_17012020</a:t>
            </a:r>
          </a:p>
          <a:p>
            <a:r>
              <a:rPr lang="it-IT" sz="1400" dirty="0">
                <a:effectLst/>
                <a:latin typeface="Times New Roman" panose="02020603050405020304" pitchFamily="18" charset="0"/>
                <a:ea typeface="Calibri" panose="020F0502020204030204" pitchFamily="34" charset="0"/>
                <a:cs typeface="Times New Roman" panose="02020603050405020304" pitchFamily="18" charset="0"/>
              </a:rPr>
              <a:t> </a:t>
            </a:r>
          </a:p>
          <a:p>
            <a:r>
              <a:rPr lang="it-IT" sz="1400" dirty="0">
                <a:effectLst/>
                <a:latin typeface="Times New Roman" panose="02020603050405020304" pitchFamily="18" charset="0"/>
                <a:ea typeface="Calibri" panose="020F0502020204030204" pitchFamily="34" charset="0"/>
                <a:cs typeface="Times New Roman" panose="02020603050405020304" pitchFamily="18" charset="0"/>
              </a:rPr>
              <a:t>Domenico Colante, FOTOVOLTAICO, Il processo evolutivo e le nuove frontiere, pp. 200, ENEA, Roma 2008</a:t>
            </a:r>
          </a:p>
          <a:p>
            <a:r>
              <a:rPr lang="it-IT" sz="1400" dirty="0">
                <a:effectLst/>
                <a:latin typeface="Times New Roman" panose="02020603050405020304" pitchFamily="18" charset="0"/>
                <a:ea typeface="Calibri" panose="020F0502020204030204" pitchFamily="34" charset="0"/>
                <a:cs typeface="Times New Roman" panose="02020603050405020304" pitchFamily="18" charset="0"/>
              </a:rPr>
              <a:t> https://www.enea.it/</a:t>
            </a:r>
            <a:r>
              <a:rPr lang="it-IT" sz="1400" dirty="0" err="1">
                <a:effectLst/>
                <a:latin typeface="Times New Roman" panose="02020603050405020304" pitchFamily="18" charset="0"/>
                <a:ea typeface="Calibri" panose="020F0502020204030204" pitchFamily="34" charset="0"/>
                <a:cs typeface="Times New Roman" panose="02020603050405020304" pitchFamily="18" charset="0"/>
              </a:rPr>
              <a:t>it</a:t>
            </a:r>
            <a:r>
              <a:rPr lang="it-IT" sz="1400" dirty="0">
                <a:effectLst/>
                <a:latin typeface="Times New Roman" panose="02020603050405020304" pitchFamily="18" charset="0"/>
                <a:ea typeface="Calibri" panose="020F0502020204030204" pitchFamily="34" charset="0"/>
                <a:cs typeface="Times New Roman" panose="02020603050405020304" pitchFamily="18" charset="0"/>
              </a:rPr>
              <a:t>/seguici/pubblicazioni/pdf-volumi/2008/</a:t>
            </a:r>
            <a:r>
              <a:rPr lang="it-IT" sz="1400" dirty="0" err="1">
                <a:effectLst/>
                <a:latin typeface="Times New Roman" panose="02020603050405020304" pitchFamily="18" charset="0"/>
                <a:ea typeface="Calibri" panose="020F0502020204030204" pitchFamily="34" charset="0"/>
                <a:cs typeface="Times New Roman" panose="02020603050405020304" pitchFamily="18" charset="0"/>
              </a:rPr>
              <a:t>focus_fotovoltaico</a:t>
            </a:r>
            <a:r>
              <a:rPr lang="it-IT" sz="1400" dirty="0">
                <a:effectLst/>
                <a:latin typeface="Times New Roman" panose="02020603050405020304" pitchFamily="18" charset="0"/>
                <a:ea typeface="Calibri" panose="020F0502020204030204" pitchFamily="34" charset="0"/>
                <a:cs typeface="Times New Roman" panose="02020603050405020304" pitchFamily="18" charset="0"/>
              </a:rPr>
              <a:t>.</a:t>
            </a:r>
          </a:p>
          <a:p>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400" dirty="0">
                <a:effectLst/>
                <a:latin typeface="Times New Roman" panose="02020603050405020304" pitchFamily="18" charset="0"/>
                <a:ea typeface="Calibri" panose="020F0502020204030204" pitchFamily="34" charset="0"/>
                <a:cs typeface="Times New Roman" panose="02020603050405020304" pitchFamily="18" charset="0"/>
              </a:rPr>
              <a:t>World Energy Outlook 2022, pp. 524, IEA, Paris 2022</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400" dirty="0">
                <a:effectLst/>
                <a:latin typeface="Times New Roman" panose="02020603050405020304" pitchFamily="18" charset="0"/>
                <a:ea typeface="Calibri" panose="020F0502020204030204" pitchFamily="34" charset="0"/>
                <a:cs typeface="Times New Roman" panose="02020603050405020304" pitchFamily="18" charset="0"/>
              </a:rPr>
              <a:t>https://iea.org/topics/weo</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9297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olo 1"/>
          <p:cNvSpPr>
            <a:spLocks noGrp="1"/>
          </p:cNvSpPr>
          <p:nvPr>
            <p:ph type="title"/>
          </p:nvPr>
        </p:nvSpPr>
        <p:spPr>
          <a:xfrm>
            <a:off x="1429707" y="-75168"/>
            <a:ext cx="6336704" cy="804488"/>
          </a:xfrm>
        </p:spPr>
        <p:txBody>
          <a:bodyPr/>
          <a:lstStyle/>
          <a:p>
            <a:pPr eaLnBrk="1" hangingPunct="1"/>
            <a:r>
              <a:rPr lang="it-IT" sz="4000" dirty="0">
                <a:solidFill>
                  <a:srgbClr val="0070C0"/>
                </a:solidFill>
                <a:latin typeface="Times New Roman" pitchFamily="18" charset="0"/>
                <a:cs typeface="Times New Roman" pitchFamily="18" charset="0"/>
              </a:rPr>
              <a:t>Grazie per l’attenzione!</a:t>
            </a:r>
          </a:p>
        </p:txBody>
      </p:sp>
      <p:sp>
        <p:nvSpPr>
          <p:cNvPr id="4" name="Segnaposto contenuto 3"/>
          <p:cNvSpPr>
            <a:spLocks noGrp="1"/>
          </p:cNvSpPr>
          <p:nvPr>
            <p:ph idx="1"/>
          </p:nvPr>
        </p:nvSpPr>
        <p:spPr>
          <a:xfrm>
            <a:off x="467544" y="1340768"/>
            <a:ext cx="8228013" cy="5328592"/>
          </a:xfrm>
        </p:spPr>
        <p:txBody>
          <a:bodyPr/>
          <a:lstStyle/>
          <a:p>
            <a:pPr>
              <a:buNone/>
            </a:pPr>
            <a:endParaRPr lang="it-IT" sz="3600" dirty="0">
              <a:solidFill>
                <a:srgbClr val="0000FF"/>
              </a:solidFill>
              <a:latin typeface="Times New Roman" pitchFamily="18" charset="0"/>
              <a:cs typeface="Times New Roman" pitchFamily="18" charset="0"/>
            </a:endParaRPr>
          </a:p>
          <a:p>
            <a:pPr marL="360363" indent="-344488">
              <a:lnSpc>
                <a:spcPct val="100000"/>
              </a:lnSpc>
              <a:spcBef>
                <a:spcPts val="0"/>
              </a:spcBef>
              <a:buNone/>
            </a:pPr>
            <a:r>
              <a:rPr lang="it-IT" dirty="0">
                <a:latin typeface="Times New Roman" pitchFamily="18" charset="0"/>
                <a:cs typeface="Times New Roman" pitchFamily="18" charset="0"/>
              </a:rPr>
              <a:t> </a:t>
            </a:r>
          </a:p>
        </p:txBody>
      </p:sp>
      <p:pic>
        <p:nvPicPr>
          <p:cNvPr id="2" name="Immagine 1">
            <a:extLst>
              <a:ext uri="{FF2B5EF4-FFF2-40B4-BE49-F238E27FC236}">
                <a16:creationId xmlns:a16="http://schemas.microsoft.com/office/drawing/2014/main" id="{A92FE4B8-5231-3235-64AF-9081773F0EA6}"/>
              </a:ext>
            </a:extLst>
          </p:cNvPr>
          <p:cNvPicPr>
            <a:picLocks noChangeAspect="1"/>
          </p:cNvPicPr>
          <p:nvPr/>
        </p:nvPicPr>
        <p:blipFill rotWithShape="1">
          <a:blip r:embed="rId2">
            <a:extLst>
              <a:ext uri="{28A0092B-C50C-407E-A947-70E740481C1C}">
                <a14:useLocalDpi xmlns:a14="http://schemas.microsoft.com/office/drawing/2010/main" val="0"/>
              </a:ext>
            </a:extLst>
          </a:blip>
          <a:srcRect l="8089" t="8094" r="5748" b="51076"/>
          <a:stretch/>
        </p:blipFill>
        <p:spPr bwMode="auto">
          <a:xfrm>
            <a:off x="1959822" y="905558"/>
            <a:ext cx="5276474" cy="4741240"/>
          </a:xfrm>
          <a:prstGeom prst="rect">
            <a:avLst/>
          </a:prstGeom>
          <a:noFill/>
          <a:ln>
            <a:noFill/>
          </a:ln>
          <a:extLst>
            <a:ext uri="{53640926-AAD7-44D8-BBD7-CCE9431645EC}">
              <a14:shadowObscured xmlns:a14="http://schemas.microsoft.com/office/drawing/2010/main"/>
            </a:ext>
          </a:extLst>
        </p:spPr>
      </p:pic>
      <p:sp>
        <p:nvSpPr>
          <p:cNvPr id="5" name="CasellaDiTesto 4">
            <a:extLst>
              <a:ext uri="{FF2B5EF4-FFF2-40B4-BE49-F238E27FC236}">
                <a16:creationId xmlns:a16="http://schemas.microsoft.com/office/drawing/2014/main" id="{8E791B42-E41A-C619-DA8A-4D218D1092F7}"/>
              </a:ext>
            </a:extLst>
          </p:cNvPr>
          <p:cNvSpPr txBox="1"/>
          <p:nvPr/>
        </p:nvSpPr>
        <p:spPr>
          <a:xfrm>
            <a:off x="107504" y="5934670"/>
            <a:ext cx="9036496" cy="923330"/>
          </a:xfrm>
          <a:prstGeom prst="rect">
            <a:avLst/>
          </a:prstGeom>
          <a:noFill/>
        </p:spPr>
        <p:txBody>
          <a:bodyPr wrap="square">
            <a:spAutoFit/>
          </a:bodyPr>
          <a:lstStyle/>
          <a:p>
            <a:pPr algn="just"/>
            <a:r>
              <a:rPr lang="it-IT" sz="18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Particolare di una carta prodotta attorno al 1760 da Nicolas </a:t>
            </a:r>
            <a:r>
              <a:rPr lang="it-IT" sz="18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Conver</a:t>
            </a:r>
            <a:r>
              <a:rPr lang="it-IT" sz="18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mastro fabbricante di carte da gioco dei tarocchi in Marsiglia, conservata alla Bibliothèque </a:t>
            </a:r>
            <a:r>
              <a:rPr lang="it-IT" sz="18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Nationale</a:t>
            </a:r>
            <a:r>
              <a:rPr lang="it-IT" sz="18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di Parigi, dal sito:</a:t>
            </a:r>
            <a:endParaRPr lang="it-IT"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it-IT" sz="18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https://tarot-de-marseille-heritage.com/catalogue_conver1760.html</a:t>
            </a:r>
            <a:endParaRPr lang="it-IT"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sp>
        <p:nvSpPr>
          <p:cNvPr id="7" name="CasellaDiTesto 6">
            <a:extLst>
              <a:ext uri="{FF2B5EF4-FFF2-40B4-BE49-F238E27FC236}">
                <a16:creationId xmlns:a16="http://schemas.microsoft.com/office/drawing/2014/main" id="{2FF84BC8-D100-F8F7-692D-CDA84204F20C}"/>
              </a:ext>
            </a:extLst>
          </p:cNvPr>
          <p:cNvSpPr txBox="1"/>
          <p:nvPr/>
        </p:nvSpPr>
        <p:spPr>
          <a:xfrm>
            <a:off x="2375448" y="205987"/>
            <a:ext cx="4572000" cy="718466"/>
          </a:xfrm>
          <a:prstGeom prst="rect">
            <a:avLst/>
          </a:prstGeom>
          <a:noFill/>
        </p:spPr>
        <p:txBody>
          <a:bodyPr wrap="square">
            <a:spAutoFit/>
          </a:bodyPr>
          <a:lstStyle/>
          <a:p>
            <a:pPr algn="ctr">
              <a:lnSpc>
                <a:spcPct val="107000"/>
              </a:lnSpc>
              <a:spcAft>
                <a:spcPts val="800"/>
              </a:spcAft>
            </a:pPr>
            <a:r>
              <a:rPr lang="it-IT" sz="4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 sparse </a:t>
            </a:r>
            <a:endParaRPr lang="it-IT" sz="4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asellaDiTesto 2">
            <a:extLst>
              <a:ext uri="{FF2B5EF4-FFF2-40B4-BE49-F238E27FC236}">
                <a16:creationId xmlns:a16="http://schemas.microsoft.com/office/drawing/2014/main" id="{515F45DB-2CA3-49A5-8422-25778460B63F}"/>
              </a:ext>
            </a:extLst>
          </p:cNvPr>
          <p:cNvSpPr txBox="1"/>
          <p:nvPr/>
        </p:nvSpPr>
        <p:spPr>
          <a:xfrm>
            <a:off x="251520" y="1484784"/>
            <a:ext cx="8640960" cy="4524315"/>
          </a:xfrm>
          <a:prstGeom prst="rect">
            <a:avLst/>
          </a:prstGeom>
          <a:noFill/>
        </p:spPr>
        <p:txBody>
          <a:bodyPr wrap="square">
            <a:spAutoFit/>
          </a:bodyPr>
          <a:lstStyle/>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Il fatto che le fonti di energie alternative siano sparse, o disperse, in un territorio significa il contrario della concentrazione di risorse, cioè del punto di vista normale per le (grandi) industrie e per gli usi in cui occorre molta energia, cioè le centrali di potenza.</a:t>
            </a:r>
          </a:p>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Se questo è uno </a:t>
            </a:r>
            <a:r>
              <a:rPr lang="it-IT"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svantaggio</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per la progettazione e l’economia di grosse infrastrutture e le loro esigenze, può essere invece un </a:t>
            </a:r>
            <a:r>
              <a:rPr lang="it-IT" sz="24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vantaggio</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notevole per gli usi privati e distribuiti in ambiti locali.</a:t>
            </a:r>
          </a:p>
          <a:p>
            <a:r>
              <a:rPr lang="it-IT" sz="2400" dirty="0">
                <a:effectLst/>
                <a:latin typeface="Times New Roman" panose="02020603050405020304" pitchFamily="18" charset="0"/>
                <a:ea typeface="Calibri" panose="020F0502020204030204" pitchFamily="34" charset="0"/>
                <a:cs typeface="Times New Roman" panose="02020603050405020304" pitchFamily="18" charset="0"/>
              </a:rPr>
              <a:t>La somma di questi consumi energetici e dei loro costi economici in un ambito geografico collinare-montano e spesso marginale come quelli di gran parte dell' Italia può rappresentare una parte consistente del settore, alla quale può essere più ragionevole far fronte con sistemi </a:t>
            </a:r>
            <a:r>
              <a:rPr lang="it-IT" sz="24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non centralizzati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e </a:t>
            </a:r>
            <a:r>
              <a:rPr lang="it-IT" sz="24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senza sprechi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distributivi. </a:t>
            </a:r>
          </a:p>
        </p:txBody>
      </p:sp>
    </p:spTree>
    <p:extLst>
      <p:ext uri="{BB962C8B-B14F-4D97-AF65-F5344CB8AC3E}">
        <p14:creationId xmlns:p14="http://schemas.microsoft.com/office/powerpoint/2010/main" val="1193140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sp>
        <p:nvSpPr>
          <p:cNvPr id="3" name="CasellaDiTesto 2">
            <a:extLst>
              <a:ext uri="{FF2B5EF4-FFF2-40B4-BE49-F238E27FC236}">
                <a16:creationId xmlns:a16="http://schemas.microsoft.com/office/drawing/2014/main" id="{DE715089-8DF3-7C20-3FB1-4B056C58A2BD}"/>
              </a:ext>
            </a:extLst>
          </p:cNvPr>
          <p:cNvSpPr txBox="1"/>
          <p:nvPr/>
        </p:nvSpPr>
        <p:spPr>
          <a:xfrm>
            <a:off x="1547663" y="260648"/>
            <a:ext cx="5976665" cy="707886"/>
          </a:xfrm>
          <a:prstGeom prst="rect">
            <a:avLst/>
          </a:prstGeom>
          <a:noFill/>
        </p:spPr>
        <p:txBody>
          <a:bodyPr wrap="square">
            <a:spAutoFit/>
          </a:bodyPr>
          <a:lstStyle/>
          <a:p>
            <a:pPr algn="ctr"/>
            <a:r>
              <a:rPr lang="it-IT" sz="4000" dirty="0">
                <a:solidFill>
                  <a:srgbClr val="0000FF"/>
                </a:solidFill>
                <a:effectLst/>
                <a:latin typeface="Times New Roman" panose="02020603050405020304" pitchFamily="18" charset="0"/>
                <a:ea typeface="Calibri" panose="020F0502020204030204" pitchFamily="34" charset="0"/>
              </a:rPr>
              <a:t>Unità di misura diverse</a:t>
            </a:r>
            <a:endParaRPr lang="it-IT" sz="4000" dirty="0">
              <a:solidFill>
                <a:srgbClr val="0000FF"/>
              </a:solidFill>
            </a:endParaRPr>
          </a:p>
        </p:txBody>
      </p:sp>
      <p:pic>
        <p:nvPicPr>
          <p:cNvPr id="6" name="Immagine 5">
            <a:extLst>
              <a:ext uri="{FF2B5EF4-FFF2-40B4-BE49-F238E27FC236}">
                <a16:creationId xmlns:a16="http://schemas.microsoft.com/office/drawing/2014/main" id="{463DDFB7-3F90-0B5B-74C9-7ECB8BA71DAF}"/>
              </a:ext>
            </a:extLst>
          </p:cNvPr>
          <p:cNvPicPr>
            <a:picLocks noChangeAspect="1"/>
          </p:cNvPicPr>
          <p:nvPr/>
        </p:nvPicPr>
        <p:blipFill rotWithShape="1">
          <a:blip r:embed="rId3"/>
          <a:srcRect l="55165" t="21387" r="6737" b="44581"/>
          <a:stretch/>
        </p:blipFill>
        <p:spPr bwMode="auto">
          <a:xfrm>
            <a:off x="129410" y="1124744"/>
            <a:ext cx="8885179" cy="5257767"/>
          </a:xfrm>
          <a:prstGeom prst="rect">
            <a:avLst/>
          </a:prstGeom>
          <a:ln>
            <a:noFill/>
          </a:ln>
          <a:extLst>
            <a:ext uri="{53640926-AAD7-44D8-BBD7-CCE9431645EC}">
              <a14:shadowObscured xmlns:a14="http://schemas.microsoft.com/office/drawing/2010/main"/>
            </a:ext>
          </a:extLst>
        </p:spPr>
      </p:pic>
      <p:sp>
        <p:nvSpPr>
          <p:cNvPr id="8" name="CasellaDiTesto 7">
            <a:extLst>
              <a:ext uri="{FF2B5EF4-FFF2-40B4-BE49-F238E27FC236}">
                <a16:creationId xmlns:a16="http://schemas.microsoft.com/office/drawing/2014/main" id="{7F35D506-6C92-FBD3-6C92-C30A544892D4}"/>
              </a:ext>
            </a:extLst>
          </p:cNvPr>
          <p:cNvSpPr txBox="1"/>
          <p:nvPr/>
        </p:nvSpPr>
        <p:spPr>
          <a:xfrm>
            <a:off x="280703" y="6338305"/>
            <a:ext cx="8784976" cy="468077"/>
          </a:xfrm>
          <a:prstGeom prst="rect">
            <a:avLst/>
          </a:prstGeom>
          <a:noFill/>
        </p:spPr>
        <p:txBody>
          <a:bodyPr wrap="square">
            <a:spAutoFit/>
          </a:bodyPr>
          <a:lstStyle/>
          <a:p>
            <a:pPr algn="ctr">
              <a:lnSpc>
                <a:spcPct val="107000"/>
              </a:lnSpc>
              <a:spcAft>
                <a:spcPts val="800"/>
              </a:spcAft>
            </a:pPr>
            <a:r>
              <a:rPr lang="it-IT" sz="2400"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https://www.dnv.com/energy-transition-outlook/index.html</a:t>
            </a:r>
            <a:endParaRPr lang="it-IT" sz="2400" dirty="0">
              <a:solidFill>
                <a:srgbClr val="008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66631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subTitle" idx="4294967295"/>
          </p:nvPr>
        </p:nvSpPr>
        <p:spPr bwMode="auto">
          <a:xfrm>
            <a:off x="251520" y="1484784"/>
            <a:ext cx="8568952" cy="1158395"/>
          </a:xfrm>
          <a:prstGeom prst="rect">
            <a:avLst/>
          </a:prstGeom>
          <a:noFill/>
          <a:ln/>
        </p:spPr>
        <p:txBody>
          <a:bodyPr wrap="square" lIns="90000" tIns="46800" rIns="90000" bIns="46800">
            <a:spAutoFit/>
          </a:bodyPr>
          <a:lstStyle/>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3600" dirty="0">
              <a:solidFill>
                <a:srgbClr val="0000FF"/>
              </a:solidFill>
              <a:latin typeface="Times New Roman" pitchFamily="18" charset="0"/>
            </a:endParaRPr>
          </a:p>
          <a:p>
            <a:pPr marL="0" indent="0" algn="ctr">
              <a:lnSpc>
                <a:spcPct val="80000"/>
              </a:lnSpc>
              <a:spcBef>
                <a:spcPts val="1000"/>
              </a:spcBef>
              <a:buClr>
                <a:srgbClr val="0000FF"/>
              </a:buClr>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0" b="1" dirty="0">
              <a:solidFill>
                <a:srgbClr val="0000FF"/>
              </a:solidFill>
              <a:latin typeface="Times New Roman" pitchFamily="18" charset="0"/>
            </a:endParaRPr>
          </a:p>
        </p:txBody>
      </p:sp>
      <p:sp>
        <p:nvSpPr>
          <p:cNvPr id="4" name="CasellaDiTesto 3">
            <a:extLst>
              <a:ext uri="{FF2B5EF4-FFF2-40B4-BE49-F238E27FC236}">
                <a16:creationId xmlns:a16="http://schemas.microsoft.com/office/drawing/2014/main" id="{7C4CB374-3912-F730-2579-8F9A95F6B788}"/>
              </a:ext>
            </a:extLst>
          </p:cNvPr>
          <p:cNvSpPr txBox="1"/>
          <p:nvPr/>
        </p:nvSpPr>
        <p:spPr>
          <a:xfrm>
            <a:off x="1475655" y="160482"/>
            <a:ext cx="6192688" cy="718466"/>
          </a:xfrm>
          <a:prstGeom prst="rect">
            <a:avLst/>
          </a:prstGeom>
          <a:noFill/>
        </p:spPr>
        <p:txBody>
          <a:bodyPr wrap="square">
            <a:spAutoFit/>
          </a:bodyPr>
          <a:lstStyle/>
          <a:p>
            <a:pPr algn="ctr">
              <a:lnSpc>
                <a:spcPct val="107000"/>
              </a:lnSpc>
              <a:spcAft>
                <a:spcPts val="800"/>
              </a:spcAft>
            </a:pPr>
            <a:r>
              <a:rPr lang="it-IT" sz="4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Quanta energia si consuma?</a:t>
            </a:r>
            <a:endParaRPr lang="it-IT" sz="4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magine 4">
            <a:extLst>
              <a:ext uri="{FF2B5EF4-FFF2-40B4-BE49-F238E27FC236}">
                <a16:creationId xmlns:a16="http://schemas.microsoft.com/office/drawing/2014/main" id="{7A3525D6-11FD-5DE1-3FDE-C6DE7EBDB736}"/>
              </a:ext>
            </a:extLst>
          </p:cNvPr>
          <p:cNvPicPr>
            <a:picLocks noChangeAspect="1"/>
          </p:cNvPicPr>
          <p:nvPr/>
        </p:nvPicPr>
        <p:blipFill rotWithShape="1">
          <a:blip r:embed="rId3"/>
          <a:srcRect l="12796" t="44549" r="51210" b="8526"/>
          <a:stretch/>
        </p:blipFill>
        <p:spPr bwMode="auto">
          <a:xfrm>
            <a:off x="241676" y="878948"/>
            <a:ext cx="8722812" cy="58185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27076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Lucida Sans Unicode"/>
        <a:cs typeface="Lucida Sans Unicode"/>
      </a:majorFont>
      <a:minorFont>
        <a:latin typeface="Arial"/>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8641</TotalTime>
  <Words>5159</Words>
  <Application>Microsoft Office PowerPoint</Application>
  <PresentationFormat>Presentazione su schermo (4:3)</PresentationFormat>
  <Paragraphs>349</Paragraphs>
  <Slides>67</Slides>
  <Notes>64</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67</vt:i4>
      </vt:variant>
    </vt:vector>
  </HeadingPairs>
  <TitlesOfParts>
    <vt:vector size="71" baseType="lpstr">
      <vt:lpstr>Arial</vt:lpstr>
      <vt:lpstr>Calibri</vt:lpstr>
      <vt:lpstr>Times New Roman</vt:lpstr>
      <vt:lpstr>Struttura predefinita</vt:lpstr>
      <vt:lpstr>Paolo Ferloni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Vari tipi di collettori solari </vt:lpstr>
      <vt:lpstr>Presentazione standard di PowerPoint</vt:lpstr>
      <vt:lpstr> </vt:lpstr>
      <vt:lpstr> </vt:lpstr>
      <vt:lpstr> </vt:lpstr>
      <vt:lpstr> </vt:lpstr>
      <vt:lpstr> </vt:lpstr>
      <vt:lpstr>Solar heating district in Silkeborg (DK)</vt:lpstr>
      <vt:lpstr>Presentazione standard di PowerPoint</vt:lpstr>
      <vt:lpstr>Presentazione standard di PowerPoint</vt:lpstr>
      <vt:lpstr>Presentazione standard di PowerPoint</vt:lpstr>
      <vt:lpstr> </vt:lpstr>
      <vt:lpstr> </vt:lpstr>
      <vt:lpstr> </vt:lpstr>
      <vt:lpstr>Wefox Arena Schaffhausen (Svizzera)</vt:lpstr>
      <vt:lpstr> </vt:lpstr>
      <vt:lpstr> </vt:lpstr>
      <vt:lpstr> </vt:lpstr>
      <vt:lpstr>Presentazione standard di PowerPoint</vt:lpstr>
      <vt:lpstr> </vt:lpstr>
      <vt:lpstr> </vt:lpstr>
      <vt:lpstr> </vt:lpstr>
      <vt:lpstr> </vt:lpstr>
      <vt:lpstr> </vt:lpstr>
      <vt:lpstr> </vt:lpstr>
      <vt:lpstr>Illuminazione supplementare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 per l’attenzione!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Paolo Ferloni</dc:title>
  <dc:creator>user</dc:creator>
  <cp:lastModifiedBy>Luigi Mihich</cp:lastModifiedBy>
  <cp:revision>230</cp:revision>
  <dcterms:created xsi:type="dcterms:W3CDTF">2014-02-09T18:57:01Z</dcterms:created>
  <dcterms:modified xsi:type="dcterms:W3CDTF">2023-02-15T14:38:25Z</dcterms:modified>
</cp:coreProperties>
</file>